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68" r:id="rId2"/>
    <p:sldId id="437" r:id="rId3"/>
    <p:sldId id="279" r:id="rId4"/>
    <p:sldId id="278" r:id="rId5"/>
    <p:sldId id="275" r:id="rId6"/>
    <p:sldId id="276" r:id="rId7"/>
    <p:sldId id="337" r:id="rId8"/>
    <p:sldId id="340" r:id="rId9"/>
    <p:sldId id="391" r:id="rId10"/>
    <p:sldId id="314" r:id="rId11"/>
    <p:sldId id="342" r:id="rId12"/>
    <p:sldId id="328" r:id="rId13"/>
    <p:sldId id="327" r:id="rId14"/>
    <p:sldId id="368" r:id="rId15"/>
    <p:sldId id="369" r:id="rId16"/>
    <p:sldId id="373" r:id="rId17"/>
    <p:sldId id="330" r:id="rId18"/>
    <p:sldId id="331" r:id="rId19"/>
    <p:sldId id="392" r:id="rId20"/>
    <p:sldId id="361" r:id="rId21"/>
    <p:sldId id="374" r:id="rId22"/>
    <p:sldId id="375" r:id="rId23"/>
    <p:sldId id="376" r:id="rId24"/>
    <p:sldId id="343" r:id="rId25"/>
    <p:sldId id="338" r:id="rId26"/>
    <p:sldId id="379" r:id="rId27"/>
    <p:sldId id="380" r:id="rId28"/>
    <p:sldId id="382" r:id="rId29"/>
    <p:sldId id="383" r:id="rId30"/>
    <p:sldId id="384" r:id="rId31"/>
    <p:sldId id="387" r:id="rId32"/>
    <p:sldId id="388" r:id="rId33"/>
    <p:sldId id="389" r:id="rId34"/>
    <p:sldId id="339" r:id="rId35"/>
    <p:sldId id="366" r:id="rId36"/>
    <p:sldId id="315" r:id="rId37"/>
    <p:sldId id="390" r:id="rId38"/>
    <p:sldId id="332" r:id="rId39"/>
    <p:sldId id="333" r:id="rId40"/>
    <p:sldId id="334" r:id="rId41"/>
    <p:sldId id="335" r:id="rId42"/>
    <p:sldId id="310" r:id="rId43"/>
    <p:sldId id="438" r:id="rId44"/>
    <p:sldId id="393" r:id="rId45"/>
    <p:sldId id="403" r:id="rId46"/>
    <p:sldId id="418" r:id="rId47"/>
    <p:sldId id="412" r:id="rId48"/>
    <p:sldId id="425" r:id="rId49"/>
    <p:sldId id="431" r:id="rId50"/>
    <p:sldId id="435" r:id="rId51"/>
    <p:sldId id="430" r:id="rId52"/>
    <p:sldId id="432" r:id="rId53"/>
    <p:sldId id="433" r:id="rId54"/>
    <p:sldId id="434" r:id="rId55"/>
    <p:sldId id="436" r:id="rId56"/>
    <p:sldId id="439" r:id="rId5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35" charset="0"/>
        <a:ea typeface="+mn-ea"/>
        <a:cs typeface="+mn-cs"/>
      </a:defRPr>
    </a:lvl1pPr>
    <a:lvl2pPr marL="457200" algn="l" rtl="0" fontAlgn="base">
      <a:spcBef>
        <a:spcPct val="0"/>
      </a:spcBef>
      <a:spcAft>
        <a:spcPct val="0"/>
      </a:spcAft>
      <a:defRPr sz="2400" kern="1200">
        <a:solidFill>
          <a:schemeClr val="tx1"/>
        </a:solidFill>
        <a:latin typeface="Times New Roman" pitchFamily="35" charset="0"/>
        <a:ea typeface="+mn-ea"/>
        <a:cs typeface="+mn-cs"/>
      </a:defRPr>
    </a:lvl2pPr>
    <a:lvl3pPr marL="914400" algn="l" rtl="0" fontAlgn="base">
      <a:spcBef>
        <a:spcPct val="0"/>
      </a:spcBef>
      <a:spcAft>
        <a:spcPct val="0"/>
      </a:spcAft>
      <a:defRPr sz="2400" kern="1200">
        <a:solidFill>
          <a:schemeClr val="tx1"/>
        </a:solidFill>
        <a:latin typeface="Times New Roman" pitchFamily="35" charset="0"/>
        <a:ea typeface="+mn-ea"/>
        <a:cs typeface="+mn-cs"/>
      </a:defRPr>
    </a:lvl3pPr>
    <a:lvl4pPr marL="1371600" algn="l" rtl="0" fontAlgn="base">
      <a:spcBef>
        <a:spcPct val="0"/>
      </a:spcBef>
      <a:spcAft>
        <a:spcPct val="0"/>
      </a:spcAft>
      <a:defRPr sz="2400" kern="1200">
        <a:solidFill>
          <a:schemeClr val="tx1"/>
        </a:solidFill>
        <a:latin typeface="Times New Roman" pitchFamily="35" charset="0"/>
        <a:ea typeface="+mn-ea"/>
        <a:cs typeface="+mn-cs"/>
      </a:defRPr>
    </a:lvl4pPr>
    <a:lvl5pPr marL="1828800" algn="l" rtl="0" fontAlgn="base">
      <a:spcBef>
        <a:spcPct val="0"/>
      </a:spcBef>
      <a:spcAft>
        <a:spcPct val="0"/>
      </a:spcAft>
      <a:defRPr sz="2400" kern="1200">
        <a:solidFill>
          <a:schemeClr val="tx1"/>
        </a:solidFill>
        <a:latin typeface="Times New Roman" pitchFamily="35" charset="0"/>
        <a:ea typeface="+mn-ea"/>
        <a:cs typeface="+mn-cs"/>
      </a:defRPr>
    </a:lvl5pPr>
    <a:lvl6pPr marL="2286000" algn="l" defTabSz="457200" rtl="0" eaLnBrk="1" latinLnBrk="0" hangingPunct="1">
      <a:defRPr sz="2400" kern="1200">
        <a:solidFill>
          <a:schemeClr val="tx1"/>
        </a:solidFill>
        <a:latin typeface="Times New Roman" pitchFamily="35" charset="0"/>
        <a:ea typeface="+mn-ea"/>
        <a:cs typeface="+mn-cs"/>
      </a:defRPr>
    </a:lvl6pPr>
    <a:lvl7pPr marL="2743200" algn="l" defTabSz="457200" rtl="0" eaLnBrk="1" latinLnBrk="0" hangingPunct="1">
      <a:defRPr sz="2400" kern="1200">
        <a:solidFill>
          <a:schemeClr val="tx1"/>
        </a:solidFill>
        <a:latin typeface="Times New Roman" pitchFamily="35" charset="0"/>
        <a:ea typeface="+mn-ea"/>
        <a:cs typeface="+mn-cs"/>
      </a:defRPr>
    </a:lvl7pPr>
    <a:lvl8pPr marL="3200400" algn="l" defTabSz="457200" rtl="0" eaLnBrk="1" latinLnBrk="0" hangingPunct="1">
      <a:defRPr sz="2400" kern="1200">
        <a:solidFill>
          <a:schemeClr val="tx1"/>
        </a:solidFill>
        <a:latin typeface="Times New Roman" pitchFamily="35" charset="0"/>
        <a:ea typeface="+mn-ea"/>
        <a:cs typeface="+mn-cs"/>
      </a:defRPr>
    </a:lvl8pPr>
    <a:lvl9pPr marL="3657600" algn="l" defTabSz="457200" rtl="0" eaLnBrk="1" latinLnBrk="0" hangingPunct="1">
      <a:defRPr sz="2400" kern="1200">
        <a:solidFill>
          <a:schemeClr val="tx1"/>
        </a:solidFill>
        <a:latin typeface="Times New Roman" pitchFamily="35"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FF"/>
    <a:srgbClr val="CCFF66"/>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5" d="100"/>
          <a:sy n="65" d="100"/>
        </p:scale>
        <p:origin x="-66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5" d="100"/>
        <a:sy n="45" d="100"/>
      </p:scale>
      <p:origin x="0" y="0"/>
    </p:cViewPr>
  </p:sorterViewPr>
  <p:notesViewPr>
    <p:cSldViewPr>
      <p:cViewPr varScale="1">
        <p:scale>
          <a:sx n="113" d="100"/>
          <a:sy n="113" d="100"/>
        </p:scale>
        <p:origin x="-3320"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648A0713-42BB-824F-8A45-D0D95105BF02}" type="datetime1">
              <a:rPr lang="en-US"/>
              <a:pPr/>
              <a:t>2/6/2012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F00738D-36A9-7A45-B49C-F7FD6B4BF4E0}"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2CC9F3E-60A0-994C-8927-7BCF88D4795C}" type="datetime1">
              <a:rPr lang="en-US"/>
              <a:pPr/>
              <a:t>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8C088F8-2A2D-8F4C-8885-45EF4397E6BD}"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a:ea typeface="ＭＳ Ｐゴシック" pitchFamily="35" charset="-128"/>
              <a:cs typeface="ＭＳ Ｐゴシック" pitchFamily="35"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84C29A4B-EFF3-8A44-BC48-EDFAE2D3DF23}"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a:lstStyle/>
          <a:p>
            <a:fld id="{4E99E50B-9F50-7A47-ADCF-8192CD410A82}" type="slidenum">
              <a:rPr lang="en-US"/>
              <a:pPr/>
              <a:t>21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Differential centrifugation is the simplest of the techniques used to resolve different types of biological particle and it is best illustrated by considering how it is applied to the partial purification of organelles from a tissue homogenate.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a:lstStyle/>
          <a:p>
            <a:fld id="{0D15E83F-EA15-E341-8A4E-3723997E16F7}" type="slidenum">
              <a:rPr lang="en-US"/>
              <a:pPr/>
              <a:t>22</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The data in this graphic refers principally to the organelles from mammalian liver. Organelles from other tissues and from cultured cells may show some significant differences in detail. Under normal homogenization conditions sheets of plasma membrane are only obtained from an intact tissue such as liver. The recovery of Golgi tubules in the homogenate is also more commonly associated with tissues rather than with cultured cells.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noFill/>
          <a:ln>
            <a:miter lim="800000"/>
            <a:headEnd/>
            <a:tailEnd/>
          </a:ln>
        </p:spPr>
        <p:txBody>
          <a:bodyPr/>
          <a:lstStyle/>
          <a:p>
            <a:fld id="{28D38C76-9D13-8B4A-8AFB-9E7D170D4FFC}" type="slidenum">
              <a:rPr lang="en-US"/>
              <a:pPr/>
              <a:t>23</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In subsequent rounds of centrifugation and decantation, the RCF or the RCF and the centrifugation time are increased in order to pellet smaller and smaller particles. Each pellet is resuspended in the homogenization medium for analysis.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ln>
            <a:miter lim="800000"/>
            <a:headEnd/>
            <a:tailEnd/>
          </a:ln>
        </p:spPr>
        <p:txBody>
          <a:bodyPr/>
          <a:lstStyle/>
          <a:p>
            <a:fld id="{0134793E-CE55-154E-8384-2A40A3C118AB}" type="slidenum">
              <a:rPr lang="en-US" smtClean="0"/>
              <a:pPr/>
              <a:t>24</a:t>
            </a:fld>
            <a:endParaRPr lang="en-US" smtClean="0"/>
          </a:p>
        </p:txBody>
      </p:sp>
      <p:sp>
        <p:nvSpPr>
          <p:cNvPr id="73731" name="Rectangle 2"/>
          <p:cNvSpPr>
            <a:spLocks noGrp="1" noRot="1" noChangeAspect="1" noChangeArrowheads="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a:lstStyle/>
          <a:p>
            <a:pPr eaLnBrk="1" hangingPunct="1">
              <a:spcBef>
                <a:spcPct val="0"/>
              </a:spcBef>
            </a:pPr>
            <a:r>
              <a:rPr lang="en-US" sz="1100">
                <a:solidFill>
                  <a:srgbClr val="333399"/>
                </a:solidFill>
                <a:ea typeface="ＭＳ Ｐゴシック" pitchFamily="35" charset="-128"/>
                <a:cs typeface="ＭＳ Ｐゴシック" pitchFamily="35" charset="-128"/>
              </a:rPr>
              <a:t>Figure 6.5 Cell fractionation, part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ln>
            <a:miter lim="800000"/>
            <a:headEnd/>
            <a:tailEnd/>
          </a:ln>
        </p:spPr>
        <p:txBody>
          <a:bodyPr/>
          <a:lstStyle/>
          <a:p>
            <a:fld id="{7F82A906-CE40-E24D-B60D-07E363E7FE1F}" type="slidenum">
              <a:rPr lang="en-US"/>
              <a:pPr/>
              <a:t>26</a:t>
            </a:fld>
            <a:endParaRPr lang="en-US"/>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Particles which, because of their starting position close to the meniscus, fail to pellet at a particular RCF and time, then contaminate the smaller particles in the next round of centrifugation. The problem of contamination of pellets by smaller particles, again by virtue of their starting position (close to the bottom of the tube) which should ideally remain in the supernatant, is also compounded by simple entrapment by the rapidly sedimenting larger particles. This can be overcome to some extent by resuspending the pellet in homogenization medium and repeating the centrifugation (so-called “washing the pellet”) two or three times. Repeated resuspension of the pellet however is tedious, time-consuming and may lead to further fragmentation of the particles. This procedure is however often used for the isolation of reasonably pure heavy mitochondria for oxidative phosphorylation studies.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bwMode="auto">
          <a:noFill/>
          <a:ln>
            <a:miter lim="800000"/>
            <a:headEnd/>
            <a:tailEnd/>
          </a:ln>
        </p:spPr>
        <p:txBody>
          <a:bodyPr/>
          <a:lstStyle/>
          <a:p>
            <a:fld id="{5A5ED812-6EBF-054A-9AEC-E4E32A3B1433}" type="slidenum">
              <a:rPr lang="en-US"/>
              <a:pPr/>
              <a:t>27</a:t>
            </a:fld>
            <a:endParaRPr lang="en-US"/>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The problem of poor recovery and resolution associated with the movement of particles through the suspending medium is less pronounced as the sedimentation path length of the rotor is reduced. Low-angle fixed-angle rotors will therefore provide better separations than swinging-bucket rotors. The downside of using low-angle fixed-angle rotors is that the pellets are less compact. Because the centrifugal field is radial, only in swinging-bucket rotors is the pellet located at the bottom of the tube; as the tube angle gets less so the pellet gets displaced further up the wall of the tube.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a:lstStyle/>
          <a:p>
            <a:fld id="{1B92B60E-F849-6541-BA9F-D7922F59823E}" type="slidenum">
              <a:rPr lang="en-US"/>
              <a:pPr/>
              <a:t>28</a:t>
            </a:fld>
            <a:endParaRPr lang="en-US"/>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To improve the resolution of particles in an homogenate, the various differential centrifugation fractions may be further fractionated in a density gradient. There are three basic formats: (i) a density barrier comprises just two layers, one of which is the sample; (ii) discontinuous gradients usually comprise 3-5 layers of different density, but can be as many 12 and (iii) continuous gradients in which the density increases smoothly (but not necessarily in a linear fashion) from top to bottom rather than step-wise as in (i) and (ii). Techniques for making gradients are presented in Training File 2.</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a:lstStyle/>
          <a:p>
            <a:fld id="{40AE251B-F83A-914D-ABD9-EE849AB507D6}" type="slidenum">
              <a:rPr lang="en-US"/>
              <a:pPr/>
              <a:t>29</a:t>
            </a:fld>
            <a:endParaRPr lang="en-US"/>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In this hypothetical situation, a mixture of three particles is placed on top of a continuous density gradient. The red and green particle are approximately the same size and much larger than the densest magenta particles.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a:lstStyle/>
          <a:p>
            <a:fld id="{6134DFA4-4DBD-E44A-B7D8-129C3585A97A}" type="slidenum">
              <a:rPr lang="en-US"/>
              <a:pPr/>
              <a:t>30</a:t>
            </a:fld>
            <a:endParaRPr lang="en-US"/>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So long as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p</a:t>
            </a:r>
            <a:r>
              <a:rPr lang="en-US">
                <a:ea typeface="ＭＳ Ｐゴシック" pitchFamily="35" charset="-128"/>
                <a:cs typeface="ＭＳ Ｐゴシック" pitchFamily="35" charset="-128"/>
                <a:sym typeface="Symbol" pitchFamily="35" charset="2"/>
              </a:rPr>
              <a:t>&gt;&gt;</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then the particle will move down through the gradient at a rate determined mainly by d. All particles as they move through the gradient will be retarded by the increasing viscosity () but accelerated by the increasing g-force. As the particle approaches that part of the gradient whose density is the same as its own density then </a:t>
            </a:r>
            <a:r>
              <a:rPr lang="en-US" baseline="-25000">
                <a:ea typeface="ＭＳ Ｐゴシック" pitchFamily="35" charset="-128"/>
                <a:cs typeface="ＭＳ Ｐゴシック" pitchFamily="35" charset="-128"/>
                <a:sym typeface="Symbol" pitchFamily="35" charset="2"/>
              </a:rPr>
              <a:t>p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will approach zero and the particle will slow down and finally stop moving.</a:t>
            </a:r>
            <a:endParaRPr lang="en-US" baseline="-25000">
              <a:ea typeface="ＭＳ Ｐゴシック" pitchFamily="35" charset="-128"/>
              <a:cs typeface="ＭＳ Ｐゴシック" pitchFamily="35" charset="-128"/>
              <a:sym typeface="Symbol" pitchFamily="35" charset="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noFill/>
          <a:ln>
            <a:miter lim="800000"/>
            <a:headEnd/>
            <a:tailEnd/>
          </a:ln>
        </p:spPr>
        <p:txBody>
          <a:bodyPr/>
          <a:lstStyle/>
          <a:p>
            <a:fld id="{993EFA01-EFD6-804A-9BF4-E718C8F0C826}" type="slidenum">
              <a:rPr lang="en-US"/>
              <a:pPr/>
              <a:t>31</a:t>
            </a:fld>
            <a:endParaRPr lang="en-US"/>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7044"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Returning to our hypothetical situation.</a:t>
            </a:r>
          </a:p>
          <a:p>
            <a:r>
              <a:rPr lang="en-US">
                <a:ea typeface="ＭＳ Ｐゴシック" pitchFamily="35" charset="-128"/>
                <a:cs typeface="ＭＳ Ｐゴシック" pitchFamily="35" charset="-128"/>
              </a:rPr>
              <a:t>All three types of particle start off sedimenting at a rate approximately proportional to their size. The low density red particles soon start to slow down as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p </a:t>
            </a:r>
            <a:r>
              <a:rPr lang="en-US">
                <a:ea typeface="ＭＳ Ｐゴシック" pitchFamily="35" charset="-128"/>
                <a:cs typeface="ＭＳ Ｐゴシック" pitchFamily="35" charset="-128"/>
                <a:sym typeface="Symbol" pitchFamily="35" charset="2"/>
              </a:rPr>
              <a:t>approaches </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and then stop when </a:t>
            </a:r>
            <a:r>
              <a:rPr lang="en-US" baseline="-25000">
                <a:ea typeface="ＭＳ Ｐゴシック" pitchFamily="35" charset="-128"/>
                <a:cs typeface="ＭＳ Ｐゴシック" pitchFamily="35" charset="-128"/>
                <a:sym typeface="Symbol" pitchFamily="35" charset="2"/>
              </a:rPr>
              <a:t>p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Later the green particles also slow down and stop at a higher density. The magenta particles being much smaller take a much longer time to reach their final banding position; this is called buoyant density, equilibrium density or isopycnic banding.</a:t>
            </a:r>
          </a:p>
          <a:p>
            <a:r>
              <a:rPr lang="en-US">
                <a:ea typeface="ＭＳ Ｐゴシック" pitchFamily="35" charset="-128"/>
                <a:cs typeface="ＭＳ Ｐゴシック" pitchFamily="35" charset="-128"/>
                <a:sym typeface="Symbol" pitchFamily="35" charset="2"/>
              </a:rPr>
              <a:t>The problem for the magenta particles is that they have to travel through the banded red and green particles which may cause loss of resolution. In this respect, it may be advantageous to stop the centrifugation at stage 3, when there is separation of the three types of particle but the small magenta ones have not interacted with the banded larger ones. This is not an equilibrium position however, the magenta particles are separated on the basis of their sedimentation velocity and the centrifugation time is therefore critical.</a:t>
            </a:r>
          </a:p>
          <a:p>
            <a:r>
              <a:rPr lang="en-US">
                <a:ea typeface="ＭＳ Ｐゴシック" pitchFamily="35" charset="-128"/>
                <a:cs typeface="ＭＳ Ｐゴシック" pitchFamily="35" charset="-128"/>
                <a:sym typeface="Symbol" pitchFamily="35" charset="2"/>
              </a:rPr>
              <a:t>The final equilibrium position is not dependent on the radial thickness of the sample layer, so long as all the particles are given sufficient time to reach their banding density. The Stage 3 position </a:t>
            </a:r>
            <a:r>
              <a:rPr lang="en-US" b="1">
                <a:ea typeface="ＭＳ Ｐゴシック" pitchFamily="35" charset="-128"/>
                <a:cs typeface="ＭＳ Ｐゴシック" pitchFamily="35" charset="-128"/>
                <a:sym typeface="Symbol" pitchFamily="35" charset="2"/>
              </a:rPr>
              <a:t>is</a:t>
            </a:r>
            <a:r>
              <a:rPr lang="en-US">
                <a:ea typeface="ＭＳ Ｐゴシック" pitchFamily="35" charset="-128"/>
                <a:cs typeface="ＭＳ Ｐゴシック" pitchFamily="35" charset="-128"/>
                <a:sym typeface="Symbol" pitchFamily="35" charset="2"/>
              </a:rPr>
              <a:t> dependent on the radial thickness of the sample layer, since neither the magenta nor green particles have reached an equilibrium position.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noFill/>
          <a:ln>
            <a:miter lim="800000"/>
            <a:headEnd/>
            <a:tailEnd/>
          </a:ln>
        </p:spPr>
        <p:txBody>
          <a:bodyPr/>
          <a:lstStyle/>
          <a:p>
            <a:r>
              <a:rPr lang="en-US" altLang="ko-KR" smtClean="0">
                <a:cs typeface="맑은 고딕" pitchFamily="50" charset="-127"/>
              </a:rPr>
              <a:t>Cell Biology </a:t>
            </a:r>
          </a:p>
        </p:txBody>
      </p:sp>
      <p:sp>
        <p:nvSpPr>
          <p:cNvPr id="28675" name="Rectangle 3"/>
          <p:cNvSpPr>
            <a:spLocks noGrp="1" noChangeArrowheads="1"/>
          </p:cNvSpPr>
          <p:nvPr>
            <p:ph type="dt" sz="quarter" idx="1"/>
          </p:nvPr>
        </p:nvSpPr>
        <p:spPr bwMode="auto">
          <a:noFill/>
          <a:ln>
            <a:miter lim="800000"/>
            <a:headEnd/>
            <a:tailEnd/>
          </a:ln>
        </p:spPr>
        <p:txBody>
          <a:bodyPr/>
          <a:lstStyle/>
          <a:p>
            <a:fld id="{806099B7-269D-C242-8DC7-4B62A241F0AA}" type="datetime1">
              <a:rPr lang="en-US" altLang="ko-KR" smtClean="0">
                <a:cs typeface="맑은 고딕" pitchFamily="50" charset="-127"/>
              </a:rPr>
              <a:pPr/>
              <a:t>2/6/2012</a:t>
            </a:fld>
            <a:endParaRPr lang="en-US" altLang="ko-KR" smtClean="0">
              <a:cs typeface="맑은 고딕" pitchFamily="50" charset="-127"/>
            </a:endParaRPr>
          </a:p>
        </p:txBody>
      </p:sp>
      <p:sp>
        <p:nvSpPr>
          <p:cNvPr id="28676" name="Rectangle 6"/>
          <p:cNvSpPr>
            <a:spLocks noGrp="1" noChangeArrowheads="1"/>
          </p:cNvSpPr>
          <p:nvPr>
            <p:ph type="ftr" sz="quarter" idx="4"/>
          </p:nvPr>
        </p:nvSpPr>
        <p:spPr bwMode="auto">
          <a:noFill/>
          <a:ln>
            <a:miter lim="800000"/>
            <a:headEnd/>
            <a:tailEnd/>
          </a:ln>
        </p:spPr>
        <p:txBody>
          <a:bodyPr/>
          <a:lstStyle/>
          <a:p>
            <a:r>
              <a:rPr lang="en-US" altLang="ko-KR" smtClean="0">
                <a:cs typeface="맑은 고딕" pitchFamily="50" charset="-127"/>
              </a:rPr>
              <a:t>G. Podgorski, Biol 1010</a:t>
            </a:r>
          </a:p>
        </p:txBody>
      </p:sp>
      <p:sp>
        <p:nvSpPr>
          <p:cNvPr id="28677" name="Rectangle 7"/>
          <p:cNvSpPr>
            <a:spLocks noGrp="1" noChangeArrowheads="1"/>
          </p:cNvSpPr>
          <p:nvPr>
            <p:ph type="sldNum" sz="quarter" idx="5"/>
          </p:nvPr>
        </p:nvSpPr>
        <p:spPr bwMode="auto">
          <a:noFill/>
          <a:ln>
            <a:miter lim="800000"/>
            <a:headEnd/>
            <a:tailEnd/>
          </a:ln>
        </p:spPr>
        <p:txBody>
          <a:bodyPr/>
          <a:lstStyle/>
          <a:p>
            <a:fld id="{E91C6AAB-42FB-FF48-97B0-3E35B38E146E}" type="slidenum">
              <a:rPr lang="en-US" altLang="ko-KR" smtClean="0">
                <a:cs typeface="맑은 고딕" pitchFamily="50" charset="-127"/>
              </a:rPr>
              <a:pPr/>
              <a:t>3</a:t>
            </a:fld>
            <a:endParaRPr lang="en-US" altLang="ko-KR" smtClean="0">
              <a:cs typeface="맑은 고딕" pitchFamily="50" charset="-127"/>
            </a:endParaRPr>
          </a:p>
        </p:txBody>
      </p:sp>
      <p:sp>
        <p:nvSpPr>
          <p:cNvPr id="28678" name="Rectangle 2"/>
          <p:cNvSpPr>
            <a:spLocks noGrp="1" noRot="1" noChangeAspect="1" noChangeArrowheads="1" noTextEdit="1"/>
          </p:cNvSpPr>
          <p:nvPr>
            <p:ph type="sldImg"/>
          </p:nvPr>
        </p:nvSpPr>
        <p:spPr bwMode="auto">
          <a:xfrm>
            <a:off x="1146175" y="685800"/>
            <a:ext cx="4568825" cy="3427413"/>
          </a:xfrm>
          <a:noFill/>
          <a:ln>
            <a:solidFill>
              <a:srgbClr val="000000"/>
            </a:solidFill>
            <a:miter lim="800000"/>
            <a:headEnd/>
            <a:tailEnd/>
          </a:ln>
        </p:spPr>
      </p:sp>
      <p:sp>
        <p:nvSpPr>
          <p:cNvPr id="28679" name="Rectangle 3"/>
          <p:cNvSpPr>
            <a:spLocks noGrp="1" noChangeArrowheads="1"/>
          </p:cNvSpPr>
          <p:nvPr>
            <p:ph type="body" idx="1"/>
          </p:nvPr>
        </p:nvSpPr>
        <p:spPr bwMode="auto">
          <a:noFill/>
        </p:spPr>
        <p:txBody>
          <a:bodyPr/>
          <a:lstStyle/>
          <a:p>
            <a:pPr eaLnBrk="1" hangingPunct="1">
              <a:spcBef>
                <a:spcPct val="0"/>
              </a:spcBef>
            </a:pPr>
            <a:endParaRPr lang="ko-KR" smtClean="0">
              <a:ea typeface="맑은 고딕" pitchFamily="50" charset="-127"/>
              <a:cs typeface="맑은 고딕" pitchFamily="50"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bwMode="auto">
          <a:noFill/>
          <a:ln>
            <a:miter lim="800000"/>
            <a:headEnd/>
            <a:tailEnd/>
          </a:ln>
        </p:spPr>
        <p:txBody>
          <a:bodyPr/>
          <a:lstStyle/>
          <a:p>
            <a:fld id="{CE83DE9F-F748-9044-AFB7-422559C2EC64}" type="slidenum">
              <a:rPr lang="en-US"/>
              <a:pPr/>
              <a:t>32</a:t>
            </a:fld>
            <a:endParaRPr lang="en-US"/>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Equilibrium density banding can be achieved using different sample loading formats. Three particles are considered red, green and magenta, whose density increasers in that order. The magenta particles are however much smaller than the other two particles.</a:t>
            </a:r>
          </a:p>
          <a:p>
            <a:r>
              <a:rPr lang="en-US">
                <a:ea typeface="ＭＳ Ｐゴシック" pitchFamily="35" charset="-128"/>
                <a:cs typeface="ＭＳ Ｐゴシック" pitchFamily="35" charset="-128"/>
              </a:rPr>
              <a:t>Format 1 is the familiar one in which the sample is layered on top of the gradient and all of the particles sediment to their buoyant density. In Format 2 the sample is placed in a dense medium beneath the gradient and all of the particles float to their banding position. The time taken for particles to reach their banding density is dependent mainly on their size. In Format 2 the small dense magenta particles only have a short distance to move – all particles will reach banding density more quickly in Format 2.</a:t>
            </a:r>
          </a:p>
          <a:p>
            <a:r>
              <a:rPr lang="en-US">
                <a:ea typeface="ＭＳ Ｐゴシック" pitchFamily="35" charset="-128"/>
                <a:cs typeface="ＭＳ Ｐゴシック" pitchFamily="35" charset="-128"/>
              </a:rPr>
              <a:t>In Format 3 the particles are randomly distributed in the gradient (i.e. they are suspended in the solutions from which the gradient is made), particles will either sediment or float to their banding density. The lack of an interface between the sample and the gradient in Format 3 also avoids any transient build-up of particles which can occur in Formats 1 or 2 when the particles move from the sample zone into the gradient.</a:t>
            </a:r>
          </a:p>
          <a:p>
            <a:endParaRPr lang="en-US">
              <a:ea typeface="ＭＳ Ｐゴシック" pitchFamily="35" charset="-128"/>
              <a:cs typeface="ＭＳ Ｐゴシック" pitchFamily="35"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noFill/>
          <a:ln>
            <a:miter lim="800000"/>
            <a:headEnd/>
            <a:tailEnd/>
          </a:ln>
        </p:spPr>
        <p:txBody>
          <a:bodyPr/>
          <a:lstStyle/>
          <a:p>
            <a:fld id="{29B4A279-28A9-9749-BBD1-8224DF278D49}" type="slidenum">
              <a:rPr lang="en-US"/>
              <a:pPr/>
              <a:t>33</a:t>
            </a:fld>
            <a:endParaRPr lang="en-US"/>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Density barriers or discontinuous gradients, because of their very nature, tend to produce sharp bands of material at interfaces or at the meniscus or as a pellet, but continuous gradients are likely to provide the highest resolution, even though the bands will be broader (due to particle heterogeneity) and harvesting of the banded material may be less easy (see Training File 2). Density barriers can be used to isolate the least dense particle (I) or the most dense particle as a pellet (II).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ln>
            <a:miter lim="800000"/>
            <a:headEnd/>
            <a:tailEnd/>
          </a:ln>
        </p:spPr>
        <p:txBody>
          <a:bodyPr/>
          <a:lstStyle/>
          <a:p>
            <a:fld id="{D0FE2EF7-87A1-B549-8553-90F319A7725B}" type="slidenum">
              <a:rPr lang="en-US"/>
              <a:pPr/>
              <a:t>37</a:t>
            </a:fld>
            <a:endParaRPr lang="en-US"/>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60"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Separation of particles purely on the basis of size, is very little encountered in subcellular membrane fractionation, but it is the only way of fractionating particles of identical or very similar density, such as proteins of different molecular mass and ribosomal subunits. The absolute requirement is a linear gradient whose density never approaches that of the particles, so that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p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never becomes rate-limiting. This is relatively easy only for particles such as proteins or ribonucleoproteins which have such high densities. A 5-20% sucrose gradient is often used for protein fractionation and this gradient is more or less isokinetic. In an isokinetic gradient, the forces which tend to decelerate the sedimentation velocity of the protein molecules (the increasing viscosity and decreasing </a:t>
            </a:r>
            <a:r>
              <a:rPr lang="en-US" baseline="-25000">
                <a:ea typeface="ＭＳ Ｐゴシック" pitchFamily="35" charset="-128"/>
                <a:cs typeface="ＭＳ Ｐゴシック" pitchFamily="35" charset="-128"/>
                <a:sym typeface="Symbol" pitchFamily="35" charset="2"/>
              </a:rPr>
              <a:t>p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 </a:t>
            </a:r>
            <a:r>
              <a:rPr lang="en-US">
                <a:ea typeface="ＭＳ Ｐゴシック" pitchFamily="35" charset="-128"/>
                <a:cs typeface="ＭＳ Ｐゴシック" pitchFamily="35" charset="-128"/>
                <a:sym typeface="Symbol" pitchFamily="35" charset="2"/>
              </a:rPr>
              <a:t></a:t>
            </a:r>
            <a:r>
              <a:rPr lang="en-US" baseline="-25000">
                <a:ea typeface="ＭＳ Ｐゴシック" pitchFamily="35" charset="-128"/>
                <a:cs typeface="ＭＳ Ｐゴシック" pitchFamily="35" charset="-128"/>
                <a:sym typeface="Symbol" pitchFamily="35" charset="2"/>
              </a:rPr>
              <a:t>l</a:t>
            </a:r>
            <a:r>
              <a:rPr lang="en-US">
                <a:ea typeface="ＭＳ Ｐゴシック" pitchFamily="35" charset="-128"/>
                <a:cs typeface="ＭＳ Ｐゴシック" pitchFamily="35" charset="-128"/>
                <a:sym typeface="Symbol" pitchFamily="35" charset="2"/>
              </a:rPr>
              <a:t>  factor) and the increasing RCF which accelerates the molecules are balanced out, so that the molecules move at approximately the same velocity through the gradient – ideal conditions for sedimentation velocity separations. This condition is almost impossible to achieve for organelles which have different sizes and densities.</a:t>
            </a:r>
          </a:p>
          <a:p>
            <a:r>
              <a:rPr lang="en-US">
                <a:ea typeface="ＭＳ Ｐゴシック" pitchFamily="35" charset="-128"/>
                <a:cs typeface="ＭＳ Ｐゴシック" pitchFamily="35" charset="-128"/>
                <a:sym typeface="Symbol" pitchFamily="35" charset="2"/>
              </a:rPr>
              <a:t>To maintain high resolution the sample size must be small (&lt;8%) of the gradient volume, since the radial thickness of each zone of particles depends on the radial thickness of the sample. The density of the sample zone is often low so that the particles rapidly form a narrow zone on top of the gradient (zone sharpening).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noFill/>
          <a:ln>
            <a:miter lim="800000"/>
            <a:headEnd/>
            <a:tailEnd/>
          </a:ln>
        </p:spPr>
        <p:txBody>
          <a:bodyPr/>
          <a:lstStyle/>
          <a:p>
            <a:r>
              <a:rPr lang="en-US" smtClean="0"/>
              <a:t>Biology, 9th ed,Sylvia Mader</a:t>
            </a:r>
          </a:p>
        </p:txBody>
      </p:sp>
      <p:sp>
        <p:nvSpPr>
          <p:cNvPr id="30723" name="Rectangle 6"/>
          <p:cNvSpPr>
            <a:spLocks noGrp="1" noChangeArrowheads="1"/>
          </p:cNvSpPr>
          <p:nvPr>
            <p:ph type="ftr" sz="quarter" idx="4"/>
          </p:nvPr>
        </p:nvSpPr>
        <p:spPr bwMode="auto">
          <a:noFill/>
          <a:ln>
            <a:miter lim="800000"/>
            <a:headEnd/>
            <a:tailEnd/>
          </a:ln>
        </p:spPr>
        <p:txBody>
          <a:bodyPr/>
          <a:lstStyle/>
          <a:p>
            <a:r>
              <a:rPr lang="en-US" smtClean="0"/>
              <a:t>Cell Structure and Function</a:t>
            </a:r>
          </a:p>
        </p:txBody>
      </p:sp>
      <p:sp>
        <p:nvSpPr>
          <p:cNvPr id="30724" name="Rectangle 7"/>
          <p:cNvSpPr>
            <a:spLocks noGrp="1" noChangeArrowheads="1"/>
          </p:cNvSpPr>
          <p:nvPr>
            <p:ph type="sldNum" sz="quarter" idx="5"/>
          </p:nvPr>
        </p:nvSpPr>
        <p:spPr bwMode="auto">
          <a:noFill/>
          <a:ln>
            <a:miter lim="800000"/>
            <a:headEnd/>
            <a:tailEnd/>
          </a:ln>
        </p:spPr>
        <p:txBody>
          <a:bodyPr/>
          <a:lstStyle/>
          <a:p>
            <a:r>
              <a:rPr lang="en-US" smtClean="0"/>
              <a:t>Slide #</a:t>
            </a:r>
            <a:fld id="{62AB1B3B-214A-5044-9010-E33BCEFA63E0}" type="slidenum">
              <a:rPr lang="en-US" smtClean="0"/>
              <a:pPr/>
              <a:t>4</a:t>
            </a:fld>
            <a:endParaRPr lang="en-US" smtClean="0"/>
          </a:p>
        </p:txBody>
      </p:sp>
      <p:sp>
        <p:nvSpPr>
          <p:cNvPr id="30725" name="Rectangle 3"/>
          <p:cNvSpPr>
            <a:spLocks noGrp="1" noChangeArrowheads="1"/>
          </p:cNvSpPr>
          <p:nvPr>
            <p:ph type="dt" sz="quarter" idx="1"/>
          </p:nvPr>
        </p:nvSpPr>
        <p:spPr bwMode="auto">
          <a:noFill/>
          <a:ln>
            <a:miter lim="800000"/>
            <a:headEnd/>
            <a:tailEnd/>
          </a:ln>
        </p:spPr>
        <p:txBody>
          <a:bodyPr/>
          <a:lstStyle/>
          <a:p>
            <a:r>
              <a:rPr lang="en-US" smtClean="0"/>
              <a:t>Chapter 04</a:t>
            </a:r>
          </a:p>
        </p:txBody>
      </p:sp>
      <p:sp>
        <p:nvSpPr>
          <p:cNvPr id="307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7"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35" charset="-128"/>
              <a:cs typeface="ＭＳ Ｐゴシック" pitchFamily="3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noFill/>
          <a:ln>
            <a:miter lim="800000"/>
            <a:headEnd/>
            <a:tailEnd/>
          </a:ln>
        </p:spPr>
        <p:txBody>
          <a:bodyPr/>
          <a:lstStyle/>
          <a:p>
            <a:r>
              <a:rPr lang="en-US" smtClean="0"/>
              <a:t>Biology, 9th ed,Sylvia Mader</a:t>
            </a:r>
          </a:p>
        </p:txBody>
      </p:sp>
      <p:sp>
        <p:nvSpPr>
          <p:cNvPr id="32771" name="Rectangle 6"/>
          <p:cNvSpPr>
            <a:spLocks noGrp="1" noChangeArrowheads="1"/>
          </p:cNvSpPr>
          <p:nvPr>
            <p:ph type="ftr" sz="quarter" idx="4"/>
          </p:nvPr>
        </p:nvSpPr>
        <p:spPr bwMode="auto">
          <a:noFill/>
          <a:ln>
            <a:miter lim="800000"/>
            <a:headEnd/>
            <a:tailEnd/>
          </a:ln>
        </p:spPr>
        <p:txBody>
          <a:bodyPr/>
          <a:lstStyle/>
          <a:p>
            <a:r>
              <a:rPr lang="en-US" smtClean="0"/>
              <a:t>Cell Structure and Function</a:t>
            </a:r>
          </a:p>
        </p:txBody>
      </p:sp>
      <p:sp>
        <p:nvSpPr>
          <p:cNvPr id="32772" name="Rectangle 7"/>
          <p:cNvSpPr>
            <a:spLocks noGrp="1" noChangeArrowheads="1"/>
          </p:cNvSpPr>
          <p:nvPr>
            <p:ph type="sldNum" sz="quarter" idx="5"/>
          </p:nvPr>
        </p:nvSpPr>
        <p:spPr bwMode="auto">
          <a:noFill/>
          <a:ln>
            <a:miter lim="800000"/>
            <a:headEnd/>
            <a:tailEnd/>
          </a:ln>
        </p:spPr>
        <p:txBody>
          <a:bodyPr/>
          <a:lstStyle/>
          <a:p>
            <a:r>
              <a:rPr lang="en-US" smtClean="0"/>
              <a:t>Slide #</a:t>
            </a:r>
            <a:fld id="{DE4E816E-455C-6E4E-B297-523CCD75E9F2}" type="slidenum">
              <a:rPr lang="en-US" smtClean="0"/>
              <a:pPr/>
              <a:t>5</a:t>
            </a:fld>
            <a:endParaRPr lang="en-US" smtClean="0"/>
          </a:p>
        </p:txBody>
      </p:sp>
      <p:sp>
        <p:nvSpPr>
          <p:cNvPr id="32773" name="Rectangle 3"/>
          <p:cNvSpPr>
            <a:spLocks noGrp="1" noChangeArrowheads="1"/>
          </p:cNvSpPr>
          <p:nvPr>
            <p:ph type="dt" sz="quarter" idx="1"/>
          </p:nvPr>
        </p:nvSpPr>
        <p:spPr bwMode="auto">
          <a:noFill/>
          <a:ln>
            <a:miter lim="800000"/>
            <a:headEnd/>
            <a:tailEnd/>
          </a:ln>
        </p:spPr>
        <p:txBody>
          <a:bodyPr/>
          <a:lstStyle/>
          <a:p>
            <a:r>
              <a:rPr lang="en-US" smtClean="0"/>
              <a:t>Chapter 04</a:t>
            </a:r>
          </a:p>
        </p:txBody>
      </p:sp>
      <p:sp>
        <p:nvSpPr>
          <p:cNvPr id="327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5"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35" charset="-128"/>
              <a:cs typeface="ＭＳ Ｐゴシック" pitchFamily="3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noFill/>
          <a:ln>
            <a:miter lim="800000"/>
            <a:headEnd/>
            <a:tailEnd/>
          </a:ln>
        </p:spPr>
        <p:txBody>
          <a:bodyPr/>
          <a:lstStyle/>
          <a:p>
            <a:r>
              <a:rPr lang="en-US" smtClean="0"/>
              <a:t>Biology, 9th ed,Sylvia Mader</a:t>
            </a:r>
          </a:p>
        </p:txBody>
      </p:sp>
      <p:sp>
        <p:nvSpPr>
          <p:cNvPr id="34819" name="Rectangle 6"/>
          <p:cNvSpPr>
            <a:spLocks noGrp="1" noChangeArrowheads="1"/>
          </p:cNvSpPr>
          <p:nvPr>
            <p:ph type="ftr" sz="quarter" idx="4"/>
          </p:nvPr>
        </p:nvSpPr>
        <p:spPr bwMode="auto">
          <a:noFill/>
          <a:ln>
            <a:miter lim="800000"/>
            <a:headEnd/>
            <a:tailEnd/>
          </a:ln>
        </p:spPr>
        <p:txBody>
          <a:bodyPr/>
          <a:lstStyle/>
          <a:p>
            <a:r>
              <a:rPr lang="en-US" smtClean="0"/>
              <a:t>Cell Structure and Function</a:t>
            </a:r>
          </a:p>
        </p:txBody>
      </p:sp>
      <p:sp>
        <p:nvSpPr>
          <p:cNvPr id="34820" name="Rectangle 7"/>
          <p:cNvSpPr>
            <a:spLocks noGrp="1" noChangeArrowheads="1"/>
          </p:cNvSpPr>
          <p:nvPr>
            <p:ph type="sldNum" sz="quarter" idx="5"/>
          </p:nvPr>
        </p:nvSpPr>
        <p:spPr bwMode="auto">
          <a:noFill/>
          <a:ln>
            <a:miter lim="800000"/>
            <a:headEnd/>
            <a:tailEnd/>
          </a:ln>
        </p:spPr>
        <p:txBody>
          <a:bodyPr/>
          <a:lstStyle/>
          <a:p>
            <a:r>
              <a:rPr lang="en-US" smtClean="0"/>
              <a:t>Slide #</a:t>
            </a:r>
            <a:fld id="{7AA9F350-9719-D145-A561-F4A513F2CAFB}" type="slidenum">
              <a:rPr lang="en-US" smtClean="0"/>
              <a:pPr/>
              <a:t>6</a:t>
            </a:fld>
            <a:endParaRPr lang="en-US" smtClean="0"/>
          </a:p>
        </p:txBody>
      </p:sp>
      <p:sp>
        <p:nvSpPr>
          <p:cNvPr id="34821" name="Rectangle 3"/>
          <p:cNvSpPr>
            <a:spLocks noGrp="1" noChangeArrowheads="1"/>
          </p:cNvSpPr>
          <p:nvPr>
            <p:ph type="dt" sz="quarter" idx="1"/>
          </p:nvPr>
        </p:nvSpPr>
        <p:spPr bwMode="auto">
          <a:noFill/>
          <a:ln>
            <a:miter lim="800000"/>
            <a:headEnd/>
            <a:tailEnd/>
          </a:ln>
        </p:spPr>
        <p:txBody>
          <a:bodyPr/>
          <a:lstStyle/>
          <a:p>
            <a:r>
              <a:rPr lang="en-US" smtClean="0"/>
              <a:t>Chapter 04</a:t>
            </a:r>
          </a:p>
        </p:txBody>
      </p:sp>
      <p:sp>
        <p:nvSpPr>
          <p:cNvPr id="348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3" name="Rectangle 3"/>
          <p:cNvSpPr>
            <a:spLocks noGrp="1" noChangeArrowheads="1"/>
          </p:cNvSpPr>
          <p:nvPr>
            <p:ph type="body" idx="1"/>
          </p:nvPr>
        </p:nvSpPr>
        <p:spPr bwMode="auto">
          <a:noFill/>
        </p:spPr>
        <p:txBody>
          <a:bodyPr/>
          <a:lstStyle/>
          <a:p>
            <a:pPr eaLnBrk="1" hangingPunct="1">
              <a:spcBef>
                <a:spcPct val="0"/>
              </a:spcBef>
            </a:pPr>
            <a:endParaRPr lang="en-US">
              <a:ea typeface="ＭＳ Ｐゴシック" pitchFamily="35" charset="-128"/>
              <a:cs typeface="ＭＳ Ｐゴシック" pitchFamily="3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ln>
            <a:miter lim="800000"/>
            <a:headEnd/>
            <a:tailEnd/>
          </a:ln>
        </p:spPr>
        <p:txBody>
          <a:bodyPr/>
          <a:lstStyle/>
          <a:p>
            <a:fld id="{D84A38C6-8D03-8547-B6EB-6E4461BFF5AD}" type="slidenum">
              <a:rPr lang="en-US" smtClean="0"/>
              <a:pPr/>
              <a:t>11</a:t>
            </a:fld>
            <a:endParaRPr lang="en-US" smtClean="0"/>
          </a:p>
        </p:txBody>
      </p:sp>
      <p:sp>
        <p:nvSpPr>
          <p:cNvPr id="44035" name="Rectangle 2"/>
          <p:cNvSpPr>
            <a:spLocks noGrp="1" noRot="1" noChangeAspect="1" noChangeArrowheads="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a:lstStyle/>
          <a:p>
            <a:pPr eaLnBrk="1" hangingPunct="1">
              <a:spcBef>
                <a:spcPct val="0"/>
              </a:spcBef>
            </a:pPr>
            <a:endParaRPr lang="en-US" sz="1100">
              <a:solidFill>
                <a:srgbClr val="333399"/>
              </a:solidFill>
              <a:ea typeface="ＭＳ Ｐゴシック" pitchFamily="35" charset="-128"/>
              <a:cs typeface="ＭＳ Ｐゴシック" pitchFamily="3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ln>
            <a:miter lim="800000"/>
            <a:headEnd/>
            <a:tailEnd/>
          </a:ln>
        </p:spPr>
        <p:txBody>
          <a:bodyPr/>
          <a:lstStyle/>
          <a:p>
            <a:fld id="{1B2EA20F-56BA-4046-B2C4-5B9554355040}" type="slidenum">
              <a:rPr lang="en-US"/>
              <a:pPr/>
              <a:t>14</a:t>
            </a:fld>
            <a:endParaRPr lang="en-US"/>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There are two traditional types of rotor: swinging-bucket and fixed-angle</a:t>
            </a:r>
          </a:p>
          <a:p>
            <a:r>
              <a:rPr lang="en-US">
                <a:ea typeface="ＭＳ Ｐゴシック" pitchFamily="35" charset="-128"/>
                <a:cs typeface="ＭＳ Ｐゴシック" pitchFamily="35" charset="-128"/>
              </a:rPr>
              <a:t>1 In the swinging-bucket rotor, at rest, the tube and bucket are vertical and the meniscus of the liquid is at 90</a:t>
            </a:r>
            <a:r>
              <a:rPr lang="en-US">
                <a:ea typeface="Times New Roman" pitchFamily="35" charset="0"/>
                <a:cs typeface="Times New Roman" pitchFamily="35" charset="0"/>
              </a:rPr>
              <a:t>° to the earth’s vertical centrifugal field. </a:t>
            </a:r>
          </a:p>
          <a:p>
            <a:r>
              <a:rPr lang="en-US">
                <a:ea typeface="Times New Roman" pitchFamily="35" charset="0"/>
                <a:cs typeface="Times New Roman" pitchFamily="35" charset="0"/>
              </a:rPr>
              <a:t>2 During acceleration of the rotor the bucket, tube and meniscus reorient through 90° in the spinning rotor’s radial centrifugal field.</a:t>
            </a:r>
          </a:p>
          <a:p>
            <a:r>
              <a:rPr lang="en-US">
                <a:ea typeface="Times New Roman" pitchFamily="35" charset="0"/>
                <a:cs typeface="Times New Roman" pitchFamily="35" charset="0"/>
              </a:rPr>
              <a:t>3 In the fixed-angle rotor only the meniscus is free to reorient – one of the reasons why open-topped tubes in particular must not be filled beyond the recommended level in a fixed-angle rotor, if spillage is to be avoided.</a:t>
            </a:r>
            <a:endParaRPr lang="en-US">
              <a:ea typeface="ＭＳ Ｐゴシック" pitchFamily="35" charset="-128"/>
              <a:cs typeface="ＭＳ Ｐゴシック" pitchFamily="3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a:lstStyle/>
          <a:p>
            <a:fld id="{6F9F5133-2A6C-5B40-A531-9E378AC38A1B}" type="slidenum">
              <a:rPr lang="en-US"/>
              <a:pPr/>
              <a:t>15</a:t>
            </a:fld>
            <a:endParaRPr lang="en-US"/>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The </a:t>
            </a:r>
            <a:r>
              <a:rPr lang="en-US" i="1">
                <a:ea typeface="ＭＳ Ｐゴシック" pitchFamily="35" charset="-128"/>
                <a:cs typeface="ＭＳ Ｐゴシック" pitchFamily="35" charset="-128"/>
              </a:rPr>
              <a:t>g</a:t>
            </a:r>
            <a:r>
              <a:rPr lang="en-US">
                <a:ea typeface="ＭＳ Ｐゴシック" pitchFamily="35" charset="-128"/>
                <a:cs typeface="ＭＳ Ｐゴシック" pitchFamily="35" charset="-128"/>
              </a:rPr>
              <a:t>-force or relative centrifugal force (RCF) in a rotor tube increases linearly with the radius, so the geometry of the tube with respect to the axis of rotation is important in determining the suitability of a rotor for a particular particle separation.</a:t>
            </a:r>
          </a:p>
          <a:p>
            <a:r>
              <a:rPr lang="en-US">
                <a:ea typeface="ＭＳ Ｐゴシック" pitchFamily="35" charset="-128"/>
                <a:cs typeface="ＭＳ Ｐゴシック" pitchFamily="35" charset="-128"/>
              </a:rPr>
              <a:t>1 The rotor (or tube) of the swinging-bucket rotor (a) is routinely described by three parameters, the r</a:t>
            </a:r>
            <a:r>
              <a:rPr lang="en-US" baseline="-25000">
                <a:ea typeface="ＭＳ Ｐゴシック" pitchFamily="35" charset="-128"/>
                <a:cs typeface="ＭＳ Ｐゴシック" pitchFamily="35" charset="-128"/>
              </a:rPr>
              <a:t>min</a:t>
            </a:r>
            <a:r>
              <a:rPr lang="en-US">
                <a:ea typeface="ＭＳ Ｐゴシック" pitchFamily="35" charset="-128"/>
                <a:cs typeface="ＭＳ Ｐゴシック" pitchFamily="35" charset="-128"/>
              </a:rPr>
              <a:t>, r</a:t>
            </a:r>
            <a:r>
              <a:rPr lang="en-US" baseline="-25000">
                <a:ea typeface="ＭＳ Ｐゴシック" pitchFamily="35" charset="-128"/>
                <a:cs typeface="ＭＳ Ｐゴシック" pitchFamily="35" charset="-128"/>
              </a:rPr>
              <a:t>av</a:t>
            </a:r>
            <a:r>
              <a:rPr lang="en-US">
                <a:ea typeface="ＭＳ Ｐゴシック" pitchFamily="35" charset="-128"/>
                <a:cs typeface="ＭＳ Ｐゴシック" pitchFamily="35" charset="-128"/>
              </a:rPr>
              <a:t> and r</a:t>
            </a:r>
            <a:r>
              <a:rPr lang="en-US" baseline="-25000">
                <a:ea typeface="ＭＳ Ｐゴシック" pitchFamily="35" charset="-128"/>
                <a:cs typeface="ＭＳ Ｐゴシック" pitchFamily="35" charset="-128"/>
              </a:rPr>
              <a:t>max</a:t>
            </a:r>
            <a:r>
              <a:rPr lang="en-US">
                <a:ea typeface="ＭＳ Ｐゴシック" pitchFamily="35" charset="-128"/>
                <a:cs typeface="ＭＳ Ｐゴシック" pitchFamily="35" charset="-128"/>
              </a:rPr>
              <a:t> (the distance from the axis of rotation to the top, midpoint and bottom of the tube) and the RCF at each point is described as g</a:t>
            </a:r>
            <a:r>
              <a:rPr lang="en-US" baseline="-25000">
                <a:ea typeface="ＭＳ Ｐゴシック" pitchFamily="35" charset="-128"/>
                <a:cs typeface="ＭＳ Ｐゴシック" pitchFamily="35" charset="-128"/>
              </a:rPr>
              <a:t>min</a:t>
            </a:r>
            <a:r>
              <a:rPr lang="en-US">
                <a:ea typeface="ＭＳ Ｐゴシック" pitchFamily="35" charset="-128"/>
                <a:cs typeface="ＭＳ Ｐゴシック" pitchFamily="35" charset="-128"/>
              </a:rPr>
              <a:t>, g</a:t>
            </a:r>
            <a:r>
              <a:rPr lang="en-US" baseline="-25000">
                <a:ea typeface="ＭＳ Ｐゴシック" pitchFamily="35" charset="-128"/>
                <a:cs typeface="ＭＳ Ｐゴシック" pitchFamily="35" charset="-128"/>
              </a:rPr>
              <a:t>av</a:t>
            </a:r>
            <a:r>
              <a:rPr lang="en-US">
                <a:ea typeface="ＭＳ Ｐゴシック" pitchFamily="35" charset="-128"/>
                <a:cs typeface="ＭＳ Ｐゴシック" pitchFamily="35" charset="-128"/>
              </a:rPr>
              <a:t> and g</a:t>
            </a:r>
            <a:r>
              <a:rPr lang="en-US" baseline="-25000">
                <a:ea typeface="ＭＳ Ｐゴシック" pitchFamily="35" charset="-128"/>
                <a:cs typeface="ＭＳ Ｐゴシック" pitchFamily="35" charset="-128"/>
              </a:rPr>
              <a:t>max</a:t>
            </a:r>
            <a:r>
              <a:rPr lang="en-US">
                <a:ea typeface="ＭＳ Ｐゴシック" pitchFamily="35" charset="-128"/>
                <a:cs typeface="ＭＳ Ｐゴシック" pitchFamily="35" charset="-128"/>
              </a:rPr>
              <a:t>.</a:t>
            </a:r>
          </a:p>
          <a:p>
            <a:r>
              <a:rPr lang="en-US">
                <a:ea typeface="ＭＳ Ｐゴシック" pitchFamily="35" charset="-128"/>
                <a:cs typeface="ＭＳ Ｐゴシック" pitchFamily="35" charset="-128"/>
              </a:rPr>
              <a:t>2 In a fixed angle rotor the value of r</a:t>
            </a:r>
            <a:r>
              <a:rPr lang="en-US" baseline="-25000">
                <a:ea typeface="ＭＳ Ｐゴシック" pitchFamily="35" charset="-128"/>
                <a:cs typeface="ＭＳ Ｐゴシック" pitchFamily="35" charset="-128"/>
              </a:rPr>
              <a:t>min</a:t>
            </a:r>
            <a:r>
              <a:rPr lang="en-US">
                <a:ea typeface="ＭＳ Ｐゴシック" pitchFamily="35" charset="-128"/>
                <a:cs typeface="ＭＳ Ｐゴシック" pitchFamily="35" charset="-128"/>
              </a:rPr>
              <a:t>, r</a:t>
            </a:r>
            <a:r>
              <a:rPr lang="en-US" baseline="-25000">
                <a:ea typeface="ＭＳ Ｐゴシック" pitchFamily="35" charset="-128"/>
                <a:cs typeface="ＭＳ Ｐゴシック" pitchFamily="35" charset="-128"/>
              </a:rPr>
              <a:t>av</a:t>
            </a:r>
            <a:r>
              <a:rPr lang="en-US">
                <a:ea typeface="ＭＳ Ｐゴシック" pitchFamily="35" charset="-128"/>
                <a:cs typeface="ＭＳ Ｐゴシック" pitchFamily="35" charset="-128"/>
              </a:rPr>
              <a:t> and r</a:t>
            </a:r>
            <a:r>
              <a:rPr lang="en-US" baseline="-25000">
                <a:ea typeface="ＭＳ Ｐゴシック" pitchFamily="35" charset="-128"/>
                <a:cs typeface="ＭＳ Ｐゴシック" pitchFamily="35" charset="-128"/>
              </a:rPr>
              <a:t>max</a:t>
            </a:r>
            <a:r>
              <a:rPr lang="en-US">
                <a:ea typeface="ＭＳ Ｐゴシック" pitchFamily="35" charset="-128"/>
                <a:cs typeface="ＭＳ Ｐゴシック" pitchFamily="35" charset="-128"/>
              </a:rPr>
              <a:t> (and the corresponding RCFs) is modulated by the angle of the tube to the vertical; the difference between r</a:t>
            </a:r>
            <a:r>
              <a:rPr lang="en-US" baseline="-25000">
                <a:ea typeface="ＭＳ Ｐゴシック" pitchFamily="35" charset="-128"/>
                <a:cs typeface="ＭＳ Ｐゴシック" pitchFamily="35" charset="-128"/>
              </a:rPr>
              <a:t>min </a:t>
            </a:r>
            <a:r>
              <a:rPr lang="en-US">
                <a:ea typeface="ＭＳ Ｐゴシック" pitchFamily="35" charset="-128"/>
                <a:cs typeface="ＭＳ Ｐゴシック" pitchFamily="35" charset="-128"/>
              </a:rPr>
              <a:t>and r</a:t>
            </a:r>
            <a:r>
              <a:rPr lang="en-US" baseline="-25000">
                <a:ea typeface="ＭＳ Ｐゴシック" pitchFamily="35" charset="-128"/>
                <a:cs typeface="ＭＳ Ｐゴシック" pitchFamily="35" charset="-128"/>
              </a:rPr>
              <a:t>max</a:t>
            </a:r>
            <a:r>
              <a:rPr lang="en-US">
                <a:ea typeface="ＭＳ Ｐゴシック" pitchFamily="35" charset="-128"/>
                <a:cs typeface="ＭＳ Ｐゴシック" pitchFamily="35" charset="-128"/>
              </a:rPr>
              <a:t> being greater in a rotor whose tubes are held at a wide angle to the vertical (b) than in one with a narrow angle (c).</a:t>
            </a:r>
          </a:p>
          <a:p>
            <a:r>
              <a:rPr lang="en-US">
                <a:ea typeface="ＭＳ Ｐゴシック" pitchFamily="35" charset="-128"/>
                <a:cs typeface="ＭＳ Ｐゴシック" pitchFamily="35" charset="-128"/>
              </a:rPr>
              <a:t>3 The sedimentation path length of the rotor (or tube) is r</a:t>
            </a:r>
            <a:r>
              <a:rPr lang="en-US" baseline="-25000">
                <a:ea typeface="ＭＳ Ｐゴシック" pitchFamily="35" charset="-128"/>
                <a:cs typeface="ＭＳ Ｐゴシック" pitchFamily="35" charset="-128"/>
              </a:rPr>
              <a:t>max</a:t>
            </a:r>
            <a:r>
              <a:rPr lang="en-US">
                <a:ea typeface="ＭＳ Ｐゴシック" pitchFamily="35" charset="-128"/>
                <a:cs typeface="ＭＳ Ｐゴシック" pitchFamily="35" charset="-128"/>
              </a:rPr>
              <a:t> – r</a:t>
            </a:r>
            <a:r>
              <a:rPr lang="en-US" baseline="-25000">
                <a:ea typeface="ＭＳ Ｐゴシック" pitchFamily="35" charset="-128"/>
                <a:cs typeface="ＭＳ Ｐゴシック" pitchFamily="35" charset="-128"/>
              </a:rPr>
              <a:t>min</a:t>
            </a:r>
            <a:r>
              <a:rPr lang="en-US">
                <a:ea typeface="ＭＳ Ｐゴシック" pitchFamily="35" charset="-128"/>
                <a:cs typeface="ＭＳ Ｐゴシック" pitchFamily="35" charset="-128"/>
              </a:rPr>
              <a:t>. For tubes of equal volume and dimensions, the sedimentation path length is longest for a swinging-bucket rotor and shortest for a narrow-angle fixed-angle rotor, although in Training File 2 rotors are described, which have even shorter sedimentation path lengths.</a:t>
            </a:r>
            <a:endParaRPr lang="en-US" baseline="-25000">
              <a:ea typeface="ＭＳ Ｐゴシック" pitchFamily="35" charset="-128"/>
              <a:cs typeface="ＭＳ Ｐゴシック" pitchFamily="3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a:lstStyle/>
          <a:p>
            <a:fld id="{41D61105-9C97-8240-BCD0-65D11ED43F5D}" type="slidenum">
              <a:rPr lang="en-US"/>
              <a:pPr/>
              <a:t>16</a:t>
            </a:fld>
            <a:endParaRPr lang="en-US"/>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a:lstStyle/>
          <a:p>
            <a:r>
              <a:rPr lang="en-US">
                <a:ea typeface="ＭＳ Ｐゴシック" pitchFamily="35" charset="-128"/>
                <a:cs typeface="ＭＳ Ｐゴシック" pitchFamily="35" charset="-128"/>
              </a:rPr>
              <a:t>Different types of biological particle may be resolved on the basis of differences in their size and/or density.</a:t>
            </a:r>
            <a:endParaRPr lang="en-US" i="1">
              <a:ea typeface="ＭＳ Ｐゴシック" pitchFamily="35" charset="-128"/>
              <a:cs typeface="ＭＳ Ｐゴシック" pitchFamily="35"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C36B6BE-4E63-394C-9D9C-F6D04130DE5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8F0D69D4-3346-CF4A-A36B-F6DBE95F883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BC040848-4D31-644B-98D1-F391CC17436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0476D72C-F9FC-3848-B561-91E72004CE0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92D30A4-0593-DA41-98CB-CD5E1C81237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301625" y="3925888"/>
            <a:ext cx="8540750"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301625" y="6245225"/>
            <a:ext cx="2289175" cy="476250"/>
          </a:xfrm>
        </p:spPr>
        <p:txBody>
          <a:bodyPr/>
          <a:lstStyle>
            <a:lvl1pPr>
              <a:defRPr/>
            </a:lvl1pPr>
          </a:lstStyle>
          <a:p>
            <a:endParaRPr lang="en-US" altLang="ko-KR"/>
          </a:p>
        </p:txBody>
      </p:sp>
      <p:sp>
        <p:nvSpPr>
          <p:cNvPr id="7" name="Footer Placeholder 6"/>
          <p:cNvSpPr>
            <a:spLocks noGrp="1"/>
          </p:cNvSpPr>
          <p:nvPr>
            <p:ph type="ftr" sz="quarter" idx="11"/>
          </p:nvPr>
        </p:nvSpPr>
        <p:spPr/>
        <p:txBody>
          <a:bodyPr/>
          <a:lstStyle>
            <a:lvl1pPr>
              <a:defRPr/>
            </a:lvl1pPr>
          </a:lstStyle>
          <a:p>
            <a:endParaRPr lang="en-US" altLang="ko-KR"/>
          </a:p>
        </p:txBody>
      </p:sp>
      <p:sp>
        <p:nvSpPr>
          <p:cNvPr id="8" name="Slide Number Placeholder 7"/>
          <p:cNvSpPr>
            <a:spLocks noGrp="1"/>
          </p:cNvSpPr>
          <p:nvPr>
            <p:ph type="sldNum" sz="quarter" idx="12"/>
          </p:nvPr>
        </p:nvSpPr>
        <p:spPr>
          <a:xfrm>
            <a:off x="6553200" y="6245225"/>
            <a:ext cx="2289175" cy="476250"/>
          </a:xfrm>
        </p:spPr>
        <p:txBody>
          <a:bodyPr/>
          <a:lstStyle>
            <a:lvl1pPr>
              <a:defRPr/>
            </a:lvl1pPr>
          </a:lstStyle>
          <a:p>
            <a:fld id="{D5B197BB-6E58-5D44-92C3-897131631520}" type="slidenum">
              <a:rPr lang="en-US" altLang="ko-K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3A9942D4-2A82-F740-948F-4F5CB14179D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endParaRPr lang="en-US"/>
          </a:p>
        </p:txBody>
      </p:sp>
      <p:sp>
        <p:nvSpPr>
          <p:cNvPr id="5" name="Rectangle 5"/>
          <p:cNvSpPr>
            <a:spLocks noGrp="1" noChangeArrowheads="1"/>
          </p:cNvSpPr>
          <p:nvPr>
            <p:ph type="ftr" sz="quarter" idx="11"/>
          </p:nvPr>
        </p:nvSpPr>
        <p:spPr/>
        <p:txBody>
          <a:bodyPr/>
          <a:lstStyle>
            <a:lvl1pPr>
              <a:defRPr/>
            </a:lvl1pPr>
          </a:lstStyle>
          <a:p>
            <a:endParaRPr lang="en-US"/>
          </a:p>
        </p:txBody>
      </p:sp>
      <p:sp>
        <p:nvSpPr>
          <p:cNvPr id="6" name="Rectangle 6"/>
          <p:cNvSpPr>
            <a:spLocks noGrp="1" noChangeArrowheads="1"/>
          </p:cNvSpPr>
          <p:nvPr>
            <p:ph type="sldNum" sz="quarter" idx="12"/>
          </p:nvPr>
        </p:nvSpPr>
        <p:spPr/>
        <p:txBody>
          <a:bodyPr/>
          <a:lstStyle>
            <a:lvl1pPr>
              <a:defRPr/>
            </a:lvl1pPr>
          </a:lstStyle>
          <a:p>
            <a:fld id="{DB762A34-82DA-224F-BAF5-7C7D4647863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12273902-7AEA-D54F-96E7-F59BD96E99A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endParaRPr lang="en-US"/>
          </a:p>
        </p:txBody>
      </p:sp>
      <p:sp>
        <p:nvSpPr>
          <p:cNvPr id="8" name="Rectangle 5"/>
          <p:cNvSpPr>
            <a:spLocks noGrp="1" noChangeArrowheads="1"/>
          </p:cNvSpPr>
          <p:nvPr>
            <p:ph type="ftr" sz="quarter" idx="11"/>
          </p:nvPr>
        </p:nvSpPr>
        <p:spPr/>
        <p:txBody>
          <a:bodyPr/>
          <a:lstStyle>
            <a:lvl1pPr>
              <a:defRPr/>
            </a:lvl1pPr>
          </a:lstStyle>
          <a:p>
            <a:endParaRPr lang="en-US"/>
          </a:p>
        </p:txBody>
      </p:sp>
      <p:sp>
        <p:nvSpPr>
          <p:cNvPr id="9" name="Rectangle 6"/>
          <p:cNvSpPr>
            <a:spLocks noGrp="1" noChangeArrowheads="1"/>
          </p:cNvSpPr>
          <p:nvPr>
            <p:ph type="sldNum" sz="quarter" idx="12"/>
          </p:nvPr>
        </p:nvSpPr>
        <p:spPr/>
        <p:txBody>
          <a:bodyPr/>
          <a:lstStyle>
            <a:lvl1pPr>
              <a:defRPr/>
            </a:lvl1pPr>
          </a:lstStyle>
          <a:p>
            <a:fld id="{BC1CD319-41B3-594D-801D-B8A643EDB9F5}"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endParaRPr lang="en-US"/>
          </a:p>
        </p:txBody>
      </p:sp>
      <p:sp>
        <p:nvSpPr>
          <p:cNvPr id="4" name="Rectangle 5"/>
          <p:cNvSpPr>
            <a:spLocks noGrp="1" noChangeArrowheads="1"/>
          </p:cNvSpPr>
          <p:nvPr>
            <p:ph type="ftr" sz="quarter" idx="11"/>
          </p:nvPr>
        </p:nvSpPr>
        <p:spPr/>
        <p:txBody>
          <a:bodyPr/>
          <a:lstStyle>
            <a:lvl1pPr>
              <a:defRPr/>
            </a:lvl1pPr>
          </a:lstStyle>
          <a:p>
            <a:endParaRPr lang="en-US"/>
          </a:p>
        </p:txBody>
      </p:sp>
      <p:sp>
        <p:nvSpPr>
          <p:cNvPr id="5" name="Rectangle 6"/>
          <p:cNvSpPr>
            <a:spLocks noGrp="1" noChangeArrowheads="1"/>
          </p:cNvSpPr>
          <p:nvPr>
            <p:ph type="sldNum" sz="quarter" idx="12"/>
          </p:nvPr>
        </p:nvSpPr>
        <p:spPr/>
        <p:txBody>
          <a:bodyPr/>
          <a:lstStyle>
            <a:lvl1pPr>
              <a:defRPr/>
            </a:lvl1pPr>
          </a:lstStyle>
          <a:p>
            <a:fld id="{D90F45C1-9A13-564B-854A-2C1775EC1F5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Rectangle 6"/>
          <p:cNvSpPr>
            <a:spLocks noGrp="1" noChangeArrowheads="1"/>
          </p:cNvSpPr>
          <p:nvPr>
            <p:ph type="sldNum" sz="quarter" idx="12"/>
          </p:nvPr>
        </p:nvSpPr>
        <p:spPr/>
        <p:txBody>
          <a:bodyPr/>
          <a:lstStyle>
            <a:lvl1pPr>
              <a:defRPr/>
            </a:lvl1pPr>
          </a:lstStyle>
          <a:p>
            <a:fld id="{391CE2A7-ABFA-6646-A589-81CFF265AB8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B9303D2D-ACF7-1549-B26B-5DECEBD8F83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Rectangle 6"/>
          <p:cNvSpPr>
            <a:spLocks noGrp="1" noChangeArrowheads="1"/>
          </p:cNvSpPr>
          <p:nvPr>
            <p:ph type="sldNum" sz="quarter" idx="12"/>
          </p:nvPr>
        </p:nvSpPr>
        <p:spPr/>
        <p:txBody>
          <a:bodyPr/>
          <a:lstStyle>
            <a:lvl1pPr>
              <a:defRPr/>
            </a:lvl1pPr>
          </a:lstStyle>
          <a:p>
            <a:fld id="{9901A22F-185B-CF49-9CDD-082D30D9856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i="1">
                <a:solidFill>
                  <a:srgbClr val="0000FF"/>
                </a:solidFill>
                <a:latin typeface="Arial" pitchFamily="35" charset="0"/>
              </a:defRPr>
            </a:lvl1pPr>
          </a:lstStyle>
          <a:p>
            <a:r>
              <a:rPr lang="en-US"/>
              <a:t>8/3/09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i="1">
                <a:solidFill>
                  <a:schemeClr val="accent2"/>
                </a:solidFill>
                <a:latin typeface="Helvetica" pitchFamily="35" charset="0"/>
              </a:defRPr>
            </a:lvl1pPr>
          </a:lstStyle>
          <a:p>
            <a:r>
              <a:rPr lang="en-US"/>
              <a:t>Dr. Zerong Wang</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Helvetica" pitchFamily="35" charset="0"/>
              </a:defRPr>
            </a:lvl1pPr>
          </a:lstStyle>
          <a:p>
            <a:fld id="{EB4231D1-D862-E043-BE2C-7BADB812878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 id="2147484003" r:id="rId12"/>
    <p:sldLayoutId id="2147484004" r:id="rId13"/>
    <p:sldLayoutId id="2147484010" r:id="rId14"/>
  </p:sldLayoutIdLst>
  <p:txStyles>
    <p:titleStyle>
      <a:lvl1pPr algn="ctr" rtl="0" eaLnBrk="0" fontAlgn="base" hangingPunct="0">
        <a:spcBef>
          <a:spcPct val="0"/>
        </a:spcBef>
        <a:spcAft>
          <a:spcPct val="0"/>
        </a:spcAft>
        <a:defRPr sz="4400" b="1">
          <a:solidFill>
            <a:schemeClr val="tx2"/>
          </a:solidFill>
          <a:latin typeface="Arial"/>
          <a:ea typeface="ＭＳ Ｐゴシック" pitchFamily="-112" charset="-128"/>
          <a:cs typeface="ＭＳ Ｐゴシック" pitchFamily="-112" charset="-128"/>
        </a:defRPr>
      </a:lvl1pPr>
      <a:lvl2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b="1">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b="1">
          <a:solidFill>
            <a:srgbClr val="FF00FF"/>
          </a:solidFill>
          <a:latin typeface="Helvetica"/>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b="1">
          <a:solidFill>
            <a:srgbClr val="0000FF"/>
          </a:solidFill>
          <a:latin typeface="Arial"/>
          <a:ea typeface="ＭＳ Ｐゴシック" pitchFamily="-112" charset="-128"/>
        </a:defRPr>
      </a:lvl2pPr>
      <a:lvl3pPr marL="1143000" indent="-228600" algn="l" rtl="0" eaLnBrk="0" fontAlgn="base" hangingPunct="0">
        <a:spcBef>
          <a:spcPct val="20000"/>
        </a:spcBef>
        <a:spcAft>
          <a:spcPct val="0"/>
        </a:spcAft>
        <a:buChar char="•"/>
        <a:defRPr sz="2400" b="1">
          <a:solidFill>
            <a:srgbClr val="FF0000"/>
          </a:solidFill>
          <a:latin typeface="Helvetica"/>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x-dis.de/katalog/vorschaubild_en.php?pictureid=16291" TargetMode="Externa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6"/>
          <p:cNvPicPr>
            <a:picLocks noChangeAspect="1" noChangeArrowheads="1"/>
          </p:cNvPicPr>
          <p:nvPr/>
        </p:nvPicPr>
        <p:blipFill>
          <a:blip r:embed="rId3"/>
          <a:srcRect/>
          <a:stretch>
            <a:fillRect/>
          </a:stretch>
        </p:blipFill>
        <p:spPr bwMode="auto">
          <a:xfrm>
            <a:off x="1211263" y="227013"/>
            <a:ext cx="6719887" cy="6402387"/>
          </a:xfrm>
          <a:prstGeom prst="rect">
            <a:avLst/>
          </a:prstGeom>
          <a:noFill/>
          <a:ln w="9525">
            <a:noFill/>
            <a:miter lim="800000"/>
            <a:headEnd/>
            <a:tailEnd/>
          </a:ln>
        </p:spPr>
      </p:pic>
      <p:sp>
        <p:nvSpPr>
          <p:cNvPr id="23555" name="Text Box 11"/>
          <p:cNvSpPr txBox="1">
            <a:spLocks noChangeArrowheads="1"/>
          </p:cNvSpPr>
          <p:nvPr/>
        </p:nvSpPr>
        <p:spPr bwMode="auto">
          <a:xfrm>
            <a:off x="1611313" y="554038"/>
            <a:ext cx="833437" cy="180975"/>
          </a:xfrm>
          <a:prstGeom prst="rect">
            <a:avLst/>
          </a:prstGeom>
          <a:noFill/>
          <a:ln w="9525">
            <a:noFill/>
            <a:miter lim="800000"/>
            <a:headEnd/>
            <a:tailEnd/>
          </a:ln>
        </p:spPr>
        <p:txBody>
          <a:bodyPr lIns="0" tIns="0" rIns="0" bIns="0">
            <a:prstTxWarp prst="textNoShape">
              <a:avLst/>
            </a:prstTxWarp>
          </a:bodyPr>
          <a:lstStyle/>
          <a:p>
            <a:pPr marL="457200" indent="-457200" algn="r">
              <a:lnSpc>
                <a:spcPct val="90000"/>
              </a:lnSpc>
              <a:buFont typeface="Times" pitchFamily="35" charset="0"/>
              <a:buNone/>
            </a:pPr>
            <a:r>
              <a:rPr lang="en-US" sz="900">
                <a:solidFill>
                  <a:srgbClr val="0099B3"/>
                </a:solidFill>
                <a:latin typeface="Arial" pitchFamily="35" charset="0"/>
              </a:rPr>
              <a:t>Flagellum</a:t>
            </a:r>
            <a:endParaRPr lang="en-US" sz="900">
              <a:solidFill>
                <a:srgbClr val="0099B3"/>
              </a:solidFill>
            </a:endParaRPr>
          </a:p>
        </p:txBody>
      </p:sp>
      <p:sp>
        <p:nvSpPr>
          <p:cNvPr id="23556" name="Text Box 15"/>
          <p:cNvSpPr txBox="1">
            <a:spLocks noChangeArrowheads="1"/>
          </p:cNvSpPr>
          <p:nvPr/>
        </p:nvSpPr>
        <p:spPr bwMode="auto">
          <a:xfrm>
            <a:off x="1577975" y="1538288"/>
            <a:ext cx="765175" cy="149225"/>
          </a:xfrm>
          <a:prstGeom prst="rect">
            <a:avLst/>
          </a:prstGeom>
          <a:noFill/>
          <a:ln w="9525">
            <a:noFill/>
            <a:miter lim="800000"/>
            <a:headEnd/>
            <a:tailEnd/>
          </a:ln>
        </p:spPr>
        <p:txBody>
          <a:bodyPr lIns="0" tIns="0" rIns="0" bIns="0">
            <a:prstTxWarp prst="textNoShape">
              <a:avLst/>
            </a:prstTxWarp>
          </a:bodyPr>
          <a:lstStyle/>
          <a:p>
            <a:pPr marL="457200" indent="-457200" algn="r">
              <a:lnSpc>
                <a:spcPct val="90000"/>
              </a:lnSpc>
              <a:buFont typeface="Times" pitchFamily="35" charset="0"/>
              <a:buNone/>
            </a:pPr>
            <a:r>
              <a:rPr lang="en-US" sz="900">
                <a:solidFill>
                  <a:srgbClr val="0099B3"/>
                </a:solidFill>
                <a:latin typeface="Arial" pitchFamily="35" charset="0"/>
              </a:rPr>
              <a:t>Centrosome</a:t>
            </a:r>
            <a:endParaRPr lang="en-US" sz="900">
              <a:solidFill>
                <a:srgbClr val="0099B3"/>
              </a:solidFill>
            </a:endParaRPr>
          </a:p>
        </p:txBody>
      </p:sp>
      <p:sp>
        <p:nvSpPr>
          <p:cNvPr id="23557" name="Text Box 17"/>
          <p:cNvSpPr txBox="1">
            <a:spLocks noChangeArrowheads="1"/>
          </p:cNvSpPr>
          <p:nvPr/>
        </p:nvSpPr>
        <p:spPr bwMode="auto">
          <a:xfrm>
            <a:off x="1441450" y="2709863"/>
            <a:ext cx="838200" cy="160337"/>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800">
                <a:solidFill>
                  <a:srgbClr val="0099B3"/>
                </a:solidFill>
                <a:latin typeface="Arial" pitchFamily="35" charset="0"/>
              </a:rPr>
              <a:t>CYTOSKELETON</a:t>
            </a:r>
          </a:p>
        </p:txBody>
      </p:sp>
      <p:sp>
        <p:nvSpPr>
          <p:cNvPr id="23558" name="Text Box 18"/>
          <p:cNvSpPr txBox="1">
            <a:spLocks noChangeArrowheads="1"/>
          </p:cNvSpPr>
          <p:nvPr/>
        </p:nvSpPr>
        <p:spPr bwMode="auto">
          <a:xfrm>
            <a:off x="1587500" y="2951163"/>
            <a:ext cx="768350" cy="134937"/>
          </a:xfrm>
          <a:prstGeom prst="rect">
            <a:avLst/>
          </a:prstGeom>
          <a:noFill/>
          <a:ln w="9525">
            <a:noFill/>
            <a:miter lim="800000"/>
            <a:headEnd/>
            <a:tailEnd/>
          </a:ln>
        </p:spPr>
        <p:txBody>
          <a:bodyPr wrap="none" lIns="0" tIns="0" rIns="0" bIns="0">
            <a:prstTxWarp prst="textNoShape">
              <a:avLst/>
            </a:prstTxWarp>
          </a:bodyPr>
          <a:lstStyle/>
          <a:p>
            <a:pPr algn="r">
              <a:lnSpc>
                <a:spcPct val="90000"/>
              </a:lnSpc>
            </a:pPr>
            <a:r>
              <a:rPr lang="en-US" sz="900">
                <a:solidFill>
                  <a:srgbClr val="0099B3"/>
                </a:solidFill>
                <a:latin typeface="Arial" pitchFamily="35" charset="0"/>
              </a:rPr>
              <a:t>Microfilaments</a:t>
            </a:r>
          </a:p>
        </p:txBody>
      </p:sp>
      <p:sp>
        <p:nvSpPr>
          <p:cNvPr id="23559" name="Text Box 19"/>
          <p:cNvSpPr txBox="1">
            <a:spLocks noChangeArrowheads="1"/>
          </p:cNvSpPr>
          <p:nvPr/>
        </p:nvSpPr>
        <p:spPr bwMode="auto">
          <a:xfrm>
            <a:off x="1146175" y="3217863"/>
            <a:ext cx="1219200" cy="150812"/>
          </a:xfrm>
          <a:prstGeom prst="rect">
            <a:avLst/>
          </a:prstGeom>
          <a:noFill/>
          <a:ln w="9525">
            <a:noFill/>
            <a:miter lim="800000"/>
            <a:headEnd/>
            <a:tailEnd/>
          </a:ln>
        </p:spPr>
        <p:txBody>
          <a:bodyPr wrap="none" lIns="0" tIns="0" rIns="0" bIns="0">
            <a:prstTxWarp prst="textNoShape">
              <a:avLst/>
            </a:prstTxWarp>
          </a:bodyPr>
          <a:lstStyle/>
          <a:p>
            <a:pPr algn="r">
              <a:lnSpc>
                <a:spcPct val="90000"/>
              </a:lnSpc>
            </a:pPr>
            <a:r>
              <a:rPr lang="en-US" sz="900">
                <a:solidFill>
                  <a:srgbClr val="0099B3"/>
                </a:solidFill>
                <a:latin typeface="Arial" pitchFamily="35" charset="0"/>
              </a:rPr>
              <a:t>Intermediate filaments</a:t>
            </a:r>
          </a:p>
        </p:txBody>
      </p:sp>
      <p:sp>
        <p:nvSpPr>
          <p:cNvPr id="23560" name="Text Box 20"/>
          <p:cNvSpPr txBox="1">
            <a:spLocks noChangeArrowheads="1"/>
          </p:cNvSpPr>
          <p:nvPr/>
        </p:nvSpPr>
        <p:spPr bwMode="auto">
          <a:xfrm>
            <a:off x="1647825" y="3475038"/>
            <a:ext cx="714375" cy="122237"/>
          </a:xfrm>
          <a:prstGeom prst="rect">
            <a:avLst/>
          </a:prstGeom>
          <a:noFill/>
          <a:ln w="9525">
            <a:noFill/>
            <a:miter lim="800000"/>
            <a:headEnd/>
            <a:tailEnd/>
          </a:ln>
        </p:spPr>
        <p:txBody>
          <a:bodyPr wrap="none" lIns="0" tIns="0" rIns="0" bIns="0">
            <a:prstTxWarp prst="textNoShape">
              <a:avLst/>
            </a:prstTxWarp>
          </a:bodyPr>
          <a:lstStyle/>
          <a:p>
            <a:pPr algn="r">
              <a:lnSpc>
                <a:spcPct val="90000"/>
              </a:lnSpc>
            </a:pPr>
            <a:r>
              <a:rPr lang="en-US" sz="900">
                <a:solidFill>
                  <a:srgbClr val="0099B3"/>
                </a:solidFill>
                <a:latin typeface="Arial" pitchFamily="35" charset="0"/>
              </a:rPr>
              <a:t>Microtubules</a:t>
            </a:r>
          </a:p>
        </p:txBody>
      </p:sp>
      <p:sp>
        <p:nvSpPr>
          <p:cNvPr id="23561" name="Text Box 21"/>
          <p:cNvSpPr txBox="1">
            <a:spLocks noChangeArrowheads="1"/>
          </p:cNvSpPr>
          <p:nvPr/>
        </p:nvSpPr>
        <p:spPr bwMode="auto">
          <a:xfrm>
            <a:off x="1479550" y="5189538"/>
            <a:ext cx="647700" cy="115887"/>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Peroxisome</a:t>
            </a:r>
          </a:p>
        </p:txBody>
      </p:sp>
      <p:sp>
        <p:nvSpPr>
          <p:cNvPr id="23562" name="Text Box 22"/>
          <p:cNvSpPr txBox="1">
            <a:spLocks noChangeArrowheads="1"/>
          </p:cNvSpPr>
          <p:nvPr/>
        </p:nvSpPr>
        <p:spPr bwMode="auto">
          <a:xfrm>
            <a:off x="1560513" y="4364038"/>
            <a:ext cx="527050" cy="130175"/>
          </a:xfrm>
          <a:prstGeom prst="rect">
            <a:avLst/>
          </a:prstGeom>
          <a:noFill/>
          <a:ln w="9525">
            <a:noFill/>
            <a:miter lim="800000"/>
            <a:headEnd/>
            <a:tailEnd/>
          </a:ln>
        </p:spPr>
        <p:txBody>
          <a:bodyPr wrap="none" lIns="0" tIns="0" rIns="0" bIns="0">
            <a:prstTxWarp prst="textNoShape">
              <a:avLst/>
            </a:prstTxWarp>
          </a:bodyPr>
          <a:lstStyle/>
          <a:p>
            <a:pPr marL="457200" indent="-457200" algn="r">
              <a:lnSpc>
                <a:spcPct val="90000"/>
              </a:lnSpc>
              <a:buFont typeface="Times" pitchFamily="35" charset="0"/>
              <a:buNone/>
            </a:pPr>
            <a:r>
              <a:rPr lang="en-US" sz="900">
                <a:solidFill>
                  <a:srgbClr val="0099B3"/>
                </a:solidFill>
                <a:latin typeface="Arial" pitchFamily="35" charset="0"/>
              </a:rPr>
              <a:t>Microvilli</a:t>
            </a:r>
            <a:endParaRPr lang="en-US" sz="900">
              <a:solidFill>
                <a:srgbClr val="0099B3"/>
              </a:solidFill>
            </a:endParaRPr>
          </a:p>
        </p:txBody>
      </p:sp>
      <p:sp>
        <p:nvSpPr>
          <p:cNvPr id="23563" name="Text Box 23"/>
          <p:cNvSpPr txBox="1">
            <a:spLocks noChangeArrowheads="1"/>
          </p:cNvSpPr>
          <p:nvPr/>
        </p:nvSpPr>
        <p:spPr bwMode="auto">
          <a:xfrm>
            <a:off x="2779713" y="277813"/>
            <a:ext cx="1812925" cy="134937"/>
          </a:xfrm>
          <a:prstGeom prst="rect">
            <a:avLst/>
          </a:prstGeom>
          <a:noFill/>
          <a:ln w="9525">
            <a:noFill/>
            <a:miter lim="800000"/>
            <a:headEnd/>
            <a:tailEnd/>
          </a:ln>
        </p:spPr>
        <p:txBody>
          <a:bodyPr lIns="0" tIns="0" rIns="0" bIns="0">
            <a:prstTxWarp prst="textNoShape">
              <a:avLst/>
            </a:prstTxWarp>
          </a:bodyPr>
          <a:lstStyle/>
          <a:p>
            <a:pPr algn="ctr">
              <a:lnSpc>
                <a:spcPct val="90000"/>
              </a:lnSpc>
            </a:pPr>
            <a:r>
              <a:rPr lang="en-US" sz="900">
                <a:solidFill>
                  <a:srgbClr val="0099B3"/>
                </a:solidFill>
                <a:latin typeface="Arial" pitchFamily="35" charset="0"/>
              </a:rPr>
              <a:t>ENDOPLASMIC RETICULUM (ER</a:t>
            </a:r>
          </a:p>
        </p:txBody>
      </p:sp>
      <p:sp>
        <p:nvSpPr>
          <p:cNvPr id="23564" name="Text Box 24"/>
          <p:cNvSpPr txBox="1">
            <a:spLocks noChangeArrowheads="1"/>
          </p:cNvSpPr>
          <p:nvPr/>
        </p:nvSpPr>
        <p:spPr bwMode="auto">
          <a:xfrm>
            <a:off x="3043238" y="554038"/>
            <a:ext cx="568325" cy="1317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800">
                <a:solidFill>
                  <a:srgbClr val="0099B3"/>
                </a:solidFill>
                <a:latin typeface="Arial" pitchFamily="35" charset="0"/>
              </a:rPr>
              <a:t>Rough ER </a:t>
            </a:r>
          </a:p>
        </p:txBody>
      </p:sp>
      <p:sp>
        <p:nvSpPr>
          <p:cNvPr id="23565" name="Text Box 25"/>
          <p:cNvSpPr txBox="1">
            <a:spLocks noChangeArrowheads="1"/>
          </p:cNvSpPr>
          <p:nvPr/>
        </p:nvSpPr>
        <p:spPr bwMode="auto">
          <a:xfrm>
            <a:off x="3757613" y="560388"/>
            <a:ext cx="568325" cy="131762"/>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800">
                <a:solidFill>
                  <a:srgbClr val="0099B3"/>
                </a:solidFill>
                <a:latin typeface="Arial" pitchFamily="35" charset="0"/>
              </a:rPr>
              <a:t>Smooth ER </a:t>
            </a:r>
          </a:p>
        </p:txBody>
      </p:sp>
      <p:sp>
        <p:nvSpPr>
          <p:cNvPr id="23566" name="Text Box 26"/>
          <p:cNvSpPr txBox="1">
            <a:spLocks noChangeArrowheads="1"/>
          </p:cNvSpPr>
          <p:nvPr/>
        </p:nvSpPr>
        <p:spPr bwMode="auto">
          <a:xfrm>
            <a:off x="3025775" y="5556250"/>
            <a:ext cx="879475" cy="125413"/>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Mitochondrion</a:t>
            </a:r>
          </a:p>
        </p:txBody>
      </p:sp>
      <p:sp>
        <p:nvSpPr>
          <p:cNvPr id="23567" name="Text Box 27"/>
          <p:cNvSpPr txBox="1">
            <a:spLocks noChangeArrowheads="1"/>
          </p:cNvSpPr>
          <p:nvPr/>
        </p:nvSpPr>
        <p:spPr bwMode="auto">
          <a:xfrm>
            <a:off x="4743450" y="5626100"/>
            <a:ext cx="598488" cy="146050"/>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Lysosome</a:t>
            </a:r>
          </a:p>
        </p:txBody>
      </p:sp>
      <p:sp>
        <p:nvSpPr>
          <p:cNvPr id="23568" name="Text Box 28"/>
          <p:cNvSpPr txBox="1">
            <a:spLocks noChangeArrowheads="1"/>
          </p:cNvSpPr>
          <p:nvPr/>
        </p:nvSpPr>
        <p:spPr bwMode="auto">
          <a:xfrm>
            <a:off x="5999163" y="4767263"/>
            <a:ext cx="1166812" cy="120650"/>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Golgi apparatus</a:t>
            </a:r>
          </a:p>
        </p:txBody>
      </p:sp>
      <p:sp>
        <p:nvSpPr>
          <p:cNvPr id="23569" name="Text Box 29"/>
          <p:cNvSpPr txBox="1">
            <a:spLocks noChangeArrowheads="1"/>
          </p:cNvSpPr>
          <p:nvPr/>
        </p:nvSpPr>
        <p:spPr bwMode="auto">
          <a:xfrm>
            <a:off x="6831013" y="3719513"/>
            <a:ext cx="677862" cy="134937"/>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Ribosomes:</a:t>
            </a:r>
          </a:p>
        </p:txBody>
      </p:sp>
      <p:sp>
        <p:nvSpPr>
          <p:cNvPr id="23570" name="Text Box 30"/>
          <p:cNvSpPr txBox="1">
            <a:spLocks noChangeArrowheads="1"/>
          </p:cNvSpPr>
          <p:nvPr/>
        </p:nvSpPr>
        <p:spPr bwMode="auto">
          <a:xfrm>
            <a:off x="6938963" y="1665288"/>
            <a:ext cx="1108075" cy="122237"/>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Plasma membrane</a:t>
            </a:r>
          </a:p>
        </p:txBody>
      </p:sp>
      <p:sp>
        <p:nvSpPr>
          <p:cNvPr id="23571" name="Text Box 31"/>
          <p:cNvSpPr txBox="1">
            <a:spLocks noChangeArrowheads="1"/>
          </p:cNvSpPr>
          <p:nvPr/>
        </p:nvSpPr>
        <p:spPr bwMode="auto">
          <a:xfrm>
            <a:off x="5937250" y="396875"/>
            <a:ext cx="965200" cy="128588"/>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Nuclear envelope</a:t>
            </a:r>
          </a:p>
        </p:txBody>
      </p:sp>
      <p:sp>
        <p:nvSpPr>
          <p:cNvPr id="23572" name="Text Box 32"/>
          <p:cNvSpPr txBox="1">
            <a:spLocks noChangeArrowheads="1"/>
          </p:cNvSpPr>
          <p:nvPr/>
        </p:nvSpPr>
        <p:spPr bwMode="auto">
          <a:xfrm>
            <a:off x="7031038" y="647700"/>
            <a:ext cx="596900" cy="131763"/>
          </a:xfrm>
          <a:prstGeom prst="rect">
            <a:avLst/>
          </a:prstGeom>
          <a:noFill/>
          <a:ln w="9525">
            <a:noFill/>
            <a:miter lim="800000"/>
            <a:headEnd/>
            <a:tailEnd/>
          </a:ln>
        </p:spPr>
        <p:txBody>
          <a:bodyPr wrap="none" lIns="0" tIns="0" rIns="0" bIns="0">
            <a:prstTxWarp prst="textNoShape">
              <a:avLst/>
            </a:prstTxWarp>
          </a:bodyPr>
          <a:lstStyle/>
          <a:p>
            <a:pPr>
              <a:lnSpc>
                <a:spcPct val="90000"/>
              </a:lnSpc>
            </a:pPr>
            <a:r>
              <a:rPr lang="en-US" sz="900">
                <a:solidFill>
                  <a:srgbClr val="0099B3"/>
                </a:solidFill>
                <a:latin typeface="Arial" pitchFamily="35" charset="0"/>
              </a:rPr>
              <a:t>NUCLEUS </a:t>
            </a:r>
          </a:p>
        </p:txBody>
      </p:sp>
      <p:sp>
        <p:nvSpPr>
          <p:cNvPr id="23573" name="Text Box 33"/>
          <p:cNvSpPr txBox="1">
            <a:spLocks noChangeArrowheads="1"/>
          </p:cNvSpPr>
          <p:nvPr/>
        </p:nvSpPr>
        <p:spPr bwMode="auto">
          <a:xfrm>
            <a:off x="6223000" y="5883275"/>
            <a:ext cx="1704975" cy="509588"/>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800">
                <a:latin typeface="Arial" pitchFamily="35" charset="0"/>
              </a:rPr>
              <a:t>In animal cells but not plant cells: Lysosomes</a:t>
            </a:r>
          </a:p>
          <a:p>
            <a:pPr>
              <a:lnSpc>
                <a:spcPct val="90000"/>
              </a:lnSpc>
            </a:pPr>
            <a:r>
              <a:rPr lang="en-US" sz="800">
                <a:latin typeface="Arial" pitchFamily="35" charset="0"/>
              </a:rPr>
              <a:t>Centrioles</a:t>
            </a:r>
          </a:p>
          <a:p>
            <a:pPr>
              <a:lnSpc>
                <a:spcPct val="90000"/>
              </a:lnSpc>
            </a:pPr>
            <a:r>
              <a:rPr lang="en-US" sz="800">
                <a:latin typeface="Arial" pitchFamily="35" charset="0"/>
              </a:rPr>
              <a:t>Flagella (in some plant sperm)</a:t>
            </a:r>
          </a:p>
        </p:txBody>
      </p:sp>
      <p:sp>
        <p:nvSpPr>
          <p:cNvPr id="23574" name="Text Box 34"/>
          <p:cNvSpPr txBox="1">
            <a:spLocks noChangeArrowheads="1"/>
          </p:cNvSpPr>
          <p:nvPr/>
        </p:nvSpPr>
        <p:spPr bwMode="auto">
          <a:xfrm>
            <a:off x="5940425" y="650875"/>
            <a:ext cx="603250" cy="119063"/>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Nucleolus</a:t>
            </a:r>
          </a:p>
        </p:txBody>
      </p:sp>
      <p:sp>
        <p:nvSpPr>
          <p:cNvPr id="23575" name="Text Box 35"/>
          <p:cNvSpPr txBox="1">
            <a:spLocks noChangeArrowheads="1"/>
          </p:cNvSpPr>
          <p:nvPr/>
        </p:nvSpPr>
        <p:spPr bwMode="auto">
          <a:xfrm>
            <a:off x="5934075" y="923925"/>
            <a:ext cx="669925" cy="144463"/>
          </a:xfrm>
          <a:prstGeom prst="rect">
            <a:avLst/>
          </a:prstGeom>
          <a:noFill/>
          <a:ln w="9525">
            <a:noFill/>
            <a:miter lim="800000"/>
            <a:headEnd/>
            <a:tailEnd/>
          </a:ln>
        </p:spPr>
        <p:txBody>
          <a:bodyPr lIns="0" tIns="0" rIns="0" bIns="0">
            <a:prstTxWarp prst="textNoShape">
              <a:avLst/>
            </a:prstTxWarp>
          </a:bodyPr>
          <a:lstStyle/>
          <a:p>
            <a:pPr>
              <a:lnSpc>
                <a:spcPct val="90000"/>
              </a:lnSpc>
            </a:pPr>
            <a:r>
              <a:rPr lang="en-US" sz="900">
                <a:solidFill>
                  <a:srgbClr val="0099B3"/>
                </a:solidFill>
                <a:latin typeface="Arial" pitchFamily="35" charset="0"/>
              </a:rPr>
              <a:t>Chromatin</a:t>
            </a:r>
          </a:p>
        </p:txBody>
      </p:sp>
      <p:sp>
        <p:nvSpPr>
          <p:cNvPr id="23576" name="Line 38"/>
          <p:cNvSpPr>
            <a:spLocks noChangeShapeType="1"/>
          </p:cNvSpPr>
          <p:nvPr/>
        </p:nvSpPr>
        <p:spPr bwMode="auto">
          <a:xfrm>
            <a:off x="2495550" y="565150"/>
            <a:ext cx="0" cy="1111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77" name="Line 39"/>
          <p:cNvSpPr>
            <a:spLocks noChangeShapeType="1"/>
          </p:cNvSpPr>
          <p:nvPr/>
        </p:nvSpPr>
        <p:spPr bwMode="auto">
          <a:xfrm>
            <a:off x="2495550" y="625475"/>
            <a:ext cx="466725" cy="10287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78" name="Line 40"/>
          <p:cNvSpPr>
            <a:spLocks noChangeShapeType="1"/>
          </p:cNvSpPr>
          <p:nvPr/>
        </p:nvSpPr>
        <p:spPr bwMode="auto">
          <a:xfrm>
            <a:off x="3048000" y="695325"/>
            <a:ext cx="479425" cy="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79" name="Line 42"/>
          <p:cNvSpPr>
            <a:spLocks noChangeShapeType="1"/>
          </p:cNvSpPr>
          <p:nvPr/>
        </p:nvSpPr>
        <p:spPr bwMode="auto">
          <a:xfrm>
            <a:off x="2393950" y="3025775"/>
            <a:ext cx="222250" cy="762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80" name="Line 43"/>
          <p:cNvSpPr>
            <a:spLocks noChangeShapeType="1"/>
          </p:cNvSpPr>
          <p:nvPr/>
        </p:nvSpPr>
        <p:spPr bwMode="auto">
          <a:xfrm>
            <a:off x="2393950" y="2971800"/>
            <a:ext cx="1588" cy="8255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81" name="Line 44"/>
          <p:cNvSpPr>
            <a:spLocks noChangeShapeType="1"/>
          </p:cNvSpPr>
          <p:nvPr/>
        </p:nvSpPr>
        <p:spPr bwMode="auto">
          <a:xfrm>
            <a:off x="2397125" y="3282950"/>
            <a:ext cx="482600" cy="508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82" name="Line 45"/>
          <p:cNvSpPr>
            <a:spLocks noChangeShapeType="1"/>
          </p:cNvSpPr>
          <p:nvPr/>
        </p:nvSpPr>
        <p:spPr bwMode="auto">
          <a:xfrm>
            <a:off x="2397125" y="3228975"/>
            <a:ext cx="0" cy="984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83" name="AutoShape 47"/>
          <p:cNvSpPr>
            <a:spLocks/>
          </p:cNvSpPr>
          <p:nvPr/>
        </p:nvSpPr>
        <p:spPr bwMode="auto">
          <a:xfrm rot="3690081">
            <a:off x="3435350" y="3200401"/>
            <a:ext cx="103187" cy="398462"/>
          </a:xfrm>
          <a:prstGeom prst="leftBrace">
            <a:avLst>
              <a:gd name="adj1" fmla="val 32180"/>
              <a:gd name="adj2" fmla="val 50000"/>
            </a:avLst>
          </a:prstGeom>
          <a:noFill/>
          <a:ln w="12700">
            <a:solidFill>
              <a:srgbClr val="0099B3"/>
            </a:solidFill>
            <a:round/>
            <a:headEnd/>
            <a:tailEnd/>
          </a:ln>
        </p:spPr>
        <p:txBody>
          <a:bodyPr wrap="none" anchor="ctr">
            <a:prstTxWarp prst="textNoShape">
              <a:avLst/>
            </a:prstTxWarp>
          </a:bodyPr>
          <a:lstStyle/>
          <a:p>
            <a:endParaRPr lang="en-US"/>
          </a:p>
        </p:txBody>
      </p:sp>
      <p:sp>
        <p:nvSpPr>
          <p:cNvPr id="23584" name="Line 48"/>
          <p:cNvSpPr>
            <a:spLocks noChangeShapeType="1"/>
          </p:cNvSpPr>
          <p:nvPr/>
        </p:nvSpPr>
        <p:spPr bwMode="auto">
          <a:xfrm>
            <a:off x="2397125" y="3536950"/>
            <a:ext cx="473075" cy="174625"/>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85" name="Line 49"/>
          <p:cNvSpPr>
            <a:spLocks noChangeShapeType="1"/>
          </p:cNvSpPr>
          <p:nvPr/>
        </p:nvSpPr>
        <p:spPr bwMode="auto">
          <a:xfrm>
            <a:off x="2397125" y="3482975"/>
            <a:ext cx="0" cy="984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86" name="Line 50"/>
          <p:cNvSpPr>
            <a:spLocks noChangeShapeType="1"/>
          </p:cNvSpPr>
          <p:nvPr/>
        </p:nvSpPr>
        <p:spPr bwMode="auto">
          <a:xfrm>
            <a:off x="2127250" y="4419600"/>
            <a:ext cx="438150" cy="73025"/>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87" name="Line 51"/>
          <p:cNvSpPr>
            <a:spLocks noChangeShapeType="1"/>
          </p:cNvSpPr>
          <p:nvPr/>
        </p:nvSpPr>
        <p:spPr bwMode="auto">
          <a:xfrm>
            <a:off x="2127250" y="4359275"/>
            <a:ext cx="0" cy="10795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88" name="Line 52"/>
          <p:cNvSpPr>
            <a:spLocks noChangeShapeType="1"/>
          </p:cNvSpPr>
          <p:nvPr/>
        </p:nvSpPr>
        <p:spPr bwMode="auto">
          <a:xfrm flipV="1">
            <a:off x="2124075" y="4181475"/>
            <a:ext cx="320675" cy="23495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89" name="Line 53"/>
          <p:cNvSpPr>
            <a:spLocks noChangeShapeType="1"/>
          </p:cNvSpPr>
          <p:nvPr/>
        </p:nvSpPr>
        <p:spPr bwMode="auto">
          <a:xfrm flipV="1">
            <a:off x="1809750" y="4079875"/>
            <a:ext cx="1384300" cy="10795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90" name="Line 54"/>
          <p:cNvSpPr>
            <a:spLocks noChangeShapeType="1"/>
          </p:cNvSpPr>
          <p:nvPr/>
        </p:nvSpPr>
        <p:spPr bwMode="auto">
          <a:xfrm>
            <a:off x="1489075" y="5159375"/>
            <a:ext cx="641350" cy="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91" name="Line 55"/>
          <p:cNvSpPr>
            <a:spLocks noChangeShapeType="1"/>
          </p:cNvSpPr>
          <p:nvPr/>
        </p:nvSpPr>
        <p:spPr bwMode="auto">
          <a:xfrm flipV="1">
            <a:off x="3406775" y="4222750"/>
            <a:ext cx="698500" cy="1316038"/>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92" name="Line 56"/>
          <p:cNvSpPr>
            <a:spLocks noChangeShapeType="1"/>
          </p:cNvSpPr>
          <p:nvPr/>
        </p:nvSpPr>
        <p:spPr bwMode="auto">
          <a:xfrm>
            <a:off x="3028950" y="5534025"/>
            <a:ext cx="781050" cy="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93" name="Line 57"/>
          <p:cNvSpPr>
            <a:spLocks noChangeShapeType="1"/>
          </p:cNvSpPr>
          <p:nvPr/>
        </p:nvSpPr>
        <p:spPr bwMode="auto">
          <a:xfrm flipH="1" flipV="1">
            <a:off x="4260850" y="5168900"/>
            <a:ext cx="450850" cy="498475"/>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94" name="Line 58"/>
          <p:cNvSpPr>
            <a:spLocks noChangeShapeType="1"/>
          </p:cNvSpPr>
          <p:nvPr/>
        </p:nvSpPr>
        <p:spPr bwMode="auto">
          <a:xfrm>
            <a:off x="4711700" y="5616575"/>
            <a:ext cx="0" cy="12065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95" name="Line 59"/>
          <p:cNvSpPr>
            <a:spLocks noChangeShapeType="1"/>
          </p:cNvSpPr>
          <p:nvPr/>
        </p:nvSpPr>
        <p:spPr bwMode="auto">
          <a:xfrm flipH="1" flipV="1">
            <a:off x="5499100" y="3603625"/>
            <a:ext cx="450850" cy="1209675"/>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96" name="Line 60"/>
          <p:cNvSpPr>
            <a:spLocks noChangeShapeType="1"/>
          </p:cNvSpPr>
          <p:nvPr/>
        </p:nvSpPr>
        <p:spPr bwMode="auto">
          <a:xfrm>
            <a:off x="5956300" y="4772025"/>
            <a:ext cx="0" cy="1111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97" name="Line 61"/>
          <p:cNvSpPr>
            <a:spLocks noChangeShapeType="1"/>
          </p:cNvSpPr>
          <p:nvPr/>
        </p:nvSpPr>
        <p:spPr bwMode="auto">
          <a:xfrm flipH="1" flipV="1">
            <a:off x="6337300" y="3098800"/>
            <a:ext cx="454025" cy="6731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598" name="Line 62"/>
          <p:cNvSpPr>
            <a:spLocks noChangeShapeType="1"/>
          </p:cNvSpPr>
          <p:nvPr/>
        </p:nvSpPr>
        <p:spPr bwMode="auto">
          <a:xfrm>
            <a:off x="6797675" y="3717925"/>
            <a:ext cx="0" cy="1111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599" name="Line 63"/>
          <p:cNvSpPr>
            <a:spLocks noChangeShapeType="1"/>
          </p:cNvSpPr>
          <p:nvPr/>
        </p:nvSpPr>
        <p:spPr bwMode="auto">
          <a:xfrm flipH="1" flipV="1">
            <a:off x="6292850" y="3441700"/>
            <a:ext cx="492125" cy="32385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00" name="Line 65"/>
          <p:cNvSpPr>
            <a:spLocks noChangeShapeType="1"/>
          </p:cNvSpPr>
          <p:nvPr/>
        </p:nvSpPr>
        <p:spPr bwMode="auto">
          <a:xfrm>
            <a:off x="3778250" y="692150"/>
            <a:ext cx="495300" cy="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01" name="AutoShape 67"/>
          <p:cNvSpPr>
            <a:spLocks/>
          </p:cNvSpPr>
          <p:nvPr/>
        </p:nvSpPr>
        <p:spPr bwMode="auto">
          <a:xfrm rot="5400000">
            <a:off x="3636962" y="-227012"/>
            <a:ext cx="104775" cy="1422400"/>
          </a:xfrm>
          <a:prstGeom prst="leftBrace">
            <a:avLst>
              <a:gd name="adj1" fmla="val 113131"/>
              <a:gd name="adj2" fmla="val 50000"/>
            </a:avLst>
          </a:prstGeom>
          <a:noFill/>
          <a:ln w="12700">
            <a:solidFill>
              <a:srgbClr val="0099B3"/>
            </a:solidFill>
            <a:round/>
            <a:headEnd/>
            <a:tailEnd/>
          </a:ln>
        </p:spPr>
        <p:txBody>
          <a:bodyPr wrap="none" anchor="ctr">
            <a:prstTxWarp prst="textNoShape">
              <a:avLst/>
            </a:prstTxWarp>
          </a:bodyPr>
          <a:lstStyle/>
          <a:p>
            <a:endParaRPr lang="en-US"/>
          </a:p>
        </p:txBody>
      </p:sp>
      <p:sp>
        <p:nvSpPr>
          <p:cNvPr id="23602" name="Line 68"/>
          <p:cNvSpPr>
            <a:spLocks noChangeShapeType="1"/>
          </p:cNvSpPr>
          <p:nvPr/>
        </p:nvSpPr>
        <p:spPr bwMode="auto">
          <a:xfrm flipH="1">
            <a:off x="3943350" y="692150"/>
            <a:ext cx="85725" cy="1108075"/>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03" name="Line 69"/>
          <p:cNvSpPr>
            <a:spLocks noChangeShapeType="1"/>
          </p:cNvSpPr>
          <p:nvPr/>
        </p:nvSpPr>
        <p:spPr bwMode="auto">
          <a:xfrm>
            <a:off x="3289300" y="695325"/>
            <a:ext cx="454025" cy="19685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04" name="Line 71"/>
          <p:cNvSpPr>
            <a:spLocks noChangeShapeType="1"/>
          </p:cNvSpPr>
          <p:nvPr/>
        </p:nvSpPr>
        <p:spPr bwMode="auto">
          <a:xfrm>
            <a:off x="5895975" y="409575"/>
            <a:ext cx="0" cy="11747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05" name="Line 72"/>
          <p:cNvSpPr>
            <a:spLocks noChangeShapeType="1"/>
          </p:cNvSpPr>
          <p:nvPr/>
        </p:nvSpPr>
        <p:spPr bwMode="auto">
          <a:xfrm flipH="1">
            <a:off x="5340350" y="454025"/>
            <a:ext cx="555625" cy="81915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06" name="Line 73"/>
          <p:cNvSpPr>
            <a:spLocks noChangeShapeType="1"/>
          </p:cNvSpPr>
          <p:nvPr/>
        </p:nvSpPr>
        <p:spPr bwMode="auto">
          <a:xfrm>
            <a:off x="5899150" y="654050"/>
            <a:ext cx="0" cy="1111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07" name="Line 74"/>
          <p:cNvSpPr>
            <a:spLocks noChangeShapeType="1"/>
          </p:cNvSpPr>
          <p:nvPr/>
        </p:nvSpPr>
        <p:spPr bwMode="auto">
          <a:xfrm flipH="1">
            <a:off x="5156200" y="695325"/>
            <a:ext cx="742950" cy="138430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08" name="Line 75"/>
          <p:cNvSpPr>
            <a:spLocks noChangeShapeType="1"/>
          </p:cNvSpPr>
          <p:nvPr/>
        </p:nvSpPr>
        <p:spPr bwMode="auto">
          <a:xfrm>
            <a:off x="5895975" y="939800"/>
            <a:ext cx="0" cy="11430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09" name="Line 76"/>
          <p:cNvSpPr>
            <a:spLocks noChangeShapeType="1"/>
          </p:cNvSpPr>
          <p:nvPr/>
        </p:nvSpPr>
        <p:spPr bwMode="auto">
          <a:xfrm flipH="1">
            <a:off x="5572125" y="971550"/>
            <a:ext cx="323850" cy="93345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10" name="Line 77"/>
          <p:cNvSpPr>
            <a:spLocks noChangeShapeType="1"/>
          </p:cNvSpPr>
          <p:nvPr/>
        </p:nvSpPr>
        <p:spPr bwMode="auto">
          <a:xfrm>
            <a:off x="6902450" y="1676400"/>
            <a:ext cx="0" cy="10477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11" name="Line 78"/>
          <p:cNvSpPr>
            <a:spLocks noChangeShapeType="1"/>
          </p:cNvSpPr>
          <p:nvPr/>
        </p:nvSpPr>
        <p:spPr bwMode="auto">
          <a:xfrm flipH="1">
            <a:off x="6784975" y="1736725"/>
            <a:ext cx="117475" cy="311150"/>
          </a:xfrm>
          <a:prstGeom prst="line">
            <a:avLst/>
          </a:prstGeom>
          <a:noFill/>
          <a:ln w="12700">
            <a:solidFill>
              <a:srgbClr val="0099B3"/>
            </a:solidFill>
            <a:round/>
            <a:headEnd/>
            <a:tailEnd type="oval" w="sm" len="sm"/>
          </a:ln>
        </p:spPr>
        <p:txBody>
          <a:bodyPr wrap="none" anchor="ctr">
            <a:prstTxWarp prst="textNoShape">
              <a:avLst/>
            </a:prstTxWarp>
          </a:bodyPr>
          <a:lstStyle/>
          <a:p>
            <a:endParaRPr lang="en-US"/>
          </a:p>
        </p:txBody>
      </p:sp>
      <p:sp>
        <p:nvSpPr>
          <p:cNvPr id="23612" name="AutoShape 79"/>
          <p:cNvSpPr>
            <a:spLocks/>
          </p:cNvSpPr>
          <p:nvPr/>
        </p:nvSpPr>
        <p:spPr bwMode="auto">
          <a:xfrm>
            <a:off x="6889750" y="368300"/>
            <a:ext cx="117475" cy="682625"/>
          </a:xfrm>
          <a:prstGeom prst="rightBrace">
            <a:avLst>
              <a:gd name="adj1" fmla="val 48423"/>
              <a:gd name="adj2" fmla="val 50000"/>
            </a:avLst>
          </a:prstGeom>
          <a:noFill/>
          <a:ln w="12700">
            <a:solidFill>
              <a:srgbClr val="0099B3"/>
            </a:solidFill>
            <a:round/>
            <a:headEnd/>
            <a:tailEnd/>
          </a:ln>
        </p:spPr>
        <p:txBody>
          <a:bodyPr wrap="none" anchor="ctr">
            <a:prstTxWarp prst="textNoShape">
              <a:avLst/>
            </a:prstTxWarp>
          </a:bodyPr>
          <a:lstStyle/>
          <a:p>
            <a:endParaRPr lang="en-US"/>
          </a:p>
        </p:txBody>
      </p:sp>
      <p:sp>
        <p:nvSpPr>
          <p:cNvPr id="23613" name="AutoShape 80"/>
          <p:cNvSpPr>
            <a:spLocks/>
          </p:cNvSpPr>
          <p:nvPr/>
        </p:nvSpPr>
        <p:spPr bwMode="auto">
          <a:xfrm rot="5381448">
            <a:off x="1804194" y="2280444"/>
            <a:ext cx="103188" cy="1257300"/>
          </a:xfrm>
          <a:prstGeom prst="leftBrace">
            <a:avLst>
              <a:gd name="adj1" fmla="val 101538"/>
              <a:gd name="adj2" fmla="val 50000"/>
            </a:avLst>
          </a:prstGeom>
          <a:noFill/>
          <a:ln w="12700">
            <a:solidFill>
              <a:srgbClr val="0099B3"/>
            </a:solidFill>
            <a:round/>
            <a:headEnd/>
            <a:tailEnd/>
          </a:ln>
        </p:spPr>
        <p:txBody>
          <a:bodyPr wrap="none" anchor="ctr">
            <a:prstTxWarp prst="textNoShape">
              <a:avLst/>
            </a:prstTxWarp>
          </a:bodyPr>
          <a:lstStyle/>
          <a:p>
            <a:endParaRPr lang="en-US"/>
          </a:p>
        </p:txBody>
      </p:sp>
      <p:sp>
        <p:nvSpPr>
          <p:cNvPr id="23614" name="Line 83"/>
          <p:cNvSpPr>
            <a:spLocks noChangeShapeType="1"/>
          </p:cNvSpPr>
          <p:nvPr/>
        </p:nvSpPr>
        <p:spPr bwMode="auto">
          <a:xfrm>
            <a:off x="2387600" y="1549400"/>
            <a:ext cx="0" cy="111125"/>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
        <p:nvSpPr>
          <p:cNvPr id="23615" name="Line 85"/>
          <p:cNvSpPr>
            <a:spLocks noChangeShapeType="1"/>
          </p:cNvSpPr>
          <p:nvPr/>
        </p:nvSpPr>
        <p:spPr bwMode="auto">
          <a:xfrm>
            <a:off x="2384425" y="1612900"/>
            <a:ext cx="1079500" cy="1746250"/>
          </a:xfrm>
          <a:prstGeom prst="line">
            <a:avLst/>
          </a:prstGeom>
          <a:noFill/>
          <a:ln w="12700">
            <a:solidFill>
              <a:srgbClr val="0099B3"/>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a:xfrm>
            <a:off x="685800" y="457200"/>
            <a:ext cx="7772400" cy="457200"/>
          </a:xfrm>
        </p:spPr>
        <p:txBody>
          <a:bodyPr/>
          <a:lstStyle/>
          <a:p>
            <a:r>
              <a:rPr lang="en-US" sz="4800">
                <a:latin typeface="Arial" pitchFamily="35" charset="0"/>
                <a:ea typeface="ＭＳ Ｐゴシック" pitchFamily="35" charset="-128"/>
                <a:cs typeface="ＭＳ Ｐゴシック" pitchFamily="35" charset="-128"/>
              </a:rPr>
              <a:t>Centrifugation</a:t>
            </a:r>
          </a:p>
        </p:txBody>
      </p:sp>
      <p:sp>
        <p:nvSpPr>
          <p:cNvPr id="41987" name="Text Box 5"/>
          <p:cNvSpPr txBox="1">
            <a:spLocks noChangeArrowheads="1"/>
          </p:cNvSpPr>
          <p:nvPr/>
        </p:nvSpPr>
        <p:spPr bwMode="auto">
          <a:xfrm>
            <a:off x="381000" y="1295400"/>
            <a:ext cx="8448675" cy="5140325"/>
          </a:xfrm>
          <a:prstGeom prst="rect">
            <a:avLst/>
          </a:prstGeom>
          <a:noFill/>
          <a:ln w="9525">
            <a:noFill/>
            <a:miter lim="800000"/>
            <a:headEnd/>
            <a:tailEnd/>
          </a:ln>
        </p:spPr>
        <p:txBody>
          <a:bodyPr>
            <a:prstTxWarp prst="textNoShape">
              <a:avLst/>
            </a:prstTxWarp>
            <a:spAutoFit/>
          </a:bodyPr>
          <a:lstStyle/>
          <a:p>
            <a:pPr>
              <a:spcBef>
                <a:spcPct val="50000"/>
              </a:spcBef>
            </a:pPr>
            <a:r>
              <a:rPr lang="en-GB"/>
              <a:t>A centrifuge is used to separate particles or even macromolecules: </a:t>
            </a:r>
          </a:p>
          <a:p>
            <a:pPr>
              <a:spcBef>
                <a:spcPct val="50000"/>
              </a:spcBef>
            </a:pPr>
            <a:r>
              <a:rPr lang="en-GB" sz="1600"/>
              <a:t>- Cells</a:t>
            </a:r>
          </a:p>
          <a:p>
            <a:pPr>
              <a:spcBef>
                <a:spcPct val="50000"/>
              </a:spcBef>
            </a:pPr>
            <a:r>
              <a:rPr lang="en-GB" sz="1600"/>
              <a:t>- Sub-cellular components</a:t>
            </a:r>
          </a:p>
          <a:p>
            <a:pPr>
              <a:spcBef>
                <a:spcPct val="50000"/>
              </a:spcBef>
            </a:pPr>
            <a:r>
              <a:rPr lang="en-GB" sz="1600"/>
              <a:t>- Proteins</a:t>
            </a:r>
          </a:p>
          <a:p>
            <a:pPr>
              <a:spcBef>
                <a:spcPct val="50000"/>
              </a:spcBef>
            </a:pPr>
            <a:r>
              <a:rPr lang="en-GB" sz="1600"/>
              <a:t>- Nucleic acids</a:t>
            </a:r>
          </a:p>
          <a:p>
            <a:pPr>
              <a:spcBef>
                <a:spcPct val="50000"/>
              </a:spcBef>
            </a:pPr>
            <a:r>
              <a:rPr lang="en-GB"/>
              <a:t>Basis of separation:</a:t>
            </a:r>
          </a:p>
          <a:p>
            <a:pPr>
              <a:spcBef>
                <a:spcPct val="50000"/>
              </a:spcBef>
            </a:pPr>
            <a:r>
              <a:rPr lang="en-GB" sz="1600"/>
              <a:t>- Size</a:t>
            </a:r>
          </a:p>
          <a:p>
            <a:pPr>
              <a:spcBef>
                <a:spcPct val="50000"/>
              </a:spcBef>
            </a:pPr>
            <a:r>
              <a:rPr lang="en-GB" sz="1600"/>
              <a:t>- Shape</a:t>
            </a:r>
          </a:p>
          <a:p>
            <a:pPr>
              <a:spcBef>
                <a:spcPct val="50000"/>
              </a:spcBef>
            </a:pPr>
            <a:r>
              <a:rPr lang="en-GB" sz="1600"/>
              <a:t>- Density </a:t>
            </a:r>
          </a:p>
          <a:p>
            <a:pPr>
              <a:spcBef>
                <a:spcPct val="50000"/>
              </a:spcBef>
            </a:pPr>
            <a:r>
              <a:rPr lang="en-GB"/>
              <a:t>Methodology:</a:t>
            </a:r>
          </a:p>
          <a:p>
            <a:pPr>
              <a:spcBef>
                <a:spcPct val="50000"/>
              </a:spcBef>
            </a:pPr>
            <a:r>
              <a:rPr lang="en-GB" sz="1600"/>
              <a:t>- Utilizes density difference between the particles/macromolecules and the medium in which these are dispersed</a:t>
            </a:r>
          </a:p>
          <a:p>
            <a:pPr>
              <a:spcBef>
                <a:spcPct val="50000"/>
              </a:spcBef>
            </a:pPr>
            <a:r>
              <a:rPr lang="en-GB" sz="1600"/>
              <a:t>- Dispersed systems are subjected to artificially induced gravitational fields</a:t>
            </a:r>
            <a:endParaRPr lang="en-US" sz="16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06_05aCellFractionation-U"/>
          <p:cNvPicPr>
            <a:picLocks noChangeAspect="1" noChangeArrowheads="1"/>
          </p:cNvPicPr>
          <p:nvPr/>
        </p:nvPicPr>
        <p:blipFill>
          <a:blip r:embed="rId3"/>
          <a:srcRect/>
          <a:stretch>
            <a:fillRect/>
          </a:stretch>
        </p:blipFill>
        <p:spPr bwMode="auto">
          <a:xfrm>
            <a:off x="296863" y="231775"/>
            <a:ext cx="8548687" cy="6584950"/>
          </a:xfrm>
          <a:prstGeom prst="rect">
            <a:avLst/>
          </a:prstGeom>
          <a:noFill/>
          <a:ln w="9525">
            <a:noFill/>
            <a:miter lim="800000"/>
            <a:headEnd/>
            <a:tailEnd/>
          </a:ln>
        </p:spPr>
      </p:pic>
      <p:sp>
        <p:nvSpPr>
          <p:cNvPr id="43011" name="Text Box 8"/>
          <p:cNvSpPr txBox="1">
            <a:spLocks noChangeArrowheads="1"/>
          </p:cNvSpPr>
          <p:nvPr/>
        </p:nvSpPr>
        <p:spPr bwMode="auto">
          <a:xfrm>
            <a:off x="3295650" y="3308350"/>
            <a:ext cx="2465388" cy="328613"/>
          </a:xfrm>
          <a:prstGeom prst="rect">
            <a:avLst/>
          </a:prstGeom>
          <a:noFill/>
          <a:ln w="9525">
            <a:noFill/>
            <a:miter lim="800000"/>
            <a:headEnd/>
            <a:tailEnd/>
          </a:ln>
        </p:spPr>
        <p:txBody>
          <a:bodyPr lIns="0" tIns="0" rIns="0" bIns="0">
            <a:prstTxWarp prst="textNoShape">
              <a:avLst/>
            </a:prstTxWarp>
            <a:spAutoFit/>
          </a:bodyPr>
          <a:lstStyle/>
          <a:p>
            <a:pPr algn="ctr">
              <a:lnSpc>
                <a:spcPct val="90000"/>
              </a:lnSpc>
            </a:pPr>
            <a:r>
              <a:rPr lang="en-US" b="1"/>
              <a:t>Homogenization</a:t>
            </a:r>
            <a:endParaRPr lang="en-US" b="1">
              <a:latin typeface="Times" pitchFamily="35" charset="0"/>
            </a:endParaRPr>
          </a:p>
        </p:txBody>
      </p:sp>
      <p:sp>
        <p:nvSpPr>
          <p:cNvPr id="43012" name="Text Box 9"/>
          <p:cNvSpPr txBox="1">
            <a:spLocks noChangeArrowheads="1"/>
          </p:cNvSpPr>
          <p:nvPr/>
        </p:nvSpPr>
        <p:spPr bwMode="auto">
          <a:xfrm>
            <a:off x="6640513" y="4597400"/>
            <a:ext cx="2465387" cy="328613"/>
          </a:xfrm>
          <a:prstGeom prst="rect">
            <a:avLst/>
          </a:prstGeom>
          <a:noFill/>
          <a:ln w="9525">
            <a:noFill/>
            <a:miter lim="800000"/>
            <a:headEnd/>
            <a:tailEnd/>
          </a:ln>
        </p:spPr>
        <p:txBody>
          <a:bodyPr lIns="0" tIns="0" rIns="0" bIns="0">
            <a:prstTxWarp prst="textNoShape">
              <a:avLst/>
            </a:prstTxWarp>
            <a:spAutoFit/>
          </a:bodyPr>
          <a:lstStyle/>
          <a:p>
            <a:pPr algn="ctr">
              <a:lnSpc>
                <a:spcPct val="90000"/>
              </a:lnSpc>
            </a:pPr>
            <a:r>
              <a:rPr lang="en-US" b="1"/>
              <a:t>Homogenate</a:t>
            </a:r>
            <a:endParaRPr lang="en-US" b="1">
              <a:latin typeface="Times" pitchFamily="35" charset="0"/>
            </a:endParaRPr>
          </a:p>
        </p:txBody>
      </p:sp>
      <p:sp>
        <p:nvSpPr>
          <p:cNvPr id="43013" name="Line 10"/>
          <p:cNvSpPr>
            <a:spLocks noChangeShapeType="1"/>
          </p:cNvSpPr>
          <p:nvPr/>
        </p:nvSpPr>
        <p:spPr bwMode="auto">
          <a:xfrm flipV="1">
            <a:off x="7821613" y="4238625"/>
            <a:ext cx="0" cy="3762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43014" name="Text Box 11"/>
          <p:cNvSpPr txBox="1">
            <a:spLocks noChangeArrowheads="1"/>
          </p:cNvSpPr>
          <p:nvPr/>
        </p:nvSpPr>
        <p:spPr bwMode="auto">
          <a:xfrm>
            <a:off x="2247900" y="6286500"/>
            <a:ext cx="4087813" cy="328613"/>
          </a:xfrm>
          <a:prstGeom prst="rect">
            <a:avLst/>
          </a:prstGeom>
          <a:noFill/>
          <a:ln w="9525">
            <a:noFill/>
            <a:miter lim="800000"/>
            <a:headEnd/>
            <a:tailEnd/>
          </a:ln>
        </p:spPr>
        <p:txBody>
          <a:bodyPr lIns="0" tIns="0" rIns="0" bIns="0">
            <a:prstTxWarp prst="textNoShape">
              <a:avLst/>
            </a:prstTxWarp>
            <a:spAutoFit/>
          </a:bodyPr>
          <a:lstStyle/>
          <a:p>
            <a:pPr algn="ctr">
              <a:lnSpc>
                <a:spcPct val="90000"/>
              </a:lnSpc>
            </a:pPr>
            <a:r>
              <a:rPr lang="en-US" b="1"/>
              <a:t>Differential centrifugation</a:t>
            </a:r>
            <a:endParaRPr lang="en-US" b="1">
              <a:latin typeface="Times" pitchFamily="35" charset="0"/>
            </a:endParaRPr>
          </a:p>
        </p:txBody>
      </p:sp>
      <p:sp>
        <p:nvSpPr>
          <p:cNvPr id="43015" name="Text Box 12"/>
          <p:cNvSpPr txBox="1">
            <a:spLocks noChangeArrowheads="1"/>
          </p:cNvSpPr>
          <p:nvPr/>
        </p:nvSpPr>
        <p:spPr bwMode="auto">
          <a:xfrm>
            <a:off x="1597025" y="4403725"/>
            <a:ext cx="1063625" cy="65722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b="1"/>
              <a:t>Tissue</a:t>
            </a:r>
          </a:p>
          <a:p>
            <a:pPr>
              <a:lnSpc>
                <a:spcPct val="90000"/>
              </a:lnSpc>
            </a:pPr>
            <a:r>
              <a:rPr lang="en-US" b="1"/>
              <a:t>cells</a:t>
            </a:r>
            <a:endParaRPr lang="en-US" b="1">
              <a:latin typeface="Times" pitchFamily="35" charset="0"/>
            </a:endParaRPr>
          </a:p>
        </p:txBody>
      </p:sp>
      <p:sp>
        <p:nvSpPr>
          <p:cNvPr id="43016" name="Line 13"/>
          <p:cNvSpPr>
            <a:spLocks noChangeShapeType="1"/>
          </p:cNvSpPr>
          <p:nvPr/>
        </p:nvSpPr>
        <p:spPr bwMode="auto">
          <a:xfrm flipH="1" flipV="1">
            <a:off x="798513" y="4238625"/>
            <a:ext cx="779462" cy="323850"/>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85800" y="609600"/>
            <a:ext cx="7772400" cy="457200"/>
          </a:xfrm>
        </p:spPr>
        <p:txBody>
          <a:bodyPr/>
          <a:lstStyle/>
          <a:p>
            <a:r>
              <a:rPr lang="en-US">
                <a:latin typeface="Arial" pitchFamily="35" charset="0"/>
                <a:ea typeface="ＭＳ Ｐゴシック" pitchFamily="35" charset="-128"/>
                <a:cs typeface="ＭＳ Ｐゴシック" pitchFamily="35" charset="-128"/>
              </a:rPr>
              <a:t>Fixed Angle</a:t>
            </a:r>
          </a:p>
        </p:txBody>
      </p:sp>
      <p:pic>
        <p:nvPicPr>
          <p:cNvPr id="50179" name="Picture 2" descr="http://www.djblabcare.co.uk/djb/data/image/220/0/Fixed_angle_rotor_6x94ml.jpeg"/>
          <p:cNvPicPr>
            <a:picLocks noChangeAspect="1" noChangeArrowheads="1"/>
          </p:cNvPicPr>
          <p:nvPr/>
        </p:nvPicPr>
        <p:blipFill>
          <a:blip r:embed="rId2"/>
          <a:srcRect/>
          <a:stretch>
            <a:fillRect/>
          </a:stretch>
        </p:blipFill>
        <p:spPr bwMode="auto">
          <a:xfrm>
            <a:off x="2514600" y="1524000"/>
            <a:ext cx="4114800" cy="408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685800" y="609600"/>
            <a:ext cx="7772400" cy="381000"/>
          </a:xfrm>
        </p:spPr>
        <p:txBody>
          <a:bodyPr/>
          <a:lstStyle/>
          <a:p>
            <a:r>
              <a:rPr lang="en-US">
                <a:latin typeface="Arial" pitchFamily="35" charset="0"/>
                <a:ea typeface="ＭＳ Ｐゴシック" pitchFamily="35" charset="-128"/>
                <a:cs typeface="ＭＳ Ｐゴシック" pitchFamily="35" charset="-128"/>
              </a:rPr>
              <a:t>Swinging Arm</a:t>
            </a:r>
          </a:p>
        </p:txBody>
      </p:sp>
      <p:pic>
        <p:nvPicPr>
          <p:cNvPr id="51203" name="Picture 2" descr="http://www.pemed.com/lab/labcentr/beckmrot120_6.jpg"/>
          <p:cNvPicPr>
            <a:picLocks noChangeAspect="1" noChangeArrowheads="1"/>
          </p:cNvPicPr>
          <p:nvPr/>
        </p:nvPicPr>
        <p:blipFill>
          <a:blip r:embed="rId2"/>
          <a:srcRect/>
          <a:stretch>
            <a:fillRect/>
          </a:stretch>
        </p:blipFill>
        <p:spPr bwMode="auto">
          <a:xfrm>
            <a:off x="1219200" y="1371600"/>
            <a:ext cx="6934200" cy="516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628650" y="266700"/>
            <a:ext cx="7772400" cy="990600"/>
          </a:xfrm>
        </p:spPr>
        <p:txBody>
          <a:bodyPr/>
          <a:lstStyle/>
          <a:p>
            <a:r>
              <a:rPr lang="en-US" sz="4800">
                <a:solidFill>
                  <a:srgbClr val="660066"/>
                </a:solidFill>
                <a:latin typeface="Arial" pitchFamily="35" charset="0"/>
                <a:ea typeface="ＭＳ Ｐゴシック" pitchFamily="35" charset="-128"/>
                <a:cs typeface="ＭＳ Ｐゴシック" pitchFamily="35" charset="-128"/>
              </a:rPr>
              <a:t>Centrifuge Rotors</a:t>
            </a:r>
          </a:p>
        </p:txBody>
      </p:sp>
      <p:grpSp>
        <p:nvGrpSpPr>
          <p:cNvPr id="2" name="Group 39"/>
          <p:cNvGrpSpPr>
            <a:grpSpLocks/>
          </p:cNvGrpSpPr>
          <p:nvPr/>
        </p:nvGrpSpPr>
        <p:grpSpPr bwMode="auto">
          <a:xfrm>
            <a:off x="2105025" y="4549775"/>
            <a:ext cx="5902325" cy="2041525"/>
            <a:chOff x="1326" y="2866"/>
            <a:chExt cx="3718" cy="1286"/>
          </a:xfrm>
        </p:grpSpPr>
        <p:sp>
          <p:nvSpPr>
            <p:cNvPr id="52252" name="Freeform 13"/>
            <p:cNvSpPr>
              <a:spLocks/>
            </p:cNvSpPr>
            <p:nvPr/>
          </p:nvSpPr>
          <p:spPr bwMode="auto">
            <a:xfrm>
              <a:off x="1326" y="2866"/>
              <a:ext cx="1500" cy="1286"/>
            </a:xfrm>
            <a:custGeom>
              <a:avLst/>
              <a:gdLst>
                <a:gd name="T0" fmla="*/ 1499 w 1500"/>
                <a:gd name="T1" fmla="*/ 0 h 1286"/>
                <a:gd name="T2" fmla="*/ 1387 w 1500"/>
                <a:gd name="T3" fmla="*/ 0 h 1286"/>
                <a:gd name="T4" fmla="*/ 1387 w 1500"/>
                <a:gd name="T5" fmla="*/ 110 h 1286"/>
                <a:gd name="T6" fmla="*/ 733 w 1500"/>
                <a:gd name="T7" fmla="*/ 110 h 1286"/>
                <a:gd name="T8" fmla="*/ 0 w 1500"/>
                <a:gd name="T9" fmla="*/ 1285 h 1286"/>
                <a:gd name="T10" fmla="*/ 1499 w 1500"/>
                <a:gd name="T11" fmla="*/ 1285 h 1286"/>
                <a:gd name="T12" fmla="*/ 1499 w 1500"/>
                <a:gd name="T13" fmla="*/ 0 h 1286"/>
                <a:gd name="T14" fmla="*/ 0 60000 65536"/>
                <a:gd name="T15" fmla="*/ 0 60000 65536"/>
                <a:gd name="T16" fmla="*/ 0 60000 65536"/>
                <a:gd name="T17" fmla="*/ 0 60000 65536"/>
                <a:gd name="T18" fmla="*/ 0 60000 65536"/>
                <a:gd name="T19" fmla="*/ 0 60000 65536"/>
                <a:gd name="T20" fmla="*/ 0 60000 65536"/>
                <a:gd name="T21" fmla="*/ 0 w 1500"/>
                <a:gd name="T22" fmla="*/ 0 h 1286"/>
                <a:gd name="T23" fmla="*/ 1500 w 1500"/>
                <a:gd name="T24" fmla="*/ 1286 h 1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 h="1286">
                  <a:moveTo>
                    <a:pt x="1499" y="0"/>
                  </a:moveTo>
                  <a:lnTo>
                    <a:pt x="1387" y="0"/>
                  </a:lnTo>
                  <a:lnTo>
                    <a:pt x="1387" y="110"/>
                  </a:lnTo>
                  <a:lnTo>
                    <a:pt x="733" y="110"/>
                  </a:lnTo>
                  <a:lnTo>
                    <a:pt x="0" y="1285"/>
                  </a:lnTo>
                  <a:lnTo>
                    <a:pt x="1499" y="1285"/>
                  </a:lnTo>
                  <a:lnTo>
                    <a:pt x="1499" y="0"/>
                  </a:lnTo>
                </a:path>
              </a:pathLst>
            </a:custGeom>
            <a:solidFill>
              <a:srgbClr val="78788C"/>
            </a:solidFill>
            <a:ln w="12700" cap="rnd">
              <a:noFill/>
              <a:round/>
              <a:headEnd/>
              <a:tailEnd/>
            </a:ln>
          </p:spPr>
          <p:txBody>
            <a:bodyPr>
              <a:prstTxWarp prst="textNoShape">
                <a:avLst/>
              </a:prstTxWarp>
            </a:bodyPr>
            <a:lstStyle/>
            <a:p>
              <a:endParaRPr lang="en-US"/>
            </a:p>
          </p:txBody>
        </p:sp>
        <p:sp>
          <p:nvSpPr>
            <p:cNvPr id="52253" name="Freeform 14"/>
            <p:cNvSpPr>
              <a:spLocks/>
            </p:cNvSpPr>
            <p:nvPr/>
          </p:nvSpPr>
          <p:spPr bwMode="auto">
            <a:xfrm>
              <a:off x="2816" y="2866"/>
              <a:ext cx="1500" cy="1286"/>
            </a:xfrm>
            <a:custGeom>
              <a:avLst/>
              <a:gdLst>
                <a:gd name="T0" fmla="*/ 0 w 1500"/>
                <a:gd name="T1" fmla="*/ 0 h 1286"/>
                <a:gd name="T2" fmla="*/ 111 w 1500"/>
                <a:gd name="T3" fmla="*/ 0 h 1286"/>
                <a:gd name="T4" fmla="*/ 111 w 1500"/>
                <a:gd name="T5" fmla="*/ 110 h 1286"/>
                <a:gd name="T6" fmla="*/ 766 w 1500"/>
                <a:gd name="T7" fmla="*/ 110 h 1286"/>
                <a:gd name="T8" fmla="*/ 1499 w 1500"/>
                <a:gd name="T9" fmla="*/ 1285 h 1286"/>
                <a:gd name="T10" fmla="*/ 0 w 1500"/>
                <a:gd name="T11" fmla="*/ 1285 h 1286"/>
                <a:gd name="T12" fmla="*/ 0 w 1500"/>
                <a:gd name="T13" fmla="*/ 0 h 1286"/>
                <a:gd name="T14" fmla="*/ 0 60000 65536"/>
                <a:gd name="T15" fmla="*/ 0 60000 65536"/>
                <a:gd name="T16" fmla="*/ 0 60000 65536"/>
                <a:gd name="T17" fmla="*/ 0 60000 65536"/>
                <a:gd name="T18" fmla="*/ 0 60000 65536"/>
                <a:gd name="T19" fmla="*/ 0 60000 65536"/>
                <a:gd name="T20" fmla="*/ 0 60000 65536"/>
                <a:gd name="T21" fmla="*/ 0 w 1500"/>
                <a:gd name="T22" fmla="*/ 0 h 1286"/>
                <a:gd name="T23" fmla="*/ 1500 w 1500"/>
                <a:gd name="T24" fmla="*/ 1286 h 12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 h="1286">
                  <a:moveTo>
                    <a:pt x="0" y="0"/>
                  </a:moveTo>
                  <a:lnTo>
                    <a:pt x="111" y="0"/>
                  </a:lnTo>
                  <a:lnTo>
                    <a:pt x="111" y="110"/>
                  </a:lnTo>
                  <a:lnTo>
                    <a:pt x="766" y="110"/>
                  </a:lnTo>
                  <a:lnTo>
                    <a:pt x="1499" y="1285"/>
                  </a:lnTo>
                  <a:lnTo>
                    <a:pt x="0" y="1285"/>
                  </a:lnTo>
                  <a:lnTo>
                    <a:pt x="0" y="0"/>
                  </a:lnTo>
                </a:path>
              </a:pathLst>
            </a:custGeom>
            <a:solidFill>
              <a:srgbClr val="78788C"/>
            </a:solidFill>
            <a:ln w="12700" cap="rnd">
              <a:noFill/>
              <a:round/>
              <a:headEnd/>
              <a:tailEnd/>
            </a:ln>
          </p:spPr>
          <p:txBody>
            <a:bodyPr>
              <a:prstTxWarp prst="textNoShape">
                <a:avLst/>
              </a:prstTxWarp>
            </a:bodyPr>
            <a:lstStyle/>
            <a:p>
              <a:endParaRPr lang="en-US"/>
            </a:p>
          </p:txBody>
        </p:sp>
        <p:sp>
          <p:nvSpPr>
            <p:cNvPr id="52254" name="Freeform 15"/>
            <p:cNvSpPr>
              <a:spLocks/>
            </p:cNvSpPr>
            <p:nvPr/>
          </p:nvSpPr>
          <p:spPr bwMode="auto">
            <a:xfrm>
              <a:off x="1614" y="3074"/>
              <a:ext cx="870" cy="977"/>
            </a:xfrm>
            <a:custGeom>
              <a:avLst/>
              <a:gdLst>
                <a:gd name="T0" fmla="*/ 22 w 870"/>
                <a:gd name="T1" fmla="*/ 726 h 977"/>
                <a:gd name="T2" fmla="*/ 18 w 870"/>
                <a:gd name="T3" fmla="*/ 734 h 977"/>
                <a:gd name="T4" fmla="*/ 11 w 870"/>
                <a:gd name="T5" fmla="*/ 749 h 977"/>
                <a:gd name="T6" fmla="*/ 6 w 870"/>
                <a:gd name="T7" fmla="*/ 763 h 977"/>
                <a:gd name="T8" fmla="*/ 2 w 870"/>
                <a:gd name="T9" fmla="*/ 778 h 977"/>
                <a:gd name="T10" fmla="*/ 0 w 870"/>
                <a:gd name="T11" fmla="*/ 794 h 977"/>
                <a:gd name="T12" fmla="*/ 0 w 870"/>
                <a:gd name="T13" fmla="*/ 809 h 977"/>
                <a:gd name="T14" fmla="*/ 2 w 870"/>
                <a:gd name="T15" fmla="*/ 832 h 977"/>
                <a:gd name="T16" fmla="*/ 6 w 870"/>
                <a:gd name="T17" fmla="*/ 848 h 977"/>
                <a:gd name="T18" fmla="*/ 10 w 870"/>
                <a:gd name="T19" fmla="*/ 862 h 977"/>
                <a:gd name="T20" fmla="*/ 24 w 870"/>
                <a:gd name="T21" fmla="*/ 891 h 977"/>
                <a:gd name="T22" fmla="*/ 38 w 870"/>
                <a:gd name="T23" fmla="*/ 911 h 977"/>
                <a:gd name="T24" fmla="*/ 56 w 870"/>
                <a:gd name="T25" fmla="*/ 929 h 977"/>
                <a:gd name="T26" fmla="*/ 68 w 870"/>
                <a:gd name="T27" fmla="*/ 940 h 977"/>
                <a:gd name="T28" fmla="*/ 83 w 870"/>
                <a:gd name="T29" fmla="*/ 950 h 977"/>
                <a:gd name="T30" fmla="*/ 98 w 870"/>
                <a:gd name="T31" fmla="*/ 958 h 977"/>
                <a:gd name="T32" fmla="*/ 113 w 870"/>
                <a:gd name="T33" fmla="*/ 965 h 977"/>
                <a:gd name="T34" fmla="*/ 129 w 870"/>
                <a:gd name="T35" fmla="*/ 970 h 977"/>
                <a:gd name="T36" fmla="*/ 145 w 870"/>
                <a:gd name="T37" fmla="*/ 974 h 977"/>
                <a:gd name="T38" fmla="*/ 161 w 870"/>
                <a:gd name="T39" fmla="*/ 976 h 977"/>
                <a:gd name="T40" fmla="*/ 177 w 870"/>
                <a:gd name="T41" fmla="*/ 977 h 977"/>
                <a:gd name="T42" fmla="*/ 193 w 870"/>
                <a:gd name="T43" fmla="*/ 976 h 977"/>
                <a:gd name="T44" fmla="*/ 208 w 870"/>
                <a:gd name="T45" fmla="*/ 974 h 977"/>
                <a:gd name="T46" fmla="*/ 224 w 870"/>
                <a:gd name="T47" fmla="*/ 971 h 977"/>
                <a:gd name="T48" fmla="*/ 238 w 870"/>
                <a:gd name="T49" fmla="*/ 966 h 977"/>
                <a:gd name="T50" fmla="*/ 252 w 870"/>
                <a:gd name="T51" fmla="*/ 959 h 977"/>
                <a:gd name="T52" fmla="*/ 265 w 870"/>
                <a:gd name="T53" fmla="*/ 952 h 977"/>
                <a:gd name="T54" fmla="*/ 284 w 870"/>
                <a:gd name="T55" fmla="*/ 937 h 977"/>
                <a:gd name="T56" fmla="*/ 295 w 870"/>
                <a:gd name="T57" fmla="*/ 926 h 977"/>
                <a:gd name="T58" fmla="*/ 304 w 870"/>
                <a:gd name="T59" fmla="*/ 914 h 977"/>
                <a:gd name="T60" fmla="*/ 310 w 870"/>
                <a:gd name="T61" fmla="*/ 906 h 977"/>
                <a:gd name="T62" fmla="*/ 741 w 870"/>
                <a:gd name="T63" fmla="*/ 209 h 977"/>
                <a:gd name="T64" fmla="*/ 846 w 870"/>
                <a:gd name="T65" fmla="*/ 0 h 977"/>
                <a:gd name="T66" fmla="*/ 768 w 870"/>
                <a:gd name="T67" fmla="*/ 1 h 977"/>
                <a:gd name="T68" fmla="*/ 673 w 870"/>
                <a:gd name="T69" fmla="*/ 1 h 977"/>
                <a:gd name="T70" fmla="*/ 573 w 870"/>
                <a:gd name="T71" fmla="*/ 2 h 977"/>
                <a:gd name="T72" fmla="*/ 524 w 870"/>
                <a:gd name="T73" fmla="*/ 2 h 977"/>
                <a:gd name="T74" fmla="*/ 476 w 870"/>
                <a:gd name="T75" fmla="*/ 1 h 9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0"/>
                <a:gd name="T115" fmla="*/ 0 h 977"/>
                <a:gd name="T116" fmla="*/ 870 w 870"/>
                <a:gd name="T117" fmla="*/ 977 h 9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0" h="977">
                  <a:moveTo>
                    <a:pt x="476" y="1"/>
                  </a:moveTo>
                  <a:lnTo>
                    <a:pt x="22" y="726"/>
                  </a:lnTo>
                  <a:lnTo>
                    <a:pt x="22" y="728"/>
                  </a:lnTo>
                  <a:lnTo>
                    <a:pt x="18" y="734"/>
                  </a:lnTo>
                  <a:lnTo>
                    <a:pt x="14" y="742"/>
                  </a:lnTo>
                  <a:lnTo>
                    <a:pt x="11" y="749"/>
                  </a:lnTo>
                  <a:lnTo>
                    <a:pt x="8" y="756"/>
                  </a:lnTo>
                  <a:lnTo>
                    <a:pt x="6" y="763"/>
                  </a:lnTo>
                  <a:lnTo>
                    <a:pt x="4" y="771"/>
                  </a:lnTo>
                  <a:lnTo>
                    <a:pt x="2" y="778"/>
                  </a:lnTo>
                  <a:lnTo>
                    <a:pt x="1" y="786"/>
                  </a:lnTo>
                  <a:lnTo>
                    <a:pt x="0" y="794"/>
                  </a:lnTo>
                  <a:lnTo>
                    <a:pt x="0" y="801"/>
                  </a:lnTo>
                  <a:lnTo>
                    <a:pt x="0" y="809"/>
                  </a:lnTo>
                  <a:lnTo>
                    <a:pt x="0" y="817"/>
                  </a:lnTo>
                  <a:lnTo>
                    <a:pt x="2" y="832"/>
                  </a:lnTo>
                  <a:lnTo>
                    <a:pt x="4" y="840"/>
                  </a:lnTo>
                  <a:lnTo>
                    <a:pt x="6" y="848"/>
                  </a:lnTo>
                  <a:lnTo>
                    <a:pt x="8" y="855"/>
                  </a:lnTo>
                  <a:lnTo>
                    <a:pt x="10" y="862"/>
                  </a:lnTo>
                  <a:lnTo>
                    <a:pt x="17" y="877"/>
                  </a:lnTo>
                  <a:lnTo>
                    <a:pt x="24" y="891"/>
                  </a:lnTo>
                  <a:lnTo>
                    <a:pt x="34" y="904"/>
                  </a:lnTo>
                  <a:lnTo>
                    <a:pt x="38" y="911"/>
                  </a:lnTo>
                  <a:lnTo>
                    <a:pt x="44" y="917"/>
                  </a:lnTo>
                  <a:lnTo>
                    <a:pt x="56" y="929"/>
                  </a:lnTo>
                  <a:lnTo>
                    <a:pt x="62" y="934"/>
                  </a:lnTo>
                  <a:lnTo>
                    <a:pt x="68" y="940"/>
                  </a:lnTo>
                  <a:lnTo>
                    <a:pt x="76" y="945"/>
                  </a:lnTo>
                  <a:lnTo>
                    <a:pt x="83" y="950"/>
                  </a:lnTo>
                  <a:lnTo>
                    <a:pt x="90" y="954"/>
                  </a:lnTo>
                  <a:lnTo>
                    <a:pt x="98" y="958"/>
                  </a:lnTo>
                  <a:lnTo>
                    <a:pt x="106" y="962"/>
                  </a:lnTo>
                  <a:lnTo>
                    <a:pt x="113" y="965"/>
                  </a:lnTo>
                  <a:lnTo>
                    <a:pt x="121" y="968"/>
                  </a:lnTo>
                  <a:lnTo>
                    <a:pt x="129" y="970"/>
                  </a:lnTo>
                  <a:lnTo>
                    <a:pt x="137" y="972"/>
                  </a:lnTo>
                  <a:lnTo>
                    <a:pt x="145" y="974"/>
                  </a:lnTo>
                  <a:lnTo>
                    <a:pt x="153" y="976"/>
                  </a:lnTo>
                  <a:lnTo>
                    <a:pt x="161" y="976"/>
                  </a:lnTo>
                  <a:lnTo>
                    <a:pt x="169" y="977"/>
                  </a:lnTo>
                  <a:lnTo>
                    <a:pt x="177" y="977"/>
                  </a:lnTo>
                  <a:lnTo>
                    <a:pt x="185" y="977"/>
                  </a:lnTo>
                  <a:lnTo>
                    <a:pt x="193" y="976"/>
                  </a:lnTo>
                  <a:lnTo>
                    <a:pt x="201" y="976"/>
                  </a:lnTo>
                  <a:lnTo>
                    <a:pt x="208" y="974"/>
                  </a:lnTo>
                  <a:lnTo>
                    <a:pt x="216" y="973"/>
                  </a:lnTo>
                  <a:lnTo>
                    <a:pt x="224" y="971"/>
                  </a:lnTo>
                  <a:lnTo>
                    <a:pt x="231" y="968"/>
                  </a:lnTo>
                  <a:lnTo>
                    <a:pt x="238" y="966"/>
                  </a:lnTo>
                  <a:lnTo>
                    <a:pt x="245" y="963"/>
                  </a:lnTo>
                  <a:lnTo>
                    <a:pt x="252" y="959"/>
                  </a:lnTo>
                  <a:lnTo>
                    <a:pt x="259" y="956"/>
                  </a:lnTo>
                  <a:lnTo>
                    <a:pt x="265" y="952"/>
                  </a:lnTo>
                  <a:lnTo>
                    <a:pt x="278" y="942"/>
                  </a:lnTo>
                  <a:lnTo>
                    <a:pt x="284" y="937"/>
                  </a:lnTo>
                  <a:lnTo>
                    <a:pt x="290" y="932"/>
                  </a:lnTo>
                  <a:lnTo>
                    <a:pt x="295" y="926"/>
                  </a:lnTo>
                  <a:lnTo>
                    <a:pt x="300" y="920"/>
                  </a:lnTo>
                  <a:lnTo>
                    <a:pt x="304" y="914"/>
                  </a:lnTo>
                  <a:lnTo>
                    <a:pt x="309" y="907"/>
                  </a:lnTo>
                  <a:lnTo>
                    <a:pt x="310" y="906"/>
                  </a:lnTo>
                  <a:lnTo>
                    <a:pt x="591" y="451"/>
                  </a:lnTo>
                  <a:lnTo>
                    <a:pt x="741" y="209"/>
                  </a:lnTo>
                  <a:lnTo>
                    <a:pt x="870" y="1"/>
                  </a:lnTo>
                  <a:lnTo>
                    <a:pt x="846" y="0"/>
                  </a:lnTo>
                  <a:lnTo>
                    <a:pt x="819" y="1"/>
                  </a:lnTo>
                  <a:lnTo>
                    <a:pt x="768" y="1"/>
                  </a:lnTo>
                  <a:lnTo>
                    <a:pt x="723" y="0"/>
                  </a:lnTo>
                  <a:lnTo>
                    <a:pt x="673" y="1"/>
                  </a:lnTo>
                  <a:lnTo>
                    <a:pt x="623" y="1"/>
                  </a:lnTo>
                  <a:lnTo>
                    <a:pt x="573" y="2"/>
                  </a:lnTo>
                  <a:lnTo>
                    <a:pt x="549" y="2"/>
                  </a:lnTo>
                  <a:lnTo>
                    <a:pt x="524" y="2"/>
                  </a:lnTo>
                  <a:lnTo>
                    <a:pt x="500" y="1"/>
                  </a:lnTo>
                  <a:lnTo>
                    <a:pt x="476" y="1"/>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52255" name="Freeform 16"/>
            <p:cNvSpPr>
              <a:spLocks/>
            </p:cNvSpPr>
            <p:nvPr/>
          </p:nvSpPr>
          <p:spPr bwMode="auto">
            <a:xfrm>
              <a:off x="1656" y="3112"/>
              <a:ext cx="681" cy="899"/>
            </a:xfrm>
            <a:custGeom>
              <a:avLst/>
              <a:gdLst>
                <a:gd name="T0" fmla="*/ 451 w 681"/>
                <a:gd name="T1" fmla="*/ 0 h 899"/>
                <a:gd name="T2" fmla="*/ 25 w 681"/>
                <a:gd name="T3" fmla="*/ 682 h 899"/>
                <a:gd name="T4" fmla="*/ 24 w 681"/>
                <a:gd name="T5" fmla="*/ 682 h 899"/>
                <a:gd name="T6" fmla="*/ 20 w 681"/>
                <a:gd name="T7" fmla="*/ 689 h 899"/>
                <a:gd name="T8" fmla="*/ 17 w 681"/>
                <a:gd name="T9" fmla="*/ 696 h 899"/>
                <a:gd name="T10" fmla="*/ 14 w 681"/>
                <a:gd name="T11" fmla="*/ 702 h 899"/>
                <a:gd name="T12" fmla="*/ 11 w 681"/>
                <a:gd name="T13" fmla="*/ 709 h 899"/>
                <a:gd name="T14" fmla="*/ 8 w 681"/>
                <a:gd name="T15" fmla="*/ 716 h 899"/>
                <a:gd name="T16" fmla="*/ 6 w 681"/>
                <a:gd name="T17" fmla="*/ 723 h 899"/>
                <a:gd name="T18" fmla="*/ 5 w 681"/>
                <a:gd name="T19" fmla="*/ 730 h 899"/>
                <a:gd name="T20" fmla="*/ 3 w 681"/>
                <a:gd name="T21" fmla="*/ 736 h 899"/>
                <a:gd name="T22" fmla="*/ 1 w 681"/>
                <a:gd name="T23" fmla="*/ 750 h 899"/>
                <a:gd name="T24" fmla="*/ 1 w 681"/>
                <a:gd name="T25" fmla="*/ 757 h 899"/>
                <a:gd name="T26" fmla="*/ 0 w 681"/>
                <a:gd name="T27" fmla="*/ 764 h 899"/>
                <a:gd name="T28" fmla="*/ 1 w 681"/>
                <a:gd name="T29" fmla="*/ 771 h 899"/>
                <a:gd name="T30" fmla="*/ 1 w 681"/>
                <a:gd name="T31" fmla="*/ 778 h 899"/>
                <a:gd name="T32" fmla="*/ 3 w 681"/>
                <a:gd name="T33" fmla="*/ 791 h 899"/>
                <a:gd name="T34" fmla="*/ 5 w 681"/>
                <a:gd name="T35" fmla="*/ 798 h 899"/>
                <a:gd name="T36" fmla="*/ 6 w 681"/>
                <a:gd name="T37" fmla="*/ 804 h 899"/>
                <a:gd name="T38" fmla="*/ 8 w 681"/>
                <a:gd name="T39" fmla="*/ 811 h 899"/>
                <a:gd name="T40" fmla="*/ 11 w 681"/>
                <a:gd name="T41" fmla="*/ 817 h 899"/>
                <a:gd name="T42" fmla="*/ 16 w 681"/>
                <a:gd name="T43" fmla="*/ 830 h 899"/>
                <a:gd name="T44" fmla="*/ 20 w 681"/>
                <a:gd name="T45" fmla="*/ 835 h 899"/>
                <a:gd name="T46" fmla="*/ 23 w 681"/>
                <a:gd name="T47" fmla="*/ 841 h 899"/>
                <a:gd name="T48" fmla="*/ 27 w 681"/>
                <a:gd name="T49" fmla="*/ 846 h 899"/>
                <a:gd name="T50" fmla="*/ 31 w 681"/>
                <a:gd name="T51" fmla="*/ 852 h 899"/>
                <a:gd name="T52" fmla="*/ 35 w 681"/>
                <a:gd name="T53" fmla="*/ 857 h 899"/>
                <a:gd name="T54" fmla="*/ 40 w 681"/>
                <a:gd name="T55" fmla="*/ 862 h 899"/>
                <a:gd name="T56" fmla="*/ 50 w 681"/>
                <a:gd name="T57" fmla="*/ 870 h 899"/>
                <a:gd name="T58" fmla="*/ 56 w 681"/>
                <a:gd name="T59" fmla="*/ 875 h 899"/>
                <a:gd name="T60" fmla="*/ 61 w 681"/>
                <a:gd name="T61" fmla="*/ 878 h 899"/>
                <a:gd name="T62" fmla="*/ 68 w 681"/>
                <a:gd name="T63" fmla="*/ 882 h 899"/>
                <a:gd name="T64" fmla="*/ 74 w 681"/>
                <a:gd name="T65" fmla="*/ 885 h 899"/>
                <a:gd name="T66" fmla="*/ 80 w 681"/>
                <a:gd name="T67" fmla="*/ 888 h 899"/>
                <a:gd name="T68" fmla="*/ 86 w 681"/>
                <a:gd name="T69" fmla="*/ 890 h 899"/>
                <a:gd name="T70" fmla="*/ 99 w 681"/>
                <a:gd name="T71" fmla="*/ 894 h 899"/>
                <a:gd name="T72" fmla="*/ 112 w 681"/>
                <a:gd name="T73" fmla="*/ 896 h 899"/>
                <a:gd name="T74" fmla="*/ 125 w 681"/>
                <a:gd name="T75" fmla="*/ 898 h 899"/>
                <a:gd name="T76" fmla="*/ 132 w 681"/>
                <a:gd name="T77" fmla="*/ 898 h 899"/>
                <a:gd name="T78" fmla="*/ 139 w 681"/>
                <a:gd name="T79" fmla="*/ 897 h 899"/>
                <a:gd name="T80" fmla="*/ 145 w 681"/>
                <a:gd name="T81" fmla="*/ 896 h 899"/>
                <a:gd name="T82" fmla="*/ 152 w 681"/>
                <a:gd name="T83" fmla="*/ 896 h 899"/>
                <a:gd name="T84" fmla="*/ 158 w 681"/>
                <a:gd name="T85" fmla="*/ 894 h 899"/>
                <a:gd name="T86" fmla="*/ 165 w 681"/>
                <a:gd name="T87" fmla="*/ 893 h 899"/>
                <a:gd name="T88" fmla="*/ 172 w 681"/>
                <a:gd name="T89" fmla="*/ 891 h 899"/>
                <a:gd name="T90" fmla="*/ 178 w 681"/>
                <a:gd name="T91" fmla="*/ 888 h 899"/>
                <a:gd name="T92" fmla="*/ 184 w 681"/>
                <a:gd name="T93" fmla="*/ 886 h 899"/>
                <a:gd name="T94" fmla="*/ 191 w 681"/>
                <a:gd name="T95" fmla="*/ 883 h 899"/>
                <a:gd name="T96" fmla="*/ 197 w 681"/>
                <a:gd name="T97" fmla="*/ 880 h 899"/>
                <a:gd name="T98" fmla="*/ 203 w 681"/>
                <a:gd name="T99" fmla="*/ 876 h 899"/>
                <a:gd name="T100" fmla="*/ 209 w 681"/>
                <a:gd name="T101" fmla="*/ 873 h 899"/>
                <a:gd name="T102" fmla="*/ 214 w 681"/>
                <a:gd name="T103" fmla="*/ 868 h 899"/>
                <a:gd name="T104" fmla="*/ 225 w 681"/>
                <a:gd name="T105" fmla="*/ 860 h 899"/>
                <a:gd name="T106" fmla="*/ 230 w 681"/>
                <a:gd name="T107" fmla="*/ 855 h 899"/>
                <a:gd name="T108" fmla="*/ 236 w 681"/>
                <a:gd name="T109" fmla="*/ 849 h 899"/>
                <a:gd name="T110" fmla="*/ 240 w 681"/>
                <a:gd name="T111" fmla="*/ 844 h 899"/>
                <a:gd name="T112" fmla="*/ 245 w 681"/>
                <a:gd name="T113" fmla="*/ 838 h 899"/>
                <a:gd name="T114" fmla="*/ 254 w 681"/>
                <a:gd name="T115" fmla="*/ 826 h 899"/>
                <a:gd name="T116" fmla="*/ 254 w 681"/>
                <a:gd name="T117" fmla="*/ 825 h 899"/>
                <a:gd name="T118" fmla="*/ 361 w 681"/>
                <a:gd name="T119" fmla="*/ 652 h 899"/>
                <a:gd name="T120" fmla="*/ 468 w 681"/>
                <a:gd name="T121" fmla="*/ 481 h 899"/>
                <a:gd name="T122" fmla="*/ 680 w 681"/>
                <a:gd name="T123" fmla="*/ 142 h 8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1"/>
                <a:gd name="T187" fmla="*/ 0 h 899"/>
                <a:gd name="T188" fmla="*/ 681 w 681"/>
                <a:gd name="T189" fmla="*/ 899 h 8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1" h="899">
                  <a:moveTo>
                    <a:pt x="451" y="0"/>
                  </a:moveTo>
                  <a:lnTo>
                    <a:pt x="25" y="682"/>
                  </a:lnTo>
                  <a:lnTo>
                    <a:pt x="24" y="682"/>
                  </a:lnTo>
                  <a:lnTo>
                    <a:pt x="20" y="689"/>
                  </a:lnTo>
                  <a:lnTo>
                    <a:pt x="17" y="696"/>
                  </a:lnTo>
                  <a:lnTo>
                    <a:pt x="14" y="702"/>
                  </a:lnTo>
                  <a:lnTo>
                    <a:pt x="11" y="709"/>
                  </a:lnTo>
                  <a:lnTo>
                    <a:pt x="8" y="716"/>
                  </a:lnTo>
                  <a:lnTo>
                    <a:pt x="6" y="723"/>
                  </a:lnTo>
                  <a:lnTo>
                    <a:pt x="5" y="730"/>
                  </a:lnTo>
                  <a:lnTo>
                    <a:pt x="3" y="736"/>
                  </a:lnTo>
                  <a:lnTo>
                    <a:pt x="1" y="750"/>
                  </a:lnTo>
                  <a:lnTo>
                    <a:pt x="1" y="757"/>
                  </a:lnTo>
                  <a:lnTo>
                    <a:pt x="0" y="764"/>
                  </a:lnTo>
                  <a:lnTo>
                    <a:pt x="1" y="771"/>
                  </a:lnTo>
                  <a:lnTo>
                    <a:pt x="1" y="778"/>
                  </a:lnTo>
                  <a:lnTo>
                    <a:pt x="3" y="791"/>
                  </a:lnTo>
                  <a:lnTo>
                    <a:pt x="5" y="798"/>
                  </a:lnTo>
                  <a:lnTo>
                    <a:pt x="6" y="804"/>
                  </a:lnTo>
                  <a:lnTo>
                    <a:pt x="8" y="811"/>
                  </a:lnTo>
                  <a:lnTo>
                    <a:pt x="11" y="817"/>
                  </a:lnTo>
                  <a:lnTo>
                    <a:pt x="16" y="830"/>
                  </a:lnTo>
                  <a:lnTo>
                    <a:pt x="20" y="835"/>
                  </a:lnTo>
                  <a:lnTo>
                    <a:pt x="23" y="841"/>
                  </a:lnTo>
                  <a:lnTo>
                    <a:pt x="27" y="846"/>
                  </a:lnTo>
                  <a:lnTo>
                    <a:pt x="31" y="852"/>
                  </a:lnTo>
                  <a:lnTo>
                    <a:pt x="35" y="857"/>
                  </a:lnTo>
                  <a:lnTo>
                    <a:pt x="40" y="862"/>
                  </a:lnTo>
                  <a:lnTo>
                    <a:pt x="50" y="870"/>
                  </a:lnTo>
                  <a:lnTo>
                    <a:pt x="56" y="875"/>
                  </a:lnTo>
                  <a:lnTo>
                    <a:pt x="61" y="878"/>
                  </a:lnTo>
                  <a:lnTo>
                    <a:pt x="68" y="882"/>
                  </a:lnTo>
                  <a:lnTo>
                    <a:pt x="74" y="885"/>
                  </a:lnTo>
                  <a:lnTo>
                    <a:pt x="80" y="888"/>
                  </a:lnTo>
                  <a:lnTo>
                    <a:pt x="86" y="890"/>
                  </a:lnTo>
                  <a:lnTo>
                    <a:pt x="99" y="894"/>
                  </a:lnTo>
                  <a:lnTo>
                    <a:pt x="112" y="896"/>
                  </a:lnTo>
                  <a:lnTo>
                    <a:pt x="125" y="898"/>
                  </a:lnTo>
                  <a:lnTo>
                    <a:pt x="132" y="898"/>
                  </a:lnTo>
                  <a:lnTo>
                    <a:pt x="139" y="897"/>
                  </a:lnTo>
                  <a:lnTo>
                    <a:pt x="145" y="896"/>
                  </a:lnTo>
                  <a:lnTo>
                    <a:pt x="152" y="896"/>
                  </a:lnTo>
                  <a:lnTo>
                    <a:pt x="158" y="894"/>
                  </a:lnTo>
                  <a:lnTo>
                    <a:pt x="165" y="893"/>
                  </a:lnTo>
                  <a:lnTo>
                    <a:pt x="172" y="891"/>
                  </a:lnTo>
                  <a:lnTo>
                    <a:pt x="178" y="888"/>
                  </a:lnTo>
                  <a:lnTo>
                    <a:pt x="184" y="886"/>
                  </a:lnTo>
                  <a:lnTo>
                    <a:pt x="191" y="883"/>
                  </a:lnTo>
                  <a:lnTo>
                    <a:pt x="197" y="880"/>
                  </a:lnTo>
                  <a:lnTo>
                    <a:pt x="203" y="876"/>
                  </a:lnTo>
                  <a:lnTo>
                    <a:pt x="209" y="873"/>
                  </a:lnTo>
                  <a:lnTo>
                    <a:pt x="214" y="868"/>
                  </a:lnTo>
                  <a:lnTo>
                    <a:pt x="225" y="860"/>
                  </a:lnTo>
                  <a:lnTo>
                    <a:pt x="230" y="855"/>
                  </a:lnTo>
                  <a:lnTo>
                    <a:pt x="236" y="849"/>
                  </a:lnTo>
                  <a:lnTo>
                    <a:pt x="240" y="844"/>
                  </a:lnTo>
                  <a:lnTo>
                    <a:pt x="245" y="838"/>
                  </a:lnTo>
                  <a:lnTo>
                    <a:pt x="254" y="826"/>
                  </a:lnTo>
                  <a:lnTo>
                    <a:pt x="254" y="825"/>
                  </a:lnTo>
                  <a:lnTo>
                    <a:pt x="361" y="652"/>
                  </a:lnTo>
                  <a:lnTo>
                    <a:pt x="468" y="481"/>
                  </a:lnTo>
                  <a:lnTo>
                    <a:pt x="680" y="142"/>
                  </a:lnTo>
                </a:path>
              </a:pathLst>
            </a:custGeom>
            <a:noFill/>
            <a:ln w="12700" cap="rnd">
              <a:solidFill>
                <a:srgbClr val="000000"/>
              </a:solidFill>
              <a:round/>
              <a:headEnd/>
              <a:tailEnd/>
            </a:ln>
          </p:spPr>
          <p:txBody>
            <a:bodyPr>
              <a:prstTxWarp prst="textNoShape">
                <a:avLst/>
              </a:prstTxWarp>
            </a:bodyPr>
            <a:lstStyle/>
            <a:p>
              <a:endParaRPr lang="en-US"/>
            </a:p>
          </p:txBody>
        </p:sp>
        <p:sp>
          <p:nvSpPr>
            <p:cNvPr id="52256" name="Freeform 17"/>
            <p:cNvSpPr>
              <a:spLocks/>
            </p:cNvSpPr>
            <p:nvPr/>
          </p:nvSpPr>
          <p:spPr bwMode="auto">
            <a:xfrm>
              <a:off x="3186" y="3074"/>
              <a:ext cx="871" cy="977"/>
            </a:xfrm>
            <a:custGeom>
              <a:avLst/>
              <a:gdLst>
                <a:gd name="T0" fmla="*/ 849 w 871"/>
                <a:gd name="T1" fmla="*/ 726 h 977"/>
                <a:gd name="T2" fmla="*/ 857 w 871"/>
                <a:gd name="T3" fmla="*/ 742 h 977"/>
                <a:gd name="T4" fmla="*/ 863 w 871"/>
                <a:gd name="T5" fmla="*/ 756 h 977"/>
                <a:gd name="T6" fmla="*/ 867 w 871"/>
                <a:gd name="T7" fmla="*/ 771 h 977"/>
                <a:gd name="T8" fmla="*/ 870 w 871"/>
                <a:gd name="T9" fmla="*/ 786 h 977"/>
                <a:gd name="T10" fmla="*/ 871 w 871"/>
                <a:gd name="T11" fmla="*/ 801 h 977"/>
                <a:gd name="T12" fmla="*/ 871 w 871"/>
                <a:gd name="T13" fmla="*/ 817 h 977"/>
                <a:gd name="T14" fmla="*/ 865 w 871"/>
                <a:gd name="T15" fmla="*/ 848 h 977"/>
                <a:gd name="T16" fmla="*/ 861 w 871"/>
                <a:gd name="T17" fmla="*/ 862 h 977"/>
                <a:gd name="T18" fmla="*/ 847 w 871"/>
                <a:gd name="T19" fmla="*/ 891 h 977"/>
                <a:gd name="T20" fmla="*/ 832 w 871"/>
                <a:gd name="T21" fmla="*/ 911 h 977"/>
                <a:gd name="T22" fmla="*/ 815 w 871"/>
                <a:gd name="T23" fmla="*/ 929 h 977"/>
                <a:gd name="T24" fmla="*/ 802 w 871"/>
                <a:gd name="T25" fmla="*/ 940 h 977"/>
                <a:gd name="T26" fmla="*/ 788 w 871"/>
                <a:gd name="T27" fmla="*/ 950 h 977"/>
                <a:gd name="T28" fmla="*/ 773 w 871"/>
                <a:gd name="T29" fmla="*/ 958 h 977"/>
                <a:gd name="T30" fmla="*/ 757 w 871"/>
                <a:gd name="T31" fmla="*/ 965 h 977"/>
                <a:gd name="T32" fmla="*/ 742 w 871"/>
                <a:gd name="T33" fmla="*/ 970 h 977"/>
                <a:gd name="T34" fmla="*/ 726 w 871"/>
                <a:gd name="T35" fmla="*/ 974 h 977"/>
                <a:gd name="T36" fmla="*/ 710 w 871"/>
                <a:gd name="T37" fmla="*/ 976 h 977"/>
                <a:gd name="T38" fmla="*/ 693 w 871"/>
                <a:gd name="T39" fmla="*/ 977 h 977"/>
                <a:gd name="T40" fmla="*/ 678 w 871"/>
                <a:gd name="T41" fmla="*/ 976 h 977"/>
                <a:gd name="T42" fmla="*/ 662 w 871"/>
                <a:gd name="T43" fmla="*/ 974 h 977"/>
                <a:gd name="T44" fmla="*/ 647 w 871"/>
                <a:gd name="T45" fmla="*/ 971 h 977"/>
                <a:gd name="T46" fmla="*/ 633 w 871"/>
                <a:gd name="T47" fmla="*/ 966 h 977"/>
                <a:gd name="T48" fmla="*/ 619 w 871"/>
                <a:gd name="T49" fmla="*/ 959 h 977"/>
                <a:gd name="T50" fmla="*/ 605 w 871"/>
                <a:gd name="T51" fmla="*/ 952 h 977"/>
                <a:gd name="T52" fmla="*/ 587 w 871"/>
                <a:gd name="T53" fmla="*/ 937 h 977"/>
                <a:gd name="T54" fmla="*/ 576 w 871"/>
                <a:gd name="T55" fmla="*/ 926 h 977"/>
                <a:gd name="T56" fmla="*/ 567 w 871"/>
                <a:gd name="T57" fmla="*/ 914 h 977"/>
                <a:gd name="T58" fmla="*/ 561 w 871"/>
                <a:gd name="T59" fmla="*/ 906 h 977"/>
                <a:gd name="T60" fmla="*/ 130 w 871"/>
                <a:gd name="T61" fmla="*/ 209 h 977"/>
                <a:gd name="T62" fmla="*/ 25 w 871"/>
                <a:gd name="T63" fmla="*/ 0 h 977"/>
                <a:gd name="T64" fmla="*/ 99 w 871"/>
                <a:gd name="T65" fmla="*/ 1 h 977"/>
                <a:gd name="T66" fmla="*/ 198 w 871"/>
                <a:gd name="T67" fmla="*/ 1 h 977"/>
                <a:gd name="T68" fmla="*/ 297 w 871"/>
                <a:gd name="T69" fmla="*/ 2 h 977"/>
                <a:gd name="T70" fmla="*/ 347 w 871"/>
                <a:gd name="T71" fmla="*/ 2 h 977"/>
                <a:gd name="T72" fmla="*/ 395 w 871"/>
                <a:gd name="T73" fmla="*/ 1 h 9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1"/>
                <a:gd name="T112" fmla="*/ 0 h 977"/>
                <a:gd name="T113" fmla="*/ 871 w 871"/>
                <a:gd name="T114" fmla="*/ 977 h 9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1" h="977">
                  <a:moveTo>
                    <a:pt x="395" y="1"/>
                  </a:moveTo>
                  <a:lnTo>
                    <a:pt x="849" y="726"/>
                  </a:lnTo>
                  <a:lnTo>
                    <a:pt x="849" y="728"/>
                  </a:lnTo>
                  <a:lnTo>
                    <a:pt x="857" y="742"/>
                  </a:lnTo>
                  <a:lnTo>
                    <a:pt x="860" y="749"/>
                  </a:lnTo>
                  <a:lnTo>
                    <a:pt x="863" y="756"/>
                  </a:lnTo>
                  <a:lnTo>
                    <a:pt x="865" y="763"/>
                  </a:lnTo>
                  <a:lnTo>
                    <a:pt x="867" y="771"/>
                  </a:lnTo>
                  <a:lnTo>
                    <a:pt x="869" y="778"/>
                  </a:lnTo>
                  <a:lnTo>
                    <a:pt x="870" y="786"/>
                  </a:lnTo>
                  <a:lnTo>
                    <a:pt x="871" y="794"/>
                  </a:lnTo>
                  <a:lnTo>
                    <a:pt x="871" y="801"/>
                  </a:lnTo>
                  <a:lnTo>
                    <a:pt x="871" y="809"/>
                  </a:lnTo>
                  <a:lnTo>
                    <a:pt x="871" y="817"/>
                  </a:lnTo>
                  <a:lnTo>
                    <a:pt x="869" y="832"/>
                  </a:lnTo>
                  <a:lnTo>
                    <a:pt x="865" y="848"/>
                  </a:lnTo>
                  <a:lnTo>
                    <a:pt x="863" y="855"/>
                  </a:lnTo>
                  <a:lnTo>
                    <a:pt x="861" y="862"/>
                  </a:lnTo>
                  <a:lnTo>
                    <a:pt x="854" y="877"/>
                  </a:lnTo>
                  <a:lnTo>
                    <a:pt x="847" y="891"/>
                  </a:lnTo>
                  <a:lnTo>
                    <a:pt x="837" y="904"/>
                  </a:lnTo>
                  <a:lnTo>
                    <a:pt x="832" y="911"/>
                  </a:lnTo>
                  <a:lnTo>
                    <a:pt x="827" y="917"/>
                  </a:lnTo>
                  <a:lnTo>
                    <a:pt x="815" y="929"/>
                  </a:lnTo>
                  <a:lnTo>
                    <a:pt x="809" y="934"/>
                  </a:lnTo>
                  <a:lnTo>
                    <a:pt x="802" y="940"/>
                  </a:lnTo>
                  <a:lnTo>
                    <a:pt x="795" y="945"/>
                  </a:lnTo>
                  <a:lnTo>
                    <a:pt x="788" y="950"/>
                  </a:lnTo>
                  <a:lnTo>
                    <a:pt x="781" y="954"/>
                  </a:lnTo>
                  <a:lnTo>
                    <a:pt x="773" y="958"/>
                  </a:lnTo>
                  <a:lnTo>
                    <a:pt x="765" y="962"/>
                  </a:lnTo>
                  <a:lnTo>
                    <a:pt x="757" y="965"/>
                  </a:lnTo>
                  <a:lnTo>
                    <a:pt x="750" y="968"/>
                  </a:lnTo>
                  <a:lnTo>
                    <a:pt x="742" y="970"/>
                  </a:lnTo>
                  <a:lnTo>
                    <a:pt x="734" y="972"/>
                  </a:lnTo>
                  <a:lnTo>
                    <a:pt x="726" y="974"/>
                  </a:lnTo>
                  <a:lnTo>
                    <a:pt x="718" y="976"/>
                  </a:lnTo>
                  <a:lnTo>
                    <a:pt x="710" y="976"/>
                  </a:lnTo>
                  <a:lnTo>
                    <a:pt x="702" y="977"/>
                  </a:lnTo>
                  <a:lnTo>
                    <a:pt x="693" y="977"/>
                  </a:lnTo>
                  <a:lnTo>
                    <a:pt x="686" y="977"/>
                  </a:lnTo>
                  <a:lnTo>
                    <a:pt x="678" y="976"/>
                  </a:lnTo>
                  <a:lnTo>
                    <a:pt x="670" y="976"/>
                  </a:lnTo>
                  <a:lnTo>
                    <a:pt x="662" y="974"/>
                  </a:lnTo>
                  <a:lnTo>
                    <a:pt x="655" y="973"/>
                  </a:lnTo>
                  <a:lnTo>
                    <a:pt x="647" y="971"/>
                  </a:lnTo>
                  <a:lnTo>
                    <a:pt x="640" y="968"/>
                  </a:lnTo>
                  <a:lnTo>
                    <a:pt x="633" y="966"/>
                  </a:lnTo>
                  <a:lnTo>
                    <a:pt x="625" y="963"/>
                  </a:lnTo>
                  <a:lnTo>
                    <a:pt x="619" y="959"/>
                  </a:lnTo>
                  <a:lnTo>
                    <a:pt x="612" y="956"/>
                  </a:lnTo>
                  <a:lnTo>
                    <a:pt x="605" y="952"/>
                  </a:lnTo>
                  <a:lnTo>
                    <a:pt x="593" y="942"/>
                  </a:lnTo>
                  <a:lnTo>
                    <a:pt x="587" y="937"/>
                  </a:lnTo>
                  <a:lnTo>
                    <a:pt x="581" y="932"/>
                  </a:lnTo>
                  <a:lnTo>
                    <a:pt x="576" y="926"/>
                  </a:lnTo>
                  <a:lnTo>
                    <a:pt x="571" y="920"/>
                  </a:lnTo>
                  <a:lnTo>
                    <a:pt x="567" y="914"/>
                  </a:lnTo>
                  <a:lnTo>
                    <a:pt x="562" y="907"/>
                  </a:lnTo>
                  <a:lnTo>
                    <a:pt x="561" y="906"/>
                  </a:lnTo>
                  <a:lnTo>
                    <a:pt x="280" y="451"/>
                  </a:lnTo>
                  <a:lnTo>
                    <a:pt x="130" y="209"/>
                  </a:lnTo>
                  <a:lnTo>
                    <a:pt x="0" y="1"/>
                  </a:lnTo>
                  <a:lnTo>
                    <a:pt x="25" y="0"/>
                  </a:lnTo>
                  <a:lnTo>
                    <a:pt x="51" y="1"/>
                  </a:lnTo>
                  <a:lnTo>
                    <a:pt x="99" y="1"/>
                  </a:lnTo>
                  <a:lnTo>
                    <a:pt x="148" y="0"/>
                  </a:lnTo>
                  <a:lnTo>
                    <a:pt x="198" y="1"/>
                  </a:lnTo>
                  <a:lnTo>
                    <a:pt x="248" y="1"/>
                  </a:lnTo>
                  <a:lnTo>
                    <a:pt x="297" y="2"/>
                  </a:lnTo>
                  <a:lnTo>
                    <a:pt x="322" y="2"/>
                  </a:lnTo>
                  <a:lnTo>
                    <a:pt x="347" y="2"/>
                  </a:lnTo>
                  <a:lnTo>
                    <a:pt x="371" y="1"/>
                  </a:lnTo>
                  <a:lnTo>
                    <a:pt x="395" y="1"/>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52257" name="Freeform 18"/>
            <p:cNvSpPr>
              <a:spLocks/>
            </p:cNvSpPr>
            <p:nvPr/>
          </p:nvSpPr>
          <p:spPr bwMode="auto">
            <a:xfrm>
              <a:off x="3335" y="3112"/>
              <a:ext cx="680" cy="899"/>
            </a:xfrm>
            <a:custGeom>
              <a:avLst/>
              <a:gdLst>
                <a:gd name="T0" fmla="*/ 229 w 680"/>
                <a:gd name="T1" fmla="*/ 0 h 899"/>
                <a:gd name="T2" fmla="*/ 655 w 680"/>
                <a:gd name="T3" fmla="*/ 682 h 899"/>
                <a:gd name="T4" fmla="*/ 659 w 680"/>
                <a:gd name="T5" fmla="*/ 689 h 899"/>
                <a:gd name="T6" fmla="*/ 663 w 680"/>
                <a:gd name="T7" fmla="*/ 696 h 899"/>
                <a:gd name="T8" fmla="*/ 666 w 680"/>
                <a:gd name="T9" fmla="*/ 702 h 899"/>
                <a:gd name="T10" fmla="*/ 669 w 680"/>
                <a:gd name="T11" fmla="*/ 709 h 899"/>
                <a:gd name="T12" fmla="*/ 671 w 680"/>
                <a:gd name="T13" fmla="*/ 716 h 899"/>
                <a:gd name="T14" fmla="*/ 673 w 680"/>
                <a:gd name="T15" fmla="*/ 723 h 899"/>
                <a:gd name="T16" fmla="*/ 675 w 680"/>
                <a:gd name="T17" fmla="*/ 730 h 899"/>
                <a:gd name="T18" fmla="*/ 676 w 680"/>
                <a:gd name="T19" fmla="*/ 736 h 899"/>
                <a:gd name="T20" fmla="*/ 678 w 680"/>
                <a:gd name="T21" fmla="*/ 750 h 899"/>
                <a:gd name="T22" fmla="*/ 679 w 680"/>
                <a:gd name="T23" fmla="*/ 757 h 899"/>
                <a:gd name="T24" fmla="*/ 679 w 680"/>
                <a:gd name="T25" fmla="*/ 764 h 899"/>
                <a:gd name="T26" fmla="*/ 679 w 680"/>
                <a:gd name="T27" fmla="*/ 771 h 899"/>
                <a:gd name="T28" fmla="*/ 678 w 680"/>
                <a:gd name="T29" fmla="*/ 778 h 899"/>
                <a:gd name="T30" fmla="*/ 678 w 680"/>
                <a:gd name="T31" fmla="*/ 785 h 899"/>
                <a:gd name="T32" fmla="*/ 677 w 680"/>
                <a:gd name="T33" fmla="*/ 791 h 899"/>
                <a:gd name="T34" fmla="*/ 675 w 680"/>
                <a:gd name="T35" fmla="*/ 798 h 899"/>
                <a:gd name="T36" fmla="*/ 674 w 680"/>
                <a:gd name="T37" fmla="*/ 804 h 899"/>
                <a:gd name="T38" fmla="*/ 671 w 680"/>
                <a:gd name="T39" fmla="*/ 811 h 899"/>
                <a:gd name="T40" fmla="*/ 669 w 680"/>
                <a:gd name="T41" fmla="*/ 817 h 899"/>
                <a:gd name="T42" fmla="*/ 664 w 680"/>
                <a:gd name="T43" fmla="*/ 830 h 899"/>
                <a:gd name="T44" fmla="*/ 657 w 680"/>
                <a:gd name="T45" fmla="*/ 841 h 899"/>
                <a:gd name="T46" fmla="*/ 653 w 680"/>
                <a:gd name="T47" fmla="*/ 846 h 899"/>
                <a:gd name="T48" fmla="*/ 649 w 680"/>
                <a:gd name="T49" fmla="*/ 852 h 899"/>
                <a:gd name="T50" fmla="*/ 644 w 680"/>
                <a:gd name="T51" fmla="*/ 857 h 899"/>
                <a:gd name="T52" fmla="*/ 640 w 680"/>
                <a:gd name="T53" fmla="*/ 862 h 899"/>
                <a:gd name="T54" fmla="*/ 630 w 680"/>
                <a:gd name="T55" fmla="*/ 870 h 899"/>
                <a:gd name="T56" fmla="*/ 624 w 680"/>
                <a:gd name="T57" fmla="*/ 875 h 899"/>
                <a:gd name="T58" fmla="*/ 618 w 680"/>
                <a:gd name="T59" fmla="*/ 878 h 899"/>
                <a:gd name="T60" fmla="*/ 612 w 680"/>
                <a:gd name="T61" fmla="*/ 882 h 899"/>
                <a:gd name="T62" fmla="*/ 606 w 680"/>
                <a:gd name="T63" fmla="*/ 885 h 899"/>
                <a:gd name="T64" fmla="*/ 600 w 680"/>
                <a:gd name="T65" fmla="*/ 888 h 899"/>
                <a:gd name="T66" fmla="*/ 594 w 680"/>
                <a:gd name="T67" fmla="*/ 890 h 899"/>
                <a:gd name="T68" fmla="*/ 581 w 680"/>
                <a:gd name="T69" fmla="*/ 894 h 899"/>
                <a:gd name="T70" fmla="*/ 568 w 680"/>
                <a:gd name="T71" fmla="*/ 896 h 899"/>
                <a:gd name="T72" fmla="*/ 554 w 680"/>
                <a:gd name="T73" fmla="*/ 898 h 899"/>
                <a:gd name="T74" fmla="*/ 548 w 680"/>
                <a:gd name="T75" fmla="*/ 898 h 899"/>
                <a:gd name="T76" fmla="*/ 541 w 680"/>
                <a:gd name="T77" fmla="*/ 897 h 899"/>
                <a:gd name="T78" fmla="*/ 534 w 680"/>
                <a:gd name="T79" fmla="*/ 896 h 899"/>
                <a:gd name="T80" fmla="*/ 528 w 680"/>
                <a:gd name="T81" fmla="*/ 896 h 899"/>
                <a:gd name="T82" fmla="*/ 521 w 680"/>
                <a:gd name="T83" fmla="*/ 894 h 899"/>
                <a:gd name="T84" fmla="*/ 515 w 680"/>
                <a:gd name="T85" fmla="*/ 893 h 899"/>
                <a:gd name="T86" fmla="*/ 508 w 680"/>
                <a:gd name="T87" fmla="*/ 891 h 899"/>
                <a:gd name="T88" fmla="*/ 502 w 680"/>
                <a:gd name="T89" fmla="*/ 888 h 899"/>
                <a:gd name="T90" fmla="*/ 496 w 680"/>
                <a:gd name="T91" fmla="*/ 886 h 899"/>
                <a:gd name="T92" fmla="*/ 489 w 680"/>
                <a:gd name="T93" fmla="*/ 883 h 899"/>
                <a:gd name="T94" fmla="*/ 483 w 680"/>
                <a:gd name="T95" fmla="*/ 880 h 899"/>
                <a:gd name="T96" fmla="*/ 477 w 680"/>
                <a:gd name="T97" fmla="*/ 876 h 899"/>
                <a:gd name="T98" fmla="*/ 471 w 680"/>
                <a:gd name="T99" fmla="*/ 873 h 899"/>
                <a:gd name="T100" fmla="*/ 466 w 680"/>
                <a:gd name="T101" fmla="*/ 868 h 899"/>
                <a:gd name="T102" fmla="*/ 454 w 680"/>
                <a:gd name="T103" fmla="*/ 860 h 899"/>
                <a:gd name="T104" fmla="*/ 449 w 680"/>
                <a:gd name="T105" fmla="*/ 855 h 899"/>
                <a:gd name="T106" fmla="*/ 444 w 680"/>
                <a:gd name="T107" fmla="*/ 849 h 899"/>
                <a:gd name="T108" fmla="*/ 439 w 680"/>
                <a:gd name="T109" fmla="*/ 844 h 899"/>
                <a:gd name="T110" fmla="*/ 435 w 680"/>
                <a:gd name="T111" fmla="*/ 838 h 899"/>
                <a:gd name="T112" fmla="*/ 430 w 680"/>
                <a:gd name="T113" fmla="*/ 832 h 899"/>
                <a:gd name="T114" fmla="*/ 426 w 680"/>
                <a:gd name="T115" fmla="*/ 826 h 899"/>
                <a:gd name="T116" fmla="*/ 426 w 680"/>
                <a:gd name="T117" fmla="*/ 825 h 899"/>
                <a:gd name="T118" fmla="*/ 319 w 680"/>
                <a:gd name="T119" fmla="*/ 652 h 899"/>
                <a:gd name="T120" fmla="*/ 212 w 680"/>
                <a:gd name="T121" fmla="*/ 481 h 899"/>
                <a:gd name="T122" fmla="*/ 0 w 680"/>
                <a:gd name="T123" fmla="*/ 142 h 8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0"/>
                <a:gd name="T187" fmla="*/ 0 h 899"/>
                <a:gd name="T188" fmla="*/ 680 w 680"/>
                <a:gd name="T189" fmla="*/ 899 h 8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0" h="899">
                  <a:moveTo>
                    <a:pt x="229" y="0"/>
                  </a:moveTo>
                  <a:lnTo>
                    <a:pt x="655" y="682"/>
                  </a:lnTo>
                  <a:lnTo>
                    <a:pt x="659" y="689"/>
                  </a:lnTo>
                  <a:lnTo>
                    <a:pt x="663" y="696"/>
                  </a:lnTo>
                  <a:lnTo>
                    <a:pt x="666" y="702"/>
                  </a:lnTo>
                  <a:lnTo>
                    <a:pt x="669" y="709"/>
                  </a:lnTo>
                  <a:lnTo>
                    <a:pt x="671" y="716"/>
                  </a:lnTo>
                  <a:lnTo>
                    <a:pt x="673" y="723"/>
                  </a:lnTo>
                  <a:lnTo>
                    <a:pt x="675" y="730"/>
                  </a:lnTo>
                  <a:lnTo>
                    <a:pt x="676" y="736"/>
                  </a:lnTo>
                  <a:lnTo>
                    <a:pt x="678" y="750"/>
                  </a:lnTo>
                  <a:lnTo>
                    <a:pt x="679" y="757"/>
                  </a:lnTo>
                  <a:lnTo>
                    <a:pt x="679" y="764"/>
                  </a:lnTo>
                  <a:lnTo>
                    <a:pt x="679" y="771"/>
                  </a:lnTo>
                  <a:lnTo>
                    <a:pt x="678" y="778"/>
                  </a:lnTo>
                  <a:lnTo>
                    <a:pt x="678" y="785"/>
                  </a:lnTo>
                  <a:lnTo>
                    <a:pt x="677" y="791"/>
                  </a:lnTo>
                  <a:lnTo>
                    <a:pt x="675" y="798"/>
                  </a:lnTo>
                  <a:lnTo>
                    <a:pt x="674" y="804"/>
                  </a:lnTo>
                  <a:lnTo>
                    <a:pt x="671" y="811"/>
                  </a:lnTo>
                  <a:lnTo>
                    <a:pt x="669" y="817"/>
                  </a:lnTo>
                  <a:lnTo>
                    <a:pt x="664" y="830"/>
                  </a:lnTo>
                  <a:lnTo>
                    <a:pt x="657" y="841"/>
                  </a:lnTo>
                  <a:lnTo>
                    <a:pt x="653" y="846"/>
                  </a:lnTo>
                  <a:lnTo>
                    <a:pt x="649" y="852"/>
                  </a:lnTo>
                  <a:lnTo>
                    <a:pt x="644" y="857"/>
                  </a:lnTo>
                  <a:lnTo>
                    <a:pt x="640" y="862"/>
                  </a:lnTo>
                  <a:lnTo>
                    <a:pt x="630" y="870"/>
                  </a:lnTo>
                  <a:lnTo>
                    <a:pt x="624" y="875"/>
                  </a:lnTo>
                  <a:lnTo>
                    <a:pt x="618" y="878"/>
                  </a:lnTo>
                  <a:lnTo>
                    <a:pt x="612" y="882"/>
                  </a:lnTo>
                  <a:lnTo>
                    <a:pt x="606" y="885"/>
                  </a:lnTo>
                  <a:lnTo>
                    <a:pt x="600" y="888"/>
                  </a:lnTo>
                  <a:lnTo>
                    <a:pt x="594" y="890"/>
                  </a:lnTo>
                  <a:lnTo>
                    <a:pt x="581" y="894"/>
                  </a:lnTo>
                  <a:lnTo>
                    <a:pt x="568" y="896"/>
                  </a:lnTo>
                  <a:lnTo>
                    <a:pt x="554" y="898"/>
                  </a:lnTo>
                  <a:lnTo>
                    <a:pt x="548" y="898"/>
                  </a:lnTo>
                  <a:lnTo>
                    <a:pt x="541" y="897"/>
                  </a:lnTo>
                  <a:lnTo>
                    <a:pt x="534" y="896"/>
                  </a:lnTo>
                  <a:lnTo>
                    <a:pt x="528" y="896"/>
                  </a:lnTo>
                  <a:lnTo>
                    <a:pt x="521" y="894"/>
                  </a:lnTo>
                  <a:lnTo>
                    <a:pt x="515" y="893"/>
                  </a:lnTo>
                  <a:lnTo>
                    <a:pt x="508" y="891"/>
                  </a:lnTo>
                  <a:lnTo>
                    <a:pt x="502" y="888"/>
                  </a:lnTo>
                  <a:lnTo>
                    <a:pt x="496" y="886"/>
                  </a:lnTo>
                  <a:lnTo>
                    <a:pt x="489" y="883"/>
                  </a:lnTo>
                  <a:lnTo>
                    <a:pt x="483" y="880"/>
                  </a:lnTo>
                  <a:lnTo>
                    <a:pt x="477" y="876"/>
                  </a:lnTo>
                  <a:lnTo>
                    <a:pt x="471" y="873"/>
                  </a:lnTo>
                  <a:lnTo>
                    <a:pt x="466" y="868"/>
                  </a:lnTo>
                  <a:lnTo>
                    <a:pt x="454" y="860"/>
                  </a:lnTo>
                  <a:lnTo>
                    <a:pt x="449" y="855"/>
                  </a:lnTo>
                  <a:lnTo>
                    <a:pt x="444" y="849"/>
                  </a:lnTo>
                  <a:lnTo>
                    <a:pt x="439" y="844"/>
                  </a:lnTo>
                  <a:lnTo>
                    <a:pt x="435" y="838"/>
                  </a:lnTo>
                  <a:lnTo>
                    <a:pt x="430" y="832"/>
                  </a:lnTo>
                  <a:lnTo>
                    <a:pt x="426" y="826"/>
                  </a:lnTo>
                  <a:lnTo>
                    <a:pt x="426" y="825"/>
                  </a:lnTo>
                  <a:lnTo>
                    <a:pt x="319" y="652"/>
                  </a:lnTo>
                  <a:lnTo>
                    <a:pt x="212" y="481"/>
                  </a:lnTo>
                  <a:lnTo>
                    <a:pt x="0" y="142"/>
                  </a:lnTo>
                </a:path>
              </a:pathLst>
            </a:custGeom>
            <a:noFill/>
            <a:ln w="12700" cap="rnd">
              <a:solidFill>
                <a:srgbClr val="000000"/>
              </a:solidFill>
              <a:round/>
              <a:headEnd/>
              <a:tailEnd/>
            </a:ln>
          </p:spPr>
          <p:txBody>
            <a:bodyPr>
              <a:prstTxWarp prst="textNoShape">
                <a:avLst/>
              </a:prstTxWarp>
            </a:bodyPr>
            <a:lstStyle/>
            <a:p>
              <a:endParaRPr lang="en-US"/>
            </a:p>
          </p:txBody>
        </p:sp>
        <p:sp>
          <p:nvSpPr>
            <p:cNvPr id="52258" name="Line 19"/>
            <p:cNvSpPr>
              <a:spLocks noChangeShapeType="1"/>
            </p:cNvSpPr>
            <p:nvPr/>
          </p:nvSpPr>
          <p:spPr bwMode="auto">
            <a:xfrm>
              <a:off x="1968" y="3335"/>
              <a:ext cx="314" cy="0"/>
            </a:xfrm>
            <a:prstGeom prst="line">
              <a:avLst/>
            </a:prstGeom>
            <a:noFill/>
            <a:ln w="38100">
              <a:solidFill>
                <a:srgbClr val="3399FF"/>
              </a:solidFill>
              <a:round/>
              <a:headEnd/>
              <a:tailEnd/>
            </a:ln>
          </p:spPr>
          <p:txBody>
            <a:bodyPr>
              <a:prstTxWarp prst="textNoShape">
                <a:avLst/>
              </a:prstTxWarp>
            </a:bodyPr>
            <a:lstStyle/>
            <a:p>
              <a:endParaRPr lang="en-US"/>
            </a:p>
          </p:txBody>
        </p:sp>
        <p:sp>
          <p:nvSpPr>
            <p:cNvPr id="52259" name="Line 20"/>
            <p:cNvSpPr>
              <a:spLocks noChangeShapeType="1"/>
            </p:cNvSpPr>
            <p:nvPr/>
          </p:nvSpPr>
          <p:spPr bwMode="auto">
            <a:xfrm>
              <a:off x="3569" y="3129"/>
              <a:ext cx="0" cy="494"/>
            </a:xfrm>
            <a:prstGeom prst="line">
              <a:avLst/>
            </a:prstGeom>
            <a:noFill/>
            <a:ln w="38100">
              <a:solidFill>
                <a:srgbClr val="3399FF"/>
              </a:solidFill>
              <a:round/>
              <a:headEnd/>
              <a:tailEnd/>
            </a:ln>
          </p:spPr>
          <p:txBody>
            <a:bodyPr>
              <a:prstTxWarp prst="textNoShape">
                <a:avLst/>
              </a:prstTxWarp>
            </a:bodyPr>
            <a:lstStyle/>
            <a:p>
              <a:endParaRPr lang="en-US"/>
            </a:p>
          </p:txBody>
        </p:sp>
        <p:sp>
          <p:nvSpPr>
            <p:cNvPr id="52260" name="Text Box 31"/>
            <p:cNvSpPr txBox="1">
              <a:spLocks noChangeArrowheads="1"/>
            </p:cNvSpPr>
            <p:nvPr/>
          </p:nvSpPr>
          <p:spPr bwMode="auto">
            <a:xfrm>
              <a:off x="3859" y="3078"/>
              <a:ext cx="1185"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Fixed-angle</a:t>
              </a:r>
            </a:p>
          </p:txBody>
        </p:sp>
      </p:grpSp>
      <p:grpSp>
        <p:nvGrpSpPr>
          <p:cNvPr id="3" name="Group 41"/>
          <p:cNvGrpSpPr>
            <a:grpSpLocks/>
          </p:cNvGrpSpPr>
          <p:nvPr/>
        </p:nvGrpSpPr>
        <p:grpSpPr bwMode="auto">
          <a:xfrm>
            <a:off x="288925" y="1227138"/>
            <a:ext cx="5572125" cy="5402262"/>
            <a:chOff x="182" y="773"/>
            <a:chExt cx="3510" cy="3403"/>
          </a:xfrm>
        </p:grpSpPr>
        <p:grpSp>
          <p:nvGrpSpPr>
            <p:cNvPr id="52238" name="Group 40"/>
            <p:cNvGrpSpPr>
              <a:grpSpLocks/>
            </p:cNvGrpSpPr>
            <p:nvPr/>
          </p:nvGrpSpPr>
          <p:grpSpPr bwMode="auto">
            <a:xfrm>
              <a:off x="182" y="773"/>
              <a:ext cx="3510" cy="3403"/>
              <a:chOff x="182" y="773"/>
              <a:chExt cx="3510" cy="3403"/>
            </a:xfrm>
          </p:grpSpPr>
          <p:sp>
            <p:nvSpPr>
              <p:cNvPr id="52240" name="Rectangle 26"/>
              <p:cNvSpPr>
                <a:spLocks noChangeArrowheads="1"/>
              </p:cNvSpPr>
              <p:nvPr/>
            </p:nvSpPr>
            <p:spPr bwMode="auto">
              <a:xfrm>
                <a:off x="2134" y="773"/>
                <a:ext cx="1558"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axis of rotation</a:t>
                </a:r>
              </a:p>
            </p:txBody>
          </p:sp>
          <p:grpSp>
            <p:nvGrpSpPr>
              <p:cNvPr id="52241" name="Group 37"/>
              <p:cNvGrpSpPr>
                <a:grpSpLocks/>
              </p:cNvGrpSpPr>
              <p:nvPr/>
            </p:nvGrpSpPr>
            <p:grpSpPr bwMode="auto">
              <a:xfrm>
                <a:off x="182" y="1061"/>
                <a:ext cx="3471" cy="3115"/>
                <a:chOff x="182" y="1061"/>
                <a:chExt cx="3471" cy="3115"/>
              </a:xfrm>
            </p:grpSpPr>
            <p:sp>
              <p:nvSpPr>
                <p:cNvPr id="52242" name="Freeform 3"/>
                <p:cNvSpPr>
                  <a:spLocks/>
                </p:cNvSpPr>
                <p:nvPr/>
              </p:nvSpPr>
              <p:spPr bwMode="auto">
                <a:xfrm>
                  <a:off x="1916" y="1150"/>
                  <a:ext cx="1737" cy="341"/>
                </a:xfrm>
                <a:custGeom>
                  <a:avLst/>
                  <a:gdLst>
                    <a:gd name="T0" fmla="*/ 0 w 1737"/>
                    <a:gd name="T1" fmla="*/ 340 h 341"/>
                    <a:gd name="T2" fmla="*/ 0 w 1737"/>
                    <a:gd name="T3" fmla="*/ 0 h 341"/>
                    <a:gd name="T4" fmla="*/ 1736 w 1737"/>
                    <a:gd name="T5" fmla="*/ 0 h 341"/>
                    <a:gd name="T6" fmla="*/ 1736 w 1737"/>
                    <a:gd name="T7" fmla="*/ 340 h 341"/>
                    <a:gd name="T8" fmla="*/ 0 w 1737"/>
                    <a:gd name="T9" fmla="*/ 340 h 341"/>
                    <a:gd name="T10" fmla="*/ 0 60000 65536"/>
                    <a:gd name="T11" fmla="*/ 0 60000 65536"/>
                    <a:gd name="T12" fmla="*/ 0 60000 65536"/>
                    <a:gd name="T13" fmla="*/ 0 60000 65536"/>
                    <a:gd name="T14" fmla="*/ 0 60000 65536"/>
                    <a:gd name="T15" fmla="*/ 0 w 1737"/>
                    <a:gd name="T16" fmla="*/ 0 h 341"/>
                    <a:gd name="T17" fmla="*/ 1737 w 1737"/>
                    <a:gd name="T18" fmla="*/ 341 h 341"/>
                  </a:gdLst>
                  <a:ahLst/>
                  <a:cxnLst>
                    <a:cxn ang="T10">
                      <a:pos x="T0" y="T1"/>
                    </a:cxn>
                    <a:cxn ang="T11">
                      <a:pos x="T2" y="T3"/>
                    </a:cxn>
                    <a:cxn ang="T12">
                      <a:pos x="T4" y="T5"/>
                    </a:cxn>
                    <a:cxn ang="T13">
                      <a:pos x="T6" y="T7"/>
                    </a:cxn>
                    <a:cxn ang="T14">
                      <a:pos x="T8" y="T9"/>
                    </a:cxn>
                  </a:cxnLst>
                  <a:rect l="T15" t="T16" r="T17" b="T18"/>
                  <a:pathLst>
                    <a:path w="1737" h="341">
                      <a:moveTo>
                        <a:pt x="0" y="340"/>
                      </a:moveTo>
                      <a:lnTo>
                        <a:pt x="0" y="0"/>
                      </a:lnTo>
                      <a:lnTo>
                        <a:pt x="1736" y="0"/>
                      </a:lnTo>
                      <a:lnTo>
                        <a:pt x="1736" y="340"/>
                      </a:lnTo>
                      <a:lnTo>
                        <a:pt x="0" y="340"/>
                      </a:lnTo>
                    </a:path>
                  </a:pathLst>
                </a:custGeom>
                <a:solidFill>
                  <a:srgbClr val="78788C"/>
                </a:solidFill>
                <a:ln w="12700" cap="rnd">
                  <a:noFill/>
                  <a:round/>
                  <a:headEnd/>
                  <a:tailEnd/>
                </a:ln>
              </p:spPr>
              <p:txBody>
                <a:bodyPr>
                  <a:prstTxWarp prst="textNoShape">
                    <a:avLst/>
                  </a:prstTxWarp>
                </a:bodyPr>
                <a:lstStyle/>
                <a:p>
                  <a:endParaRPr lang="en-US"/>
                </a:p>
              </p:txBody>
            </p:sp>
            <p:sp>
              <p:nvSpPr>
                <p:cNvPr id="52243" name="Freeform 4"/>
                <p:cNvSpPr>
                  <a:spLocks/>
                </p:cNvSpPr>
                <p:nvPr/>
              </p:nvSpPr>
              <p:spPr bwMode="auto">
                <a:xfrm>
                  <a:off x="1916" y="1322"/>
                  <a:ext cx="323" cy="1229"/>
                </a:xfrm>
                <a:custGeom>
                  <a:avLst/>
                  <a:gdLst>
                    <a:gd name="T0" fmla="*/ 321 w 323"/>
                    <a:gd name="T1" fmla="*/ 640 h 1229"/>
                    <a:gd name="T2" fmla="*/ 322 w 323"/>
                    <a:gd name="T3" fmla="*/ 1047 h 1229"/>
                    <a:gd name="T4" fmla="*/ 322 w 323"/>
                    <a:gd name="T5" fmla="*/ 1057 h 1229"/>
                    <a:gd name="T6" fmla="*/ 321 w 323"/>
                    <a:gd name="T7" fmla="*/ 1075 h 1229"/>
                    <a:gd name="T8" fmla="*/ 317 w 323"/>
                    <a:gd name="T9" fmla="*/ 1093 h 1229"/>
                    <a:gd name="T10" fmla="*/ 313 w 323"/>
                    <a:gd name="T11" fmla="*/ 1110 h 1229"/>
                    <a:gd name="T12" fmla="*/ 306 w 323"/>
                    <a:gd name="T13" fmla="*/ 1126 h 1229"/>
                    <a:gd name="T14" fmla="*/ 299 w 323"/>
                    <a:gd name="T15" fmla="*/ 1141 h 1229"/>
                    <a:gd name="T16" fmla="*/ 290 w 323"/>
                    <a:gd name="T17" fmla="*/ 1156 h 1229"/>
                    <a:gd name="T18" fmla="*/ 275 w 323"/>
                    <a:gd name="T19" fmla="*/ 1175 h 1229"/>
                    <a:gd name="T20" fmla="*/ 264 w 323"/>
                    <a:gd name="T21" fmla="*/ 1187 h 1229"/>
                    <a:gd name="T22" fmla="*/ 251 w 323"/>
                    <a:gd name="T23" fmla="*/ 1197 h 1229"/>
                    <a:gd name="T24" fmla="*/ 231 w 323"/>
                    <a:gd name="T25" fmla="*/ 1211 h 1229"/>
                    <a:gd name="T26" fmla="*/ 216 w 323"/>
                    <a:gd name="T27" fmla="*/ 1217 h 1229"/>
                    <a:gd name="T28" fmla="*/ 201 w 323"/>
                    <a:gd name="T29" fmla="*/ 1223 h 1229"/>
                    <a:gd name="T30" fmla="*/ 186 w 323"/>
                    <a:gd name="T31" fmla="*/ 1226 h 1229"/>
                    <a:gd name="T32" fmla="*/ 169 w 323"/>
                    <a:gd name="T33" fmla="*/ 1228 h 1229"/>
                    <a:gd name="T34" fmla="*/ 153 w 323"/>
                    <a:gd name="T35" fmla="*/ 1228 h 1229"/>
                    <a:gd name="T36" fmla="*/ 137 w 323"/>
                    <a:gd name="T37" fmla="*/ 1226 h 1229"/>
                    <a:gd name="T38" fmla="*/ 121 w 323"/>
                    <a:gd name="T39" fmla="*/ 1223 h 1229"/>
                    <a:gd name="T40" fmla="*/ 106 w 323"/>
                    <a:gd name="T41" fmla="*/ 1217 h 1229"/>
                    <a:gd name="T42" fmla="*/ 91 w 323"/>
                    <a:gd name="T43" fmla="*/ 1211 h 1229"/>
                    <a:gd name="T44" fmla="*/ 71 w 323"/>
                    <a:gd name="T45" fmla="*/ 1197 h 1229"/>
                    <a:gd name="T46" fmla="*/ 59 w 323"/>
                    <a:gd name="T47" fmla="*/ 1187 h 1229"/>
                    <a:gd name="T48" fmla="*/ 42 w 323"/>
                    <a:gd name="T49" fmla="*/ 1169 h 1229"/>
                    <a:gd name="T50" fmla="*/ 32 w 323"/>
                    <a:gd name="T51" fmla="*/ 1156 h 1229"/>
                    <a:gd name="T52" fmla="*/ 20 w 323"/>
                    <a:gd name="T53" fmla="*/ 1134 h 1229"/>
                    <a:gd name="T54" fmla="*/ 10 w 323"/>
                    <a:gd name="T55" fmla="*/ 1110 h 1229"/>
                    <a:gd name="T56" fmla="*/ 5 w 323"/>
                    <a:gd name="T57" fmla="*/ 1093 h 1229"/>
                    <a:gd name="T58" fmla="*/ 2 w 323"/>
                    <a:gd name="T59" fmla="*/ 1075 h 1229"/>
                    <a:gd name="T60" fmla="*/ 0 w 323"/>
                    <a:gd name="T61" fmla="*/ 1057 h 1229"/>
                    <a:gd name="T62" fmla="*/ 0 w 323"/>
                    <a:gd name="T63" fmla="*/ 1047 h 1229"/>
                    <a:gd name="T64" fmla="*/ 1 w 323"/>
                    <a:gd name="T65" fmla="*/ 237 h 1229"/>
                    <a:gd name="T66" fmla="*/ 117 w 323"/>
                    <a:gd name="T67" fmla="*/ 203 h 1229"/>
                    <a:gd name="T68" fmla="*/ 116 w 323"/>
                    <a:gd name="T69" fmla="*/ 49 h 1229"/>
                    <a:gd name="T70" fmla="*/ 117 w 323"/>
                    <a:gd name="T71" fmla="*/ 39 h 1229"/>
                    <a:gd name="T72" fmla="*/ 120 w 323"/>
                    <a:gd name="T73" fmla="*/ 30 h 1229"/>
                    <a:gd name="T74" fmla="*/ 126 w 323"/>
                    <a:gd name="T75" fmla="*/ 18 h 1229"/>
                    <a:gd name="T76" fmla="*/ 131 w 323"/>
                    <a:gd name="T77" fmla="*/ 12 h 1229"/>
                    <a:gd name="T78" fmla="*/ 138 w 323"/>
                    <a:gd name="T79" fmla="*/ 6 h 1229"/>
                    <a:gd name="T80" fmla="*/ 145 w 323"/>
                    <a:gd name="T81" fmla="*/ 3 h 1229"/>
                    <a:gd name="T82" fmla="*/ 153 w 323"/>
                    <a:gd name="T83" fmla="*/ 1 h 1229"/>
                    <a:gd name="T84" fmla="*/ 161 w 323"/>
                    <a:gd name="T85" fmla="*/ 1 h 1229"/>
                    <a:gd name="T86" fmla="*/ 169 w 323"/>
                    <a:gd name="T87" fmla="*/ 3 h 1229"/>
                    <a:gd name="T88" fmla="*/ 176 w 323"/>
                    <a:gd name="T89" fmla="*/ 6 h 1229"/>
                    <a:gd name="T90" fmla="*/ 182 w 323"/>
                    <a:gd name="T91" fmla="*/ 12 h 1229"/>
                    <a:gd name="T92" fmla="*/ 188 w 323"/>
                    <a:gd name="T93" fmla="*/ 18 h 1229"/>
                    <a:gd name="T94" fmla="*/ 194 w 323"/>
                    <a:gd name="T95" fmla="*/ 30 h 1229"/>
                    <a:gd name="T96" fmla="*/ 196 w 323"/>
                    <a:gd name="T97" fmla="*/ 39 h 1229"/>
                    <a:gd name="T98" fmla="*/ 197 w 323"/>
                    <a:gd name="T99" fmla="*/ 49 h 1229"/>
                    <a:gd name="T100" fmla="*/ 197 w 323"/>
                    <a:gd name="T101" fmla="*/ 55 h 122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23"/>
                    <a:gd name="T154" fmla="*/ 0 h 1229"/>
                    <a:gd name="T155" fmla="*/ 323 w 323"/>
                    <a:gd name="T156" fmla="*/ 1229 h 122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23" h="1229">
                      <a:moveTo>
                        <a:pt x="321" y="236"/>
                      </a:moveTo>
                      <a:lnTo>
                        <a:pt x="321" y="640"/>
                      </a:lnTo>
                      <a:lnTo>
                        <a:pt x="322" y="843"/>
                      </a:lnTo>
                      <a:lnTo>
                        <a:pt x="322" y="1047"/>
                      </a:lnTo>
                      <a:lnTo>
                        <a:pt x="322" y="1048"/>
                      </a:lnTo>
                      <a:lnTo>
                        <a:pt x="322" y="1057"/>
                      </a:lnTo>
                      <a:lnTo>
                        <a:pt x="322" y="1066"/>
                      </a:lnTo>
                      <a:lnTo>
                        <a:pt x="321" y="1075"/>
                      </a:lnTo>
                      <a:lnTo>
                        <a:pt x="319" y="1084"/>
                      </a:lnTo>
                      <a:lnTo>
                        <a:pt x="317" y="1093"/>
                      </a:lnTo>
                      <a:lnTo>
                        <a:pt x="315" y="1101"/>
                      </a:lnTo>
                      <a:lnTo>
                        <a:pt x="313" y="1110"/>
                      </a:lnTo>
                      <a:lnTo>
                        <a:pt x="310" y="1118"/>
                      </a:lnTo>
                      <a:lnTo>
                        <a:pt x="306" y="1126"/>
                      </a:lnTo>
                      <a:lnTo>
                        <a:pt x="303" y="1134"/>
                      </a:lnTo>
                      <a:lnTo>
                        <a:pt x="299" y="1141"/>
                      </a:lnTo>
                      <a:lnTo>
                        <a:pt x="295" y="1149"/>
                      </a:lnTo>
                      <a:lnTo>
                        <a:pt x="290" y="1156"/>
                      </a:lnTo>
                      <a:lnTo>
                        <a:pt x="286" y="1163"/>
                      </a:lnTo>
                      <a:lnTo>
                        <a:pt x="275" y="1175"/>
                      </a:lnTo>
                      <a:lnTo>
                        <a:pt x="270" y="1181"/>
                      </a:lnTo>
                      <a:lnTo>
                        <a:pt x="264" y="1187"/>
                      </a:lnTo>
                      <a:lnTo>
                        <a:pt x="258" y="1192"/>
                      </a:lnTo>
                      <a:lnTo>
                        <a:pt x="251" y="1197"/>
                      </a:lnTo>
                      <a:lnTo>
                        <a:pt x="238" y="1206"/>
                      </a:lnTo>
                      <a:lnTo>
                        <a:pt x="231" y="1211"/>
                      </a:lnTo>
                      <a:lnTo>
                        <a:pt x="224" y="1214"/>
                      </a:lnTo>
                      <a:lnTo>
                        <a:pt x="216" y="1217"/>
                      </a:lnTo>
                      <a:lnTo>
                        <a:pt x="209" y="1220"/>
                      </a:lnTo>
                      <a:lnTo>
                        <a:pt x="201" y="1223"/>
                      </a:lnTo>
                      <a:lnTo>
                        <a:pt x="194" y="1225"/>
                      </a:lnTo>
                      <a:lnTo>
                        <a:pt x="186" y="1226"/>
                      </a:lnTo>
                      <a:lnTo>
                        <a:pt x="178" y="1227"/>
                      </a:lnTo>
                      <a:lnTo>
                        <a:pt x="169" y="1228"/>
                      </a:lnTo>
                      <a:lnTo>
                        <a:pt x="161" y="1228"/>
                      </a:lnTo>
                      <a:lnTo>
                        <a:pt x="153" y="1228"/>
                      </a:lnTo>
                      <a:lnTo>
                        <a:pt x="145" y="1227"/>
                      </a:lnTo>
                      <a:lnTo>
                        <a:pt x="137" y="1226"/>
                      </a:lnTo>
                      <a:lnTo>
                        <a:pt x="128" y="1225"/>
                      </a:lnTo>
                      <a:lnTo>
                        <a:pt x="121" y="1223"/>
                      </a:lnTo>
                      <a:lnTo>
                        <a:pt x="113" y="1220"/>
                      </a:lnTo>
                      <a:lnTo>
                        <a:pt x="106" y="1217"/>
                      </a:lnTo>
                      <a:lnTo>
                        <a:pt x="98" y="1214"/>
                      </a:lnTo>
                      <a:lnTo>
                        <a:pt x="91" y="1211"/>
                      </a:lnTo>
                      <a:lnTo>
                        <a:pt x="84" y="1206"/>
                      </a:lnTo>
                      <a:lnTo>
                        <a:pt x="71" y="1197"/>
                      </a:lnTo>
                      <a:lnTo>
                        <a:pt x="65" y="1192"/>
                      </a:lnTo>
                      <a:lnTo>
                        <a:pt x="59" y="1187"/>
                      </a:lnTo>
                      <a:lnTo>
                        <a:pt x="47" y="1175"/>
                      </a:lnTo>
                      <a:lnTo>
                        <a:pt x="42" y="1169"/>
                      </a:lnTo>
                      <a:lnTo>
                        <a:pt x="37" y="1163"/>
                      </a:lnTo>
                      <a:lnTo>
                        <a:pt x="32" y="1156"/>
                      </a:lnTo>
                      <a:lnTo>
                        <a:pt x="27" y="1149"/>
                      </a:lnTo>
                      <a:lnTo>
                        <a:pt x="20" y="1134"/>
                      </a:lnTo>
                      <a:lnTo>
                        <a:pt x="12" y="1118"/>
                      </a:lnTo>
                      <a:lnTo>
                        <a:pt x="10" y="1110"/>
                      </a:lnTo>
                      <a:lnTo>
                        <a:pt x="7" y="1101"/>
                      </a:lnTo>
                      <a:lnTo>
                        <a:pt x="5" y="1093"/>
                      </a:lnTo>
                      <a:lnTo>
                        <a:pt x="3" y="1084"/>
                      </a:lnTo>
                      <a:lnTo>
                        <a:pt x="2" y="1075"/>
                      </a:lnTo>
                      <a:lnTo>
                        <a:pt x="1" y="1066"/>
                      </a:lnTo>
                      <a:lnTo>
                        <a:pt x="0" y="1057"/>
                      </a:lnTo>
                      <a:lnTo>
                        <a:pt x="0" y="1048"/>
                      </a:lnTo>
                      <a:lnTo>
                        <a:pt x="0" y="1047"/>
                      </a:lnTo>
                      <a:lnTo>
                        <a:pt x="1" y="640"/>
                      </a:lnTo>
                      <a:lnTo>
                        <a:pt x="1" y="237"/>
                      </a:lnTo>
                      <a:lnTo>
                        <a:pt x="1" y="203"/>
                      </a:lnTo>
                      <a:lnTo>
                        <a:pt x="117" y="203"/>
                      </a:lnTo>
                      <a:lnTo>
                        <a:pt x="117" y="55"/>
                      </a:lnTo>
                      <a:lnTo>
                        <a:pt x="116" y="49"/>
                      </a:lnTo>
                      <a:lnTo>
                        <a:pt x="117" y="44"/>
                      </a:lnTo>
                      <a:lnTo>
                        <a:pt x="117" y="39"/>
                      </a:lnTo>
                      <a:lnTo>
                        <a:pt x="118" y="34"/>
                      </a:lnTo>
                      <a:lnTo>
                        <a:pt x="120" y="30"/>
                      </a:lnTo>
                      <a:lnTo>
                        <a:pt x="123" y="22"/>
                      </a:lnTo>
                      <a:lnTo>
                        <a:pt x="126" y="18"/>
                      </a:lnTo>
                      <a:lnTo>
                        <a:pt x="128" y="15"/>
                      </a:lnTo>
                      <a:lnTo>
                        <a:pt x="131" y="12"/>
                      </a:lnTo>
                      <a:lnTo>
                        <a:pt x="134" y="9"/>
                      </a:lnTo>
                      <a:lnTo>
                        <a:pt x="138" y="6"/>
                      </a:lnTo>
                      <a:lnTo>
                        <a:pt x="141" y="4"/>
                      </a:lnTo>
                      <a:lnTo>
                        <a:pt x="145" y="3"/>
                      </a:lnTo>
                      <a:lnTo>
                        <a:pt x="149" y="2"/>
                      </a:lnTo>
                      <a:lnTo>
                        <a:pt x="153" y="1"/>
                      </a:lnTo>
                      <a:lnTo>
                        <a:pt x="157" y="0"/>
                      </a:lnTo>
                      <a:lnTo>
                        <a:pt x="161" y="1"/>
                      </a:lnTo>
                      <a:lnTo>
                        <a:pt x="165" y="2"/>
                      </a:lnTo>
                      <a:lnTo>
                        <a:pt x="169" y="3"/>
                      </a:lnTo>
                      <a:lnTo>
                        <a:pt x="172" y="4"/>
                      </a:lnTo>
                      <a:lnTo>
                        <a:pt x="176" y="6"/>
                      </a:lnTo>
                      <a:lnTo>
                        <a:pt x="179" y="9"/>
                      </a:lnTo>
                      <a:lnTo>
                        <a:pt x="182" y="12"/>
                      </a:lnTo>
                      <a:lnTo>
                        <a:pt x="185" y="15"/>
                      </a:lnTo>
                      <a:lnTo>
                        <a:pt x="188" y="18"/>
                      </a:lnTo>
                      <a:lnTo>
                        <a:pt x="190" y="22"/>
                      </a:lnTo>
                      <a:lnTo>
                        <a:pt x="194" y="30"/>
                      </a:lnTo>
                      <a:lnTo>
                        <a:pt x="196" y="34"/>
                      </a:lnTo>
                      <a:lnTo>
                        <a:pt x="196" y="39"/>
                      </a:lnTo>
                      <a:lnTo>
                        <a:pt x="197" y="44"/>
                      </a:lnTo>
                      <a:lnTo>
                        <a:pt x="197" y="49"/>
                      </a:lnTo>
                      <a:lnTo>
                        <a:pt x="197" y="52"/>
                      </a:lnTo>
                      <a:lnTo>
                        <a:pt x="197" y="55"/>
                      </a:lnTo>
                    </a:path>
                  </a:pathLst>
                </a:custGeom>
                <a:noFill/>
                <a:ln w="12700" cap="rnd">
                  <a:solidFill>
                    <a:srgbClr val="000000"/>
                  </a:solidFill>
                  <a:round/>
                  <a:headEnd/>
                  <a:tailEnd/>
                </a:ln>
              </p:spPr>
              <p:txBody>
                <a:bodyPr>
                  <a:prstTxWarp prst="textNoShape">
                    <a:avLst/>
                  </a:prstTxWarp>
                </a:bodyPr>
                <a:lstStyle/>
                <a:p>
                  <a:endParaRPr lang="en-US"/>
                </a:p>
              </p:txBody>
            </p:sp>
            <p:sp>
              <p:nvSpPr>
                <p:cNvPr id="52244" name="Freeform 5"/>
                <p:cNvSpPr>
                  <a:spLocks/>
                </p:cNvSpPr>
                <p:nvPr/>
              </p:nvSpPr>
              <p:spPr bwMode="auto">
                <a:xfrm>
                  <a:off x="1939" y="1579"/>
                  <a:ext cx="278" cy="948"/>
                </a:xfrm>
                <a:custGeom>
                  <a:avLst/>
                  <a:gdLst>
                    <a:gd name="T0" fmla="*/ 0 w 278"/>
                    <a:gd name="T1" fmla="*/ 1 h 948"/>
                    <a:gd name="T2" fmla="*/ 0 w 278"/>
                    <a:gd name="T3" fmla="*/ 800 h 948"/>
                    <a:gd name="T4" fmla="*/ 0 w 278"/>
                    <a:gd name="T5" fmla="*/ 801 h 948"/>
                    <a:gd name="T6" fmla="*/ 0 w 278"/>
                    <a:gd name="T7" fmla="*/ 809 h 948"/>
                    <a:gd name="T8" fmla="*/ 1 w 278"/>
                    <a:gd name="T9" fmla="*/ 816 h 948"/>
                    <a:gd name="T10" fmla="*/ 2 w 278"/>
                    <a:gd name="T11" fmla="*/ 823 h 948"/>
                    <a:gd name="T12" fmla="*/ 3 w 278"/>
                    <a:gd name="T13" fmla="*/ 830 h 948"/>
                    <a:gd name="T14" fmla="*/ 4 w 278"/>
                    <a:gd name="T15" fmla="*/ 838 h 948"/>
                    <a:gd name="T16" fmla="*/ 6 w 278"/>
                    <a:gd name="T17" fmla="*/ 844 h 948"/>
                    <a:gd name="T18" fmla="*/ 9 w 278"/>
                    <a:gd name="T19" fmla="*/ 851 h 948"/>
                    <a:gd name="T20" fmla="*/ 11 w 278"/>
                    <a:gd name="T21" fmla="*/ 858 h 948"/>
                    <a:gd name="T22" fmla="*/ 14 w 278"/>
                    <a:gd name="T23" fmla="*/ 864 h 948"/>
                    <a:gd name="T24" fmla="*/ 17 w 278"/>
                    <a:gd name="T25" fmla="*/ 871 h 948"/>
                    <a:gd name="T26" fmla="*/ 20 w 278"/>
                    <a:gd name="T27" fmla="*/ 877 h 948"/>
                    <a:gd name="T28" fmla="*/ 24 w 278"/>
                    <a:gd name="T29" fmla="*/ 883 h 948"/>
                    <a:gd name="T30" fmla="*/ 27 w 278"/>
                    <a:gd name="T31" fmla="*/ 888 h 948"/>
                    <a:gd name="T32" fmla="*/ 32 w 278"/>
                    <a:gd name="T33" fmla="*/ 894 h 948"/>
                    <a:gd name="T34" fmla="*/ 36 w 278"/>
                    <a:gd name="T35" fmla="*/ 899 h 948"/>
                    <a:gd name="T36" fmla="*/ 41 w 278"/>
                    <a:gd name="T37" fmla="*/ 904 h 948"/>
                    <a:gd name="T38" fmla="*/ 51 w 278"/>
                    <a:gd name="T39" fmla="*/ 914 h 948"/>
                    <a:gd name="T40" fmla="*/ 56 w 278"/>
                    <a:gd name="T41" fmla="*/ 918 h 948"/>
                    <a:gd name="T42" fmla="*/ 61 w 278"/>
                    <a:gd name="T43" fmla="*/ 922 h 948"/>
                    <a:gd name="T44" fmla="*/ 73 w 278"/>
                    <a:gd name="T45" fmla="*/ 929 h 948"/>
                    <a:gd name="T46" fmla="*/ 85 w 278"/>
                    <a:gd name="T47" fmla="*/ 935 h 948"/>
                    <a:gd name="T48" fmla="*/ 91 w 278"/>
                    <a:gd name="T49" fmla="*/ 938 h 948"/>
                    <a:gd name="T50" fmla="*/ 97 w 278"/>
                    <a:gd name="T51" fmla="*/ 940 h 948"/>
                    <a:gd name="T52" fmla="*/ 104 w 278"/>
                    <a:gd name="T53" fmla="*/ 942 h 948"/>
                    <a:gd name="T54" fmla="*/ 111 w 278"/>
                    <a:gd name="T55" fmla="*/ 944 h 948"/>
                    <a:gd name="T56" fmla="*/ 117 w 278"/>
                    <a:gd name="T57" fmla="*/ 945 h 948"/>
                    <a:gd name="T58" fmla="*/ 125 w 278"/>
                    <a:gd name="T59" fmla="*/ 946 h 948"/>
                    <a:gd name="T60" fmla="*/ 131 w 278"/>
                    <a:gd name="T61" fmla="*/ 947 h 948"/>
                    <a:gd name="T62" fmla="*/ 139 w 278"/>
                    <a:gd name="T63" fmla="*/ 947 h 948"/>
                    <a:gd name="T64" fmla="*/ 146 w 278"/>
                    <a:gd name="T65" fmla="*/ 947 h 948"/>
                    <a:gd name="T66" fmla="*/ 153 w 278"/>
                    <a:gd name="T67" fmla="*/ 946 h 948"/>
                    <a:gd name="T68" fmla="*/ 160 w 278"/>
                    <a:gd name="T69" fmla="*/ 945 h 948"/>
                    <a:gd name="T70" fmla="*/ 166 w 278"/>
                    <a:gd name="T71" fmla="*/ 944 h 948"/>
                    <a:gd name="T72" fmla="*/ 173 w 278"/>
                    <a:gd name="T73" fmla="*/ 942 h 948"/>
                    <a:gd name="T74" fmla="*/ 180 w 278"/>
                    <a:gd name="T75" fmla="*/ 940 h 948"/>
                    <a:gd name="T76" fmla="*/ 186 w 278"/>
                    <a:gd name="T77" fmla="*/ 938 h 948"/>
                    <a:gd name="T78" fmla="*/ 193 w 278"/>
                    <a:gd name="T79" fmla="*/ 935 h 948"/>
                    <a:gd name="T80" fmla="*/ 199 w 278"/>
                    <a:gd name="T81" fmla="*/ 932 h 948"/>
                    <a:gd name="T82" fmla="*/ 205 w 278"/>
                    <a:gd name="T83" fmla="*/ 929 h 948"/>
                    <a:gd name="T84" fmla="*/ 210 w 278"/>
                    <a:gd name="T85" fmla="*/ 926 h 948"/>
                    <a:gd name="T86" fmla="*/ 216 w 278"/>
                    <a:gd name="T87" fmla="*/ 922 h 948"/>
                    <a:gd name="T88" fmla="*/ 221 w 278"/>
                    <a:gd name="T89" fmla="*/ 918 h 948"/>
                    <a:gd name="T90" fmla="*/ 227 w 278"/>
                    <a:gd name="T91" fmla="*/ 914 h 948"/>
                    <a:gd name="T92" fmla="*/ 236 w 278"/>
                    <a:gd name="T93" fmla="*/ 904 h 948"/>
                    <a:gd name="T94" fmla="*/ 245 w 278"/>
                    <a:gd name="T95" fmla="*/ 894 h 948"/>
                    <a:gd name="T96" fmla="*/ 253 w 278"/>
                    <a:gd name="T97" fmla="*/ 883 h 948"/>
                    <a:gd name="T98" fmla="*/ 257 w 278"/>
                    <a:gd name="T99" fmla="*/ 877 h 948"/>
                    <a:gd name="T100" fmla="*/ 260 w 278"/>
                    <a:gd name="T101" fmla="*/ 871 h 948"/>
                    <a:gd name="T102" fmla="*/ 263 w 278"/>
                    <a:gd name="T103" fmla="*/ 864 h 948"/>
                    <a:gd name="T104" fmla="*/ 266 w 278"/>
                    <a:gd name="T105" fmla="*/ 858 h 948"/>
                    <a:gd name="T106" fmla="*/ 271 w 278"/>
                    <a:gd name="T107" fmla="*/ 844 h 948"/>
                    <a:gd name="T108" fmla="*/ 274 w 278"/>
                    <a:gd name="T109" fmla="*/ 830 h 948"/>
                    <a:gd name="T110" fmla="*/ 275 w 278"/>
                    <a:gd name="T111" fmla="*/ 823 h 948"/>
                    <a:gd name="T112" fmla="*/ 276 w 278"/>
                    <a:gd name="T113" fmla="*/ 816 h 948"/>
                    <a:gd name="T114" fmla="*/ 277 w 278"/>
                    <a:gd name="T115" fmla="*/ 809 h 948"/>
                    <a:gd name="T116" fmla="*/ 277 w 278"/>
                    <a:gd name="T117" fmla="*/ 801 h 948"/>
                    <a:gd name="T118" fmla="*/ 277 w 278"/>
                    <a:gd name="T119" fmla="*/ 800 h 948"/>
                    <a:gd name="T120" fmla="*/ 276 w 278"/>
                    <a:gd name="T121" fmla="*/ 598 h 948"/>
                    <a:gd name="T122" fmla="*/ 276 w 278"/>
                    <a:gd name="T123" fmla="*/ 398 h 948"/>
                    <a:gd name="T124" fmla="*/ 276 w 278"/>
                    <a:gd name="T125" fmla="*/ 0 h 94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
                    <a:gd name="T190" fmla="*/ 0 h 948"/>
                    <a:gd name="T191" fmla="*/ 278 w 278"/>
                    <a:gd name="T192" fmla="*/ 948 h 94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 h="948">
                      <a:moveTo>
                        <a:pt x="0" y="1"/>
                      </a:moveTo>
                      <a:lnTo>
                        <a:pt x="0" y="800"/>
                      </a:lnTo>
                      <a:lnTo>
                        <a:pt x="0" y="801"/>
                      </a:lnTo>
                      <a:lnTo>
                        <a:pt x="0" y="809"/>
                      </a:lnTo>
                      <a:lnTo>
                        <a:pt x="1" y="816"/>
                      </a:lnTo>
                      <a:lnTo>
                        <a:pt x="2" y="823"/>
                      </a:lnTo>
                      <a:lnTo>
                        <a:pt x="3" y="830"/>
                      </a:lnTo>
                      <a:lnTo>
                        <a:pt x="4" y="838"/>
                      </a:lnTo>
                      <a:lnTo>
                        <a:pt x="6" y="844"/>
                      </a:lnTo>
                      <a:lnTo>
                        <a:pt x="9" y="851"/>
                      </a:lnTo>
                      <a:lnTo>
                        <a:pt x="11" y="858"/>
                      </a:lnTo>
                      <a:lnTo>
                        <a:pt x="14" y="864"/>
                      </a:lnTo>
                      <a:lnTo>
                        <a:pt x="17" y="871"/>
                      </a:lnTo>
                      <a:lnTo>
                        <a:pt x="20" y="877"/>
                      </a:lnTo>
                      <a:lnTo>
                        <a:pt x="24" y="883"/>
                      </a:lnTo>
                      <a:lnTo>
                        <a:pt x="27" y="888"/>
                      </a:lnTo>
                      <a:lnTo>
                        <a:pt x="32" y="894"/>
                      </a:lnTo>
                      <a:lnTo>
                        <a:pt x="36" y="899"/>
                      </a:lnTo>
                      <a:lnTo>
                        <a:pt x="41" y="904"/>
                      </a:lnTo>
                      <a:lnTo>
                        <a:pt x="51" y="914"/>
                      </a:lnTo>
                      <a:lnTo>
                        <a:pt x="56" y="918"/>
                      </a:lnTo>
                      <a:lnTo>
                        <a:pt x="61" y="922"/>
                      </a:lnTo>
                      <a:lnTo>
                        <a:pt x="73" y="929"/>
                      </a:lnTo>
                      <a:lnTo>
                        <a:pt x="85" y="935"/>
                      </a:lnTo>
                      <a:lnTo>
                        <a:pt x="91" y="938"/>
                      </a:lnTo>
                      <a:lnTo>
                        <a:pt x="97" y="940"/>
                      </a:lnTo>
                      <a:lnTo>
                        <a:pt x="104" y="942"/>
                      </a:lnTo>
                      <a:lnTo>
                        <a:pt x="111" y="944"/>
                      </a:lnTo>
                      <a:lnTo>
                        <a:pt x="117" y="945"/>
                      </a:lnTo>
                      <a:lnTo>
                        <a:pt x="125" y="946"/>
                      </a:lnTo>
                      <a:lnTo>
                        <a:pt x="131" y="947"/>
                      </a:lnTo>
                      <a:lnTo>
                        <a:pt x="139" y="947"/>
                      </a:lnTo>
                      <a:lnTo>
                        <a:pt x="146" y="947"/>
                      </a:lnTo>
                      <a:lnTo>
                        <a:pt x="153" y="946"/>
                      </a:lnTo>
                      <a:lnTo>
                        <a:pt x="160" y="945"/>
                      </a:lnTo>
                      <a:lnTo>
                        <a:pt x="166" y="944"/>
                      </a:lnTo>
                      <a:lnTo>
                        <a:pt x="173" y="942"/>
                      </a:lnTo>
                      <a:lnTo>
                        <a:pt x="180" y="940"/>
                      </a:lnTo>
                      <a:lnTo>
                        <a:pt x="186" y="938"/>
                      </a:lnTo>
                      <a:lnTo>
                        <a:pt x="193" y="935"/>
                      </a:lnTo>
                      <a:lnTo>
                        <a:pt x="199" y="932"/>
                      </a:lnTo>
                      <a:lnTo>
                        <a:pt x="205" y="929"/>
                      </a:lnTo>
                      <a:lnTo>
                        <a:pt x="210" y="926"/>
                      </a:lnTo>
                      <a:lnTo>
                        <a:pt x="216" y="922"/>
                      </a:lnTo>
                      <a:lnTo>
                        <a:pt x="221" y="918"/>
                      </a:lnTo>
                      <a:lnTo>
                        <a:pt x="227" y="914"/>
                      </a:lnTo>
                      <a:lnTo>
                        <a:pt x="236" y="904"/>
                      </a:lnTo>
                      <a:lnTo>
                        <a:pt x="245" y="894"/>
                      </a:lnTo>
                      <a:lnTo>
                        <a:pt x="253" y="883"/>
                      </a:lnTo>
                      <a:lnTo>
                        <a:pt x="257" y="877"/>
                      </a:lnTo>
                      <a:lnTo>
                        <a:pt x="260" y="871"/>
                      </a:lnTo>
                      <a:lnTo>
                        <a:pt x="263" y="864"/>
                      </a:lnTo>
                      <a:lnTo>
                        <a:pt x="266" y="858"/>
                      </a:lnTo>
                      <a:lnTo>
                        <a:pt x="271" y="844"/>
                      </a:lnTo>
                      <a:lnTo>
                        <a:pt x="274" y="830"/>
                      </a:lnTo>
                      <a:lnTo>
                        <a:pt x="275" y="823"/>
                      </a:lnTo>
                      <a:lnTo>
                        <a:pt x="276" y="816"/>
                      </a:lnTo>
                      <a:lnTo>
                        <a:pt x="277" y="809"/>
                      </a:lnTo>
                      <a:lnTo>
                        <a:pt x="277" y="801"/>
                      </a:lnTo>
                      <a:lnTo>
                        <a:pt x="277" y="800"/>
                      </a:lnTo>
                      <a:lnTo>
                        <a:pt x="276" y="598"/>
                      </a:lnTo>
                      <a:lnTo>
                        <a:pt x="276" y="398"/>
                      </a:lnTo>
                      <a:lnTo>
                        <a:pt x="276" y="0"/>
                      </a:lnTo>
                    </a:path>
                  </a:pathLst>
                </a:custGeom>
                <a:noFill/>
                <a:ln w="12700" cap="rnd">
                  <a:solidFill>
                    <a:srgbClr val="000000"/>
                  </a:solidFill>
                  <a:round/>
                  <a:headEnd/>
                  <a:tailEnd/>
                </a:ln>
              </p:spPr>
              <p:txBody>
                <a:bodyPr>
                  <a:prstTxWarp prst="textNoShape">
                    <a:avLst/>
                  </a:prstTxWarp>
                </a:bodyPr>
                <a:lstStyle/>
                <a:p>
                  <a:endParaRPr lang="en-US"/>
                </a:p>
              </p:txBody>
            </p:sp>
            <p:sp>
              <p:nvSpPr>
                <p:cNvPr id="52245" name="Oval 10"/>
                <p:cNvSpPr>
                  <a:spLocks noChangeArrowheads="1"/>
                </p:cNvSpPr>
                <p:nvPr/>
              </p:nvSpPr>
              <p:spPr bwMode="auto">
                <a:xfrm>
                  <a:off x="2050" y="1338"/>
                  <a:ext cx="40" cy="40"/>
                </a:xfrm>
                <a:prstGeom prst="ellipse">
                  <a:avLst/>
                </a:prstGeom>
                <a:solidFill>
                  <a:srgbClr val="AAAAAA"/>
                </a:solidFill>
                <a:ln w="12700">
                  <a:solidFill>
                    <a:srgbClr val="000000"/>
                  </a:solidFill>
                  <a:round/>
                  <a:headEnd/>
                  <a:tailEnd/>
                </a:ln>
              </p:spPr>
              <p:txBody>
                <a:bodyPr wrap="none" anchor="ctr">
                  <a:prstTxWarp prst="textNoShape">
                    <a:avLst/>
                  </a:prstTxWarp>
                </a:bodyPr>
                <a:lstStyle/>
                <a:p>
                  <a:endParaRPr lang="en-US"/>
                </a:p>
              </p:txBody>
            </p:sp>
            <p:sp>
              <p:nvSpPr>
                <p:cNvPr id="52246" name="Freeform 12"/>
                <p:cNvSpPr>
                  <a:spLocks/>
                </p:cNvSpPr>
                <p:nvPr/>
              </p:nvSpPr>
              <p:spPr bwMode="auto">
                <a:xfrm>
                  <a:off x="2694" y="1452"/>
                  <a:ext cx="273" cy="1340"/>
                </a:xfrm>
                <a:custGeom>
                  <a:avLst/>
                  <a:gdLst>
                    <a:gd name="T0" fmla="*/ 0 w 273"/>
                    <a:gd name="T1" fmla="*/ 1525 h 1297"/>
                    <a:gd name="T2" fmla="*/ 0 w 273"/>
                    <a:gd name="T3" fmla="*/ 0 h 1297"/>
                    <a:gd name="T4" fmla="*/ 272 w 273"/>
                    <a:gd name="T5" fmla="*/ 0 h 1297"/>
                    <a:gd name="T6" fmla="*/ 272 w 273"/>
                    <a:gd name="T7" fmla="*/ 1525 h 1297"/>
                    <a:gd name="T8" fmla="*/ 0 w 273"/>
                    <a:gd name="T9" fmla="*/ 1525 h 1297"/>
                    <a:gd name="T10" fmla="*/ 0 60000 65536"/>
                    <a:gd name="T11" fmla="*/ 0 60000 65536"/>
                    <a:gd name="T12" fmla="*/ 0 60000 65536"/>
                    <a:gd name="T13" fmla="*/ 0 60000 65536"/>
                    <a:gd name="T14" fmla="*/ 0 60000 65536"/>
                    <a:gd name="T15" fmla="*/ 0 w 273"/>
                    <a:gd name="T16" fmla="*/ 0 h 1297"/>
                    <a:gd name="T17" fmla="*/ 273 w 273"/>
                    <a:gd name="T18" fmla="*/ 1297 h 1297"/>
                  </a:gdLst>
                  <a:ahLst/>
                  <a:cxnLst>
                    <a:cxn ang="T10">
                      <a:pos x="T0" y="T1"/>
                    </a:cxn>
                    <a:cxn ang="T11">
                      <a:pos x="T2" y="T3"/>
                    </a:cxn>
                    <a:cxn ang="T12">
                      <a:pos x="T4" y="T5"/>
                    </a:cxn>
                    <a:cxn ang="T13">
                      <a:pos x="T6" y="T7"/>
                    </a:cxn>
                    <a:cxn ang="T14">
                      <a:pos x="T8" y="T9"/>
                    </a:cxn>
                  </a:cxnLst>
                  <a:rect l="T15" t="T16" r="T17" b="T18"/>
                  <a:pathLst>
                    <a:path w="273" h="1297">
                      <a:moveTo>
                        <a:pt x="0" y="1296"/>
                      </a:moveTo>
                      <a:lnTo>
                        <a:pt x="0" y="0"/>
                      </a:lnTo>
                      <a:lnTo>
                        <a:pt x="272" y="0"/>
                      </a:lnTo>
                      <a:lnTo>
                        <a:pt x="272" y="1296"/>
                      </a:lnTo>
                      <a:lnTo>
                        <a:pt x="0" y="1296"/>
                      </a:lnTo>
                    </a:path>
                  </a:pathLst>
                </a:custGeom>
                <a:solidFill>
                  <a:srgbClr val="78788C"/>
                </a:solidFill>
                <a:ln w="12700" cap="rnd">
                  <a:noFill/>
                  <a:round/>
                  <a:headEnd/>
                  <a:tailEnd/>
                </a:ln>
              </p:spPr>
              <p:txBody>
                <a:bodyPr>
                  <a:prstTxWarp prst="textNoShape">
                    <a:avLst/>
                  </a:prstTxWarp>
                </a:bodyPr>
                <a:lstStyle/>
                <a:p>
                  <a:endParaRPr lang="en-US"/>
                </a:p>
              </p:txBody>
            </p:sp>
            <p:sp>
              <p:nvSpPr>
                <p:cNvPr id="52247" name="Rectangle 23"/>
                <p:cNvSpPr>
                  <a:spLocks noChangeArrowheads="1"/>
                </p:cNvSpPr>
                <p:nvPr/>
              </p:nvSpPr>
              <p:spPr bwMode="auto">
                <a:xfrm>
                  <a:off x="572" y="2019"/>
                  <a:ext cx="767"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At rest</a:t>
                  </a:r>
                </a:p>
              </p:txBody>
            </p:sp>
            <p:sp>
              <p:nvSpPr>
                <p:cNvPr id="52248" name="Line 25"/>
                <p:cNvSpPr>
                  <a:spLocks noChangeShapeType="1"/>
                </p:cNvSpPr>
                <p:nvPr/>
              </p:nvSpPr>
              <p:spPr bwMode="auto">
                <a:xfrm flipV="1">
                  <a:off x="2830" y="1061"/>
                  <a:ext cx="0" cy="3115"/>
                </a:xfrm>
                <a:prstGeom prst="line">
                  <a:avLst/>
                </a:prstGeom>
                <a:noFill/>
                <a:ln w="38100">
                  <a:solidFill>
                    <a:srgbClr val="FFFF00"/>
                  </a:solidFill>
                  <a:round/>
                  <a:headEnd/>
                  <a:tailEnd/>
                </a:ln>
              </p:spPr>
              <p:txBody>
                <a:bodyPr>
                  <a:prstTxWarp prst="textNoShape">
                    <a:avLst/>
                  </a:prstTxWarp>
                </a:bodyPr>
                <a:lstStyle/>
                <a:p>
                  <a:endParaRPr lang="en-US"/>
                </a:p>
              </p:txBody>
            </p:sp>
            <p:sp>
              <p:nvSpPr>
                <p:cNvPr id="52249" name="Line 28"/>
                <p:cNvSpPr>
                  <a:spLocks noChangeShapeType="1"/>
                </p:cNvSpPr>
                <p:nvPr/>
              </p:nvSpPr>
              <p:spPr bwMode="auto">
                <a:xfrm>
                  <a:off x="1935" y="1644"/>
                  <a:ext cx="279" cy="0"/>
                </a:xfrm>
                <a:prstGeom prst="line">
                  <a:avLst/>
                </a:prstGeom>
                <a:noFill/>
                <a:ln w="38100">
                  <a:solidFill>
                    <a:srgbClr val="3399FF"/>
                  </a:solidFill>
                  <a:round/>
                  <a:headEnd/>
                  <a:tailEnd/>
                </a:ln>
              </p:spPr>
              <p:txBody>
                <a:bodyPr>
                  <a:prstTxWarp prst="textNoShape">
                    <a:avLst/>
                  </a:prstTxWarp>
                </a:bodyPr>
                <a:lstStyle/>
                <a:p>
                  <a:endParaRPr lang="en-US"/>
                </a:p>
              </p:txBody>
            </p:sp>
            <p:sp>
              <p:nvSpPr>
                <p:cNvPr id="52250" name="Text Box 30"/>
                <p:cNvSpPr txBox="1">
                  <a:spLocks noChangeArrowheads="1"/>
                </p:cNvSpPr>
                <p:nvPr/>
              </p:nvSpPr>
              <p:spPr bwMode="auto">
                <a:xfrm>
                  <a:off x="182" y="1158"/>
                  <a:ext cx="1646"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Swinging-bucket</a:t>
                  </a:r>
                </a:p>
              </p:txBody>
            </p:sp>
            <p:sp>
              <p:nvSpPr>
                <p:cNvPr id="52251" name="Line 32"/>
                <p:cNvSpPr>
                  <a:spLocks noChangeShapeType="1"/>
                </p:cNvSpPr>
                <p:nvPr/>
              </p:nvSpPr>
              <p:spPr bwMode="auto">
                <a:xfrm>
                  <a:off x="1332" y="1848"/>
                  <a:ext cx="0" cy="792"/>
                </a:xfrm>
                <a:prstGeom prst="line">
                  <a:avLst/>
                </a:prstGeom>
                <a:noFill/>
                <a:ln w="38100">
                  <a:solidFill>
                    <a:srgbClr val="CC0000"/>
                  </a:solidFill>
                  <a:round/>
                  <a:headEnd/>
                  <a:tailEnd type="triangle" w="med" len="med"/>
                </a:ln>
              </p:spPr>
              <p:txBody>
                <a:bodyPr>
                  <a:prstTxWarp prst="textNoShape">
                    <a:avLst/>
                  </a:prstTxWarp>
                </a:bodyPr>
                <a:lstStyle/>
                <a:p>
                  <a:endParaRPr lang="en-US"/>
                </a:p>
              </p:txBody>
            </p:sp>
          </p:grpSp>
        </p:grpSp>
        <p:sp>
          <p:nvSpPr>
            <p:cNvPr id="52239" name="Text Box 33"/>
            <p:cNvSpPr txBox="1">
              <a:spLocks noChangeArrowheads="1"/>
            </p:cNvSpPr>
            <p:nvPr/>
          </p:nvSpPr>
          <p:spPr bwMode="auto">
            <a:xfrm>
              <a:off x="1358" y="2334"/>
              <a:ext cx="228" cy="327"/>
            </a:xfrm>
            <a:prstGeom prst="rect">
              <a:avLst/>
            </a:prstGeom>
            <a:noFill/>
            <a:ln w="9525">
              <a:noFill/>
              <a:miter lim="800000"/>
              <a:headEnd/>
              <a:tailEnd/>
            </a:ln>
          </p:spPr>
          <p:txBody>
            <a:bodyPr wrap="none">
              <a:prstTxWarp prst="textNoShape">
                <a:avLst/>
              </a:prstTxWarp>
              <a:spAutoFit/>
            </a:bodyPr>
            <a:lstStyle/>
            <a:p>
              <a:r>
                <a:rPr lang="en-US" b="1" i="1">
                  <a:solidFill>
                    <a:srgbClr val="CC0000"/>
                  </a:solidFill>
                </a:rPr>
                <a:t>g</a:t>
              </a:r>
            </a:p>
          </p:txBody>
        </p:sp>
      </p:grpSp>
      <p:grpSp>
        <p:nvGrpSpPr>
          <p:cNvPr id="6" name="Group 42"/>
          <p:cNvGrpSpPr>
            <a:grpSpLocks/>
          </p:cNvGrpSpPr>
          <p:nvPr/>
        </p:nvGrpSpPr>
        <p:grpSpPr bwMode="auto">
          <a:xfrm>
            <a:off x="5381625" y="1936750"/>
            <a:ext cx="2184400" cy="1816100"/>
            <a:chOff x="3390" y="1220"/>
            <a:chExt cx="1376" cy="1144"/>
          </a:xfrm>
        </p:grpSpPr>
        <p:grpSp>
          <p:nvGrpSpPr>
            <p:cNvPr id="52230" name="Group 38"/>
            <p:cNvGrpSpPr>
              <a:grpSpLocks/>
            </p:cNvGrpSpPr>
            <p:nvPr/>
          </p:nvGrpSpPr>
          <p:grpSpPr bwMode="auto">
            <a:xfrm>
              <a:off x="3390" y="1220"/>
              <a:ext cx="1376" cy="1144"/>
              <a:chOff x="3390" y="1220"/>
              <a:chExt cx="1376" cy="1144"/>
            </a:xfrm>
          </p:grpSpPr>
          <p:sp>
            <p:nvSpPr>
              <p:cNvPr id="52232" name="Freeform 7"/>
              <p:cNvSpPr>
                <a:spLocks/>
              </p:cNvSpPr>
              <p:nvPr/>
            </p:nvSpPr>
            <p:spPr bwMode="auto">
              <a:xfrm>
                <a:off x="3487" y="1220"/>
                <a:ext cx="1279" cy="311"/>
              </a:xfrm>
              <a:custGeom>
                <a:avLst/>
                <a:gdLst>
                  <a:gd name="T0" fmla="*/ 455 w 1279"/>
                  <a:gd name="T1" fmla="*/ 308 h 311"/>
                  <a:gd name="T2" fmla="*/ 877 w 1279"/>
                  <a:gd name="T3" fmla="*/ 309 h 311"/>
                  <a:gd name="T4" fmla="*/ 1100 w 1279"/>
                  <a:gd name="T5" fmla="*/ 310 h 311"/>
                  <a:gd name="T6" fmla="*/ 1119 w 1279"/>
                  <a:gd name="T7" fmla="*/ 308 h 311"/>
                  <a:gd name="T8" fmla="*/ 1146 w 1279"/>
                  <a:gd name="T9" fmla="*/ 302 h 311"/>
                  <a:gd name="T10" fmla="*/ 1163 w 1279"/>
                  <a:gd name="T11" fmla="*/ 298 h 311"/>
                  <a:gd name="T12" fmla="*/ 1180 w 1279"/>
                  <a:gd name="T13" fmla="*/ 291 h 311"/>
                  <a:gd name="T14" fmla="*/ 1195 w 1279"/>
                  <a:gd name="T15" fmla="*/ 283 h 311"/>
                  <a:gd name="T16" fmla="*/ 1210 w 1279"/>
                  <a:gd name="T17" fmla="*/ 274 h 311"/>
                  <a:gd name="T18" fmla="*/ 1223 w 1279"/>
                  <a:gd name="T19" fmla="*/ 264 h 311"/>
                  <a:gd name="T20" fmla="*/ 1235 w 1279"/>
                  <a:gd name="T21" fmla="*/ 253 h 311"/>
                  <a:gd name="T22" fmla="*/ 1246 w 1279"/>
                  <a:gd name="T23" fmla="*/ 241 h 311"/>
                  <a:gd name="T24" fmla="*/ 1255 w 1279"/>
                  <a:gd name="T25" fmla="*/ 228 h 311"/>
                  <a:gd name="T26" fmla="*/ 1263 w 1279"/>
                  <a:gd name="T27" fmla="*/ 215 h 311"/>
                  <a:gd name="T28" fmla="*/ 1270 w 1279"/>
                  <a:gd name="T29" fmla="*/ 201 h 311"/>
                  <a:gd name="T30" fmla="*/ 1274 w 1279"/>
                  <a:gd name="T31" fmla="*/ 186 h 311"/>
                  <a:gd name="T32" fmla="*/ 1277 w 1279"/>
                  <a:gd name="T33" fmla="*/ 170 h 311"/>
                  <a:gd name="T34" fmla="*/ 1278 w 1279"/>
                  <a:gd name="T35" fmla="*/ 154 h 311"/>
                  <a:gd name="T36" fmla="*/ 1277 w 1279"/>
                  <a:gd name="T37" fmla="*/ 139 h 311"/>
                  <a:gd name="T38" fmla="*/ 1274 w 1279"/>
                  <a:gd name="T39" fmla="*/ 123 h 311"/>
                  <a:gd name="T40" fmla="*/ 1270 w 1279"/>
                  <a:gd name="T41" fmla="*/ 108 h 311"/>
                  <a:gd name="T42" fmla="*/ 1263 w 1279"/>
                  <a:gd name="T43" fmla="*/ 94 h 311"/>
                  <a:gd name="T44" fmla="*/ 1255 w 1279"/>
                  <a:gd name="T45" fmla="*/ 81 h 311"/>
                  <a:gd name="T46" fmla="*/ 1246 w 1279"/>
                  <a:gd name="T47" fmla="*/ 68 h 311"/>
                  <a:gd name="T48" fmla="*/ 1235 w 1279"/>
                  <a:gd name="T49" fmla="*/ 56 h 311"/>
                  <a:gd name="T50" fmla="*/ 1223 w 1279"/>
                  <a:gd name="T51" fmla="*/ 45 h 311"/>
                  <a:gd name="T52" fmla="*/ 1210 w 1279"/>
                  <a:gd name="T53" fmla="*/ 35 h 311"/>
                  <a:gd name="T54" fmla="*/ 1195 w 1279"/>
                  <a:gd name="T55" fmla="*/ 26 h 311"/>
                  <a:gd name="T56" fmla="*/ 1180 w 1279"/>
                  <a:gd name="T57" fmla="*/ 18 h 311"/>
                  <a:gd name="T58" fmla="*/ 1163 w 1279"/>
                  <a:gd name="T59" fmla="*/ 12 h 311"/>
                  <a:gd name="T60" fmla="*/ 1146 w 1279"/>
                  <a:gd name="T61" fmla="*/ 7 h 311"/>
                  <a:gd name="T62" fmla="*/ 1119 w 1279"/>
                  <a:gd name="T63" fmla="*/ 2 h 311"/>
                  <a:gd name="T64" fmla="*/ 1100 w 1279"/>
                  <a:gd name="T65" fmla="*/ 0 h 311"/>
                  <a:gd name="T66" fmla="*/ 877 w 1279"/>
                  <a:gd name="T67" fmla="*/ 0 h 311"/>
                  <a:gd name="T68" fmla="*/ 246 w 1279"/>
                  <a:gd name="T69" fmla="*/ 1 h 311"/>
                  <a:gd name="T70" fmla="*/ 211 w 1279"/>
                  <a:gd name="T71" fmla="*/ 112 h 311"/>
                  <a:gd name="T72" fmla="*/ 50 w 1279"/>
                  <a:gd name="T73" fmla="*/ 112 h 311"/>
                  <a:gd name="T74" fmla="*/ 40 w 1279"/>
                  <a:gd name="T75" fmla="*/ 112 h 311"/>
                  <a:gd name="T76" fmla="*/ 31 w 1279"/>
                  <a:gd name="T77" fmla="*/ 115 h 311"/>
                  <a:gd name="T78" fmla="*/ 22 w 1279"/>
                  <a:gd name="T79" fmla="*/ 118 h 311"/>
                  <a:gd name="T80" fmla="*/ 15 w 1279"/>
                  <a:gd name="T81" fmla="*/ 123 h 311"/>
                  <a:gd name="T82" fmla="*/ 6 w 1279"/>
                  <a:gd name="T83" fmla="*/ 132 h 311"/>
                  <a:gd name="T84" fmla="*/ 2 w 1279"/>
                  <a:gd name="T85" fmla="*/ 139 h 311"/>
                  <a:gd name="T86" fmla="*/ 0 w 1279"/>
                  <a:gd name="T87" fmla="*/ 146 h 311"/>
                  <a:gd name="T88" fmla="*/ 0 w 1279"/>
                  <a:gd name="T89" fmla="*/ 154 h 311"/>
                  <a:gd name="T90" fmla="*/ 2 w 1279"/>
                  <a:gd name="T91" fmla="*/ 162 h 311"/>
                  <a:gd name="T92" fmla="*/ 6 w 1279"/>
                  <a:gd name="T93" fmla="*/ 169 h 311"/>
                  <a:gd name="T94" fmla="*/ 15 w 1279"/>
                  <a:gd name="T95" fmla="*/ 178 h 311"/>
                  <a:gd name="T96" fmla="*/ 22 w 1279"/>
                  <a:gd name="T97" fmla="*/ 183 h 311"/>
                  <a:gd name="T98" fmla="*/ 31 w 1279"/>
                  <a:gd name="T99" fmla="*/ 186 h 311"/>
                  <a:gd name="T100" fmla="*/ 40 w 1279"/>
                  <a:gd name="T101" fmla="*/ 188 h 311"/>
                  <a:gd name="T102" fmla="*/ 50 w 1279"/>
                  <a:gd name="T103" fmla="*/ 189 h 311"/>
                  <a:gd name="T104" fmla="*/ 57 w 1279"/>
                  <a:gd name="T105" fmla="*/ 189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9"/>
                  <a:gd name="T160" fmla="*/ 0 h 311"/>
                  <a:gd name="T161" fmla="*/ 1279 w 1279"/>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9" h="311">
                    <a:moveTo>
                      <a:pt x="245" y="308"/>
                    </a:moveTo>
                    <a:lnTo>
                      <a:pt x="455" y="308"/>
                    </a:lnTo>
                    <a:lnTo>
                      <a:pt x="665" y="308"/>
                    </a:lnTo>
                    <a:lnTo>
                      <a:pt x="877" y="309"/>
                    </a:lnTo>
                    <a:lnTo>
                      <a:pt x="1090" y="310"/>
                    </a:lnTo>
                    <a:lnTo>
                      <a:pt x="1100" y="310"/>
                    </a:lnTo>
                    <a:lnTo>
                      <a:pt x="1109" y="309"/>
                    </a:lnTo>
                    <a:lnTo>
                      <a:pt x="1119" y="308"/>
                    </a:lnTo>
                    <a:lnTo>
                      <a:pt x="1128" y="306"/>
                    </a:lnTo>
                    <a:lnTo>
                      <a:pt x="1146" y="302"/>
                    </a:lnTo>
                    <a:lnTo>
                      <a:pt x="1155" y="300"/>
                    </a:lnTo>
                    <a:lnTo>
                      <a:pt x="1163" y="298"/>
                    </a:lnTo>
                    <a:lnTo>
                      <a:pt x="1172" y="294"/>
                    </a:lnTo>
                    <a:lnTo>
                      <a:pt x="1180" y="291"/>
                    </a:lnTo>
                    <a:lnTo>
                      <a:pt x="1188" y="287"/>
                    </a:lnTo>
                    <a:lnTo>
                      <a:pt x="1195" y="283"/>
                    </a:lnTo>
                    <a:lnTo>
                      <a:pt x="1202" y="279"/>
                    </a:lnTo>
                    <a:lnTo>
                      <a:pt x="1210" y="274"/>
                    </a:lnTo>
                    <a:lnTo>
                      <a:pt x="1216" y="269"/>
                    </a:lnTo>
                    <a:lnTo>
                      <a:pt x="1223" y="264"/>
                    </a:lnTo>
                    <a:lnTo>
                      <a:pt x="1229" y="259"/>
                    </a:lnTo>
                    <a:lnTo>
                      <a:pt x="1235" y="253"/>
                    </a:lnTo>
                    <a:lnTo>
                      <a:pt x="1241" y="247"/>
                    </a:lnTo>
                    <a:lnTo>
                      <a:pt x="1246" y="241"/>
                    </a:lnTo>
                    <a:lnTo>
                      <a:pt x="1251" y="235"/>
                    </a:lnTo>
                    <a:lnTo>
                      <a:pt x="1255" y="228"/>
                    </a:lnTo>
                    <a:lnTo>
                      <a:pt x="1259" y="222"/>
                    </a:lnTo>
                    <a:lnTo>
                      <a:pt x="1263" y="215"/>
                    </a:lnTo>
                    <a:lnTo>
                      <a:pt x="1266" y="208"/>
                    </a:lnTo>
                    <a:lnTo>
                      <a:pt x="1270" y="201"/>
                    </a:lnTo>
                    <a:lnTo>
                      <a:pt x="1272" y="193"/>
                    </a:lnTo>
                    <a:lnTo>
                      <a:pt x="1274" y="186"/>
                    </a:lnTo>
                    <a:lnTo>
                      <a:pt x="1276" y="178"/>
                    </a:lnTo>
                    <a:lnTo>
                      <a:pt x="1277" y="170"/>
                    </a:lnTo>
                    <a:lnTo>
                      <a:pt x="1278" y="162"/>
                    </a:lnTo>
                    <a:lnTo>
                      <a:pt x="1278" y="154"/>
                    </a:lnTo>
                    <a:lnTo>
                      <a:pt x="1278" y="146"/>
                    </a:lnTo>
                    <a:lnTo>
                      <a:pt x="1277" y="139"/>
                    </a:lnTo>
                    <a:lnTo>
                      <a:pt x="1276" y="131"/>
                    </a:lnTo>
                    <a:lnTo>
                      <a:pt x="1274" y="123"/>
                    </a:lnTo>
                    <a:lnTo>
                      <a:pt x="1272" y="116"/>
                    </a:lnTo>
                    <a:lnTo>
                      <a:pt x="1270" y="108"/>
                    </a:lnTo>
                    <a:lnTo>
                      <a:pt x="1266" y="101"/>
                    </a:lnTo>
                    <a:lnTo>
                      <a:pt x="1263" y="94"/>
                    </a:lnTo>
                    <a:lnTo>
                      <a:pt x="1259" y="88"/>
                    </a:lnTo>
                    <a:lnTo>
                      <a:pt x="1255" y="81"/>
                    </a:lnTo>
                    <a:lnTo>
                      <a:pt x="1251" y="74"/>
                    </a:lnTo>
                    <a:lnTo>
                      <a:pt x="1246" y="68"/>
                    </a:lnTo>
                    <a:lnTo>
                      <a:pt x="1241" y="62"/>
                    </a:lnTo>
                    <a:lnTo>
                      <a:pt x="1235" y="56"/>
                    </a:lnTo>
                    <a:lnTo>
                      <a:pt x="1229" y="50"/>
                    </a:lnTo>
                    <a:lnTo>
                      <a:pt x="1223" y="45"/>
                    </a:lnTo>
                    <a:lnTo>
                      <a:pt x="1216" y="40"/>
                    </a:lnTo>
                    <a:lnTo>
                      <a:pt x="1210" y="35"/>
                    </a:lnTo>
                    <a:lnTo>
                      <a:pt x="1202" y="30"/>
                    </a:lnTo>
                    <a:lnTo>
                      <a:pt x="1195" y="26"/>
                    </a:lnTo>
                    <a:lnTo>
                      <a:pt x="1188" y="22"/>
                    </a:lnTo>
                    <a:lnTo>
                      <a:pt x="1180" y="18"/>
                    </a:lnTo>
                    <a:lnTo>
                      <a:pt x="1172" y="15"/>
                    </a:lnTo>
                    <a:lnTo>
                      <a:pt x="1163" y="12"/>
                    </a:lnTo>
                    <a:lnTo>
                      <a:pt x="1155" y="9"/>
                    </a:lnTo>
                    <a:lnTo>
                      <a:pt x="1146" y="7"/>
                    </a:lnTo>
                    <a:lnTo>
                      <a:pt x="1128" y="3"/>
                    </a:lnTo>
                    <a:lnTo>
                      <a:pt x="1119" y="2"/>
                    </a:lnTo>
                    <a:lnTo>
                      <a:pt x="1109" y="0"/>
                    </a:lnTo>
                    <a:lnTo>
                      <a:pt x="1100" y="0"/>
                    </a:lnTo>
                    <a:lnTo>
                      <a:pt x="1090" y="0"/>
                    </a:lnTo>
                    <a:lnTo>
                      <a:pt x="877" y="0"/>
                    </a:lnTo>
                    <a:lnTo>
                      <a:pt x="666" y="1"/>
                    </a:lnTo>
                    <a:lnTo>
                      <a:pt x="246" y="1"/>
                    </a:lnTo>
                    <a:lnTo>
                      <a:pt x="211" y="1"/>
                    </a:lnTo>
                    <a:lnTo>
                      <a:pt x="211" y="112"/>
                    </a:lnTo>
                    <a:lnTo>
                      <a:pt x="57" y="112"/>
                    </a:lnTo>
                    <a:lnTo>
                      <a:pt x="50" y="112"/>
                    </a:lnTo>
                    <a:lnTo>
                      <a:pt x="46" y="112"/>
                    </a:lnTo>
                    <a:lnTo>
                      <a:pt x="40" y="112"/>
                    </a:lnTo>
                    <a:lnTo>
                      <a:pt x="36" y="114"/>
                    </a:lnTo>
                    <a:lnTo>
                      <a:pt x="31" y="115"/>
                    </a:lnTo>
                    <a:lnTo>
                      <a:pt x="27" y="116"/>
                    </a:lnTo>
                    <a:lnTo>
                      <a:pt x="22" y="118"/>
                    </a:lnTo>
                    <a:lnTo>
                      <a:pt x="19" y="120"/>
                    </a:lnTo>
                    <a:lnTo>
                      <a:pt x="15" y="123"/>
                    </a:lnTo>
                    <a:lnTo>
                      <a:pt x="9" y="129"/>
                    </a:lnTo>
                    <a:lnTo>
                      <a:pt x="6" y="132"/>
                    </a:lnTo>
                    <a:lnTo>
                      <a:pt x="4" y="135"/>
                    </a:lnTo>
                    <a:lnTo>
                      <a:pt x="2" y="139"/>
                    </a:lnTo>
                    <a:lnTo>
                      <a:pt x="1" y="143"/>
                    </a:lnTo>
                    <a:lnTo>
                      <a:pt x="0" y="146"/>
                    </a:lnTo>
                    <a:lnTo>
                      <a:pt x="0" y="150"/>
                    </a:lnTo>
                    <a:lnTo>
                      <a:pt x="0" y="154"/>
                    </a:lnTo>
                    <a:lnTo>
                      <a:pt x="1" y="158"/>
                    </a:lnTo>
                    <a:lnTo>
                      <a:pt x="2" y="162"/>
                    </a:lnTo>
                    <a:lnTo>
                      <a:pt x="4" y="166"/>
                    </a:lnTo>
                    <a:lnTo>
                      <a:pt x="6" y="169"/>
                    </a:lnTo>
                    <a:lnTo>
                      <a:pt x="9" y="172"/>
                    </a:lnTo>
                    <a:lnTo>
                      <a:pt x="15" y="178"/>
                    </a:lnTo>
                    <a:lnTo>
                      <a:pt x="19" y="180"/>
                    </a:lnTo>
                    <a:lnTo>
                      <a:pt x="22" y="183"/>
                    </a:lnTo>
                    <a:lnTo>
                      <a:pt x="27" y="185"/>
                    </a:lnTo>
                    <a:lnTo>
                      <a:pt x="31" y="186"/>
                    </a:lnTo>
                    <a:lnTo>
                      <a:pt x="36" y="188"/>
                    </a:lnTo>
                    <a:lnTo>
                      <a:pt x="40" y="188"/>
                    </a:lnTo>
                    <a:lnTo>
                      <a:pt x="46" y="189"/>
                    </a:lnTo>
                    <a:lnTo>
                      <a:pt x="50" y="189"/>
                    </a:lnTo>
                    <a:lnTo>
                      <a:pt x="54" y="189"/>
                    </a:lnTo>
                    <a:lnTo>
                      <a:pt x="57" y="189"/>
                    </a:lnTo>
                  </a:path>
                </a:pathLst>
              </a:custGeom>
              <a:noFill/>
              <a:ln w="12700" cap="rnd">
                <a:solidFill>
                  <a:srgbClr val="000000"/>
                </a:solidFill>
                <a:round/>
                <a:headEnd/>
                <a:tailEnd/>
              </a:ln>
            </p:spPr>
            <p:txBody>
              <a:bodyPr>
                <a:prstTxWarp prst="textNoShape">
                  <a:avLst/>
                </a:prstTxWarp>
              </a:bodyPr>
              <a:lstStyle/>
              <a:p>
                <a:endParaRPr lang="en-US"/>
              </a:p>
            </p:txBody>
          </p:sp>
          <p:sp>
            <p:nvSpPr>
              <p:cNvPr id="52233" name="Freeform 8"/>
              <p:cNvSpPr>
                <a:spLocks/>
              </p:cNvSpPr>
              <p:nvPr/>
            </p:nvSpPr>
            <p:spPr bwMode="auto">
              <a:xfrm>
                <a:off x="3754" y="1242"/>
                <a:ext cx="986" cy="267"/>
              </a:xfrm>
              <a:custGeom>
                <a:avLst/>
                <a:gdLst>
                  <a:gd name="T0" fmla="*/ 1 w 986"/>
                  <a:gd name="T1" fmla="*/ 0 h 267"/>
                  <a:gd name="T2" fmla="*/ 833 w 986"/>
                  <a:gd name="T3" fmla="*/ 0 h 267"/>
                  <a:gd name="T4" fmla="*/ 834 w 986"/>
                  <a:gd name="T5" fmla="*/ 0 h 267"/>
                  <a:gd name="T6" fmla="*/ 842 w 986"/>
                  <a:gd name="T7" fmla="*/ 0 h 267"/>
                  <a:gd name="T8" fmla="*/ 849 w 986"/>
                  <a:gd name="T9" fmla="*/ 0 h 267"/>
                  <a:gd name="T10" fmla="*/ 865 w 986"/>
                  <a:gd name="T11" fmla="*/ 3 h 267"/>
                  <a:gd name="T12" fmla="*/ 879 w 986"/>
                  <a:gd name="T13" fmla="*/ 6 h 267"/>
                  <a:gd name="T14" fmla="*/ 886 w 986"/>
                  <a:gd name="T15" fmla="*/ 8 h 267"/>
                  <a:gd name="T16" fmla="*/ 893 w 986"/>
                  <a:gd name="T17" fmla="*/ 10 h 267"/>
                  <a:gd name="T18" fmla="*/ 900 w 986"/>
                  <a:gd name="T19" fmla="*/ 13 h 267"/>
                  <a:gd name="T20" fmla="*/ 906 w 986"/>
                  <a:gd name="T21" fmla="*/ 16 h 267"/>
                  <a:gd name="T22" fmla="*/ 919 w 986"/>
                  <a:gd name="T23" fmla="*/ 23 h 267"/>
                  <a:gd name="T24" fmla="*/ 931 w 986"/>
                  <a:gd name="T25" fmla="*/ 30 h 267"/>
                  <a:gd name="T26" fmla="*/ 936 w 986"/>
                  <a:gd name="T27" fmla="*/ 34 h 267"/>
                  <a:gd name="T28" fmla="*/ 941 w 986"/>
                  <a:gd name="T29" fmla="*/ 39 h 267"/>
                  <a:gd name="T30" fmla="*/ 951 w 986"/>
                  <a:gd name="T31" fmla="*/ 48 h 267"/>
                  <a:gd name="T32" fmla="*/ 955 w 986"/>
                  <a:gd name="T33" fmla="*/ 53 h 267"/>
                  <a:gd name="T34" fmla="*/ 960 w 986"/>
                  <a:gd name="T35" fmla="*/ 58 h 267"/>
                  <a:gd name="T36" fmla="*/ 964 w 986"/>
                  <a:gd name="T37" fmla="*/ 64 h 267"/>
                  <a:gd name="T38" fmla="*/ 967 w 986"/>
                  <a:gd name="T39" fmla="*/ 70 h 267"/>
                  <a:gd name="T40" fmla="*/ 971 w 986"/>
                  <a:gd name="T41" fmla="*/ 75 h 267"/>
                  <a:gd name="T42" fmla="*/ 974 w 986"/>
                  <a:gd name="T43" fmla="*/ 81 h 267"/>
                  <a:gd name="T44" fmla="*/ 977 w 986"/>
                  <a:gd name="T45" fmla="*/ 87 h 267"/>
                  <a:gd name="T46" fmla="*/ 979 w 986"/>
                  <a:gd name="T47" fmla="*/ 93 h 267"/>
                  <a:gd name="T48" fmla="*/ 981 w 986"/>
                  <a:gd name="T49" fmla="*/ 100 h 267"/>
                  <a:gd name="T50" fmla="*/ 983 w 986"/>
                  <a:gd name="T51" fmla="*/ 106 h 267"/>
                  <a:gd name="T52" fmla="*/ 984 w 986"/>
                  <a:gd name="T53" fmla="*/ 113 h 267"/>
                  <a:gd name="T54" fmla="*/ 985 w 986"/>
                  <a:gd name="T55" fmla="*/ 119 h 267"/>
                  <a:gd name="T56" fmla="*/ 985 w 986"/>
                  <a:gd name="T57" fmla="*/ 126 h 267"/>
                  <a:gd name="T58" fmla="*/ 985 w 986"/>
                  <a:gd name="T59" fmla="*/ 133 h 267"/>
                  <a:gd name="T60" fmla="*/ 985 w 986"/>
                  <a:gd name="T61" fmla="*/ 140 h 267"/>
                  <a:gd name="T62" fmla="*/ 985 w 986"/>
                  <a:gd name="T63" fmla="*/ 146 h 267"/>
                  <a:gd name="T64" fmla="*/ 984 w 986"/>
                  <a:gd name="T65" fmla="*/ 153 h 267"/>
                  <a:gd name="T66" fmla="*/ 983 w 986"/>
                  <a:gd name="T67" fmla="*/ 160 h 267"/>
                  <a:gd name="T68" fmla="*/ 981 w 986"/>
                  <a:gd name="T69" fmla="*/ 166 h 267"/>
                  <a:gd name="T70" fmla="*/ 979 w 986"/>
                  <a:gd name="T71" fmla="*/ 172 h 267"/>
                  <a:gd name="T72" fmla="*/ 977 w 986"/>
                  <a:gd name="T73" fmla="*/ 179 h 267"/>
                  <a:gd name="T74" fmla="*/ 974 w 986"/>
                  <a:gd name="T75" fmla="*/ 185 h 267"/>
                  <a:gd name="T76" fmla="*/ 971 w 986"/>
                  <a:gd name="T77" fmla="*/ 191 h 267"/>
                  <a:gd name="T78" fmla="*/ 967 w 986"/>
                  <a:gd name="T79" fmla="*/ 196 h 267"/>
                  <a:gd name="T80" fmla="*/ 964 w 986"/>
                  <a:gd name="T81" fmla="*/ 202 h 267"/>
                  <a:gd name="T82" fmla="*/ 960 w 986"/>
                  <a:gd name="T83" fmla="*/ 207 h 267"/>
                  <a:gd name="T84" fmla="*/ 955 w 986"/>
                  <a:gd name="T85" fmla="*/ 212 h 267"/>
                  <a:gd name="T86" fmla="*/ 951 w 986"/>
                  <a:gd name="T87" fmla="*/ 218 h 267"/>
                  <a:gd name="T88" fmla="*/ 941 w 986"/>
                  <a:gd name="T89" fmla="*/ 227 h 267"/>
                  <a:gd name="T90" fmla="*/ 936 w 986"/>
                  <a:gd name="T91" fmla="*/ 232 h 267"/>
                  <a:gd name="T92" fmla="*/ 931 w 986"/>
                  <a:gd name="T93" fmla="*/ 236 h 267"/>
                  <a:gd name="T94" fmla="*/ 919 w 986"/>
                  <a:gd name="T95" fmla="*/ 243 h 267"/>
                  <a:gd name="T96" fmla="*/ 906 w 986"/>
                  <a:gd name="T97" fmla="*/ 250 h 267"/>
                  <a:gd name="T98" fmla="*/ 900 w 986"/>
                  <a:gd name="T99" fmla="*/ 253 h 267"/>
                  <a:gd name="T100" fmla="*/ 893 w 986"/>
                  <a:gd name="T101" fmla="*/ 256 h 267"/>
                  <a:gd name="T102" fmla="*/ 886 w 986"/>
                  <a:gd name="T103" fmla="*/ 258 h 267"/>
                  <a:gd name="T104" fmla="*/ 879 w 986"/>
                  <a:gd name="T105" fmla="*/ 260 h 267"/>
                  <a:gd name="T106" fmla="*/ 865 w 986"/>
                  <a:gd name="T107" fmla="*/ 263 h 267"/>
                  <a:gd name="T108" fmla="*/ 849 w 986"/>
                  <a:gd name="T109" fmla="*/ 265 h 267"/>
                  <a:gd name="T110" fmla="*/ 842 w 986"/>
                  <a:gd name="T111" fmla="*/ 266 h 267"/>
                  <a:gd name="T112" fmla="*/ 834 w 986"/>
                  <a:gd name="T113" fmla="*/ 266 h 267"/>
                  <a:gd name="T114" fmla="*/ 833 w 986"/>
                  <a:gd name="T115" fmla="*/ 266 h 267"/>
                  <a:gd name="T116" fmla="*/ 623 w 986"/>
                  <a:gd name="T117" fmla="*/ 266 h 267"/>
                  <a:gd name="T118" fmla="*/ 414 w 986"/>
                  <a:gd name="T119" fmla="*/ 265 h 267"/>
                  <a:gd name="T120" fmla="*/ 0 w 986"/>
                  <a:gd name="T121" fmla="*/ 265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6"/>
                  <a:gd name="T184" fmla="*/ 0 h 267"/>
                  <a:gd name="T185" fmla="*/ 986 w 986"/>
                  <a:gd name="T186" fmla="*/ 267 h 2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6" h="267">
                    <a:moveTo>
                      <a:pt x="1" y="0"/>
                    </a:moveTo>
                    <a:lnTo>
                      <a:pt x="833" y="0"/>
                    </a:lnTo>
                    <a:lnTo>
                      <a:pt x="834" y="0"/>
                    </a:lnTo>
                    <a:lnTo>
                      <a:pt x="842" y="0"/>
                    </a:lnTo>
                    <a:lnTo>
                      <a:pt x="849" y="0"/>
                    </a:lnTo>
                    <a:lnTo>
                      <a:pt x="865" y="3"/>
                    </a:lnTo>
                    <a:lnTo>
                      <a:pt x="879" y="6"/>
                    </a:lnTo>
                    <a:lnTo>
                      <a:pt x="886" y="8"/>
                    </a:lnTo>
                    <a:lnTo>
                      <a:pt x="893" y="10"/>
                    </a:lnTo>
                    <a:lnTo>
                      <a:pt x="900" y="13"/>
                    </a:lnTo>
                    <a:lnTo>
                      <a:pt x="906" y="16"/>
                    </a:lnTo>
                    <a:lnTo>
                      <a:pt x="919" y="23"/>
                    </a:lnTo>
                    <a:lnTo>
                      <a:pt x="931" y="30"/>
                    </a:lnTo>
                    <a:lnTo>
                      <a:pt x="936" y="34"/>
                    </a:lnTo>
                    <a:lnTo>
                      <a:pt x="941" y="39"/>
                    </a:lnTo>
                    <a:lnTo>
                      <a:pt x="951" y="48"/>
                    </a:lnTo>
                    <a:lnTo>
                      <a:pt x="955" y="53"/>
                    </a:lnTo>
                    <a:lnTo>
                      <a:pt x="960" y="58"/>
                    </a:lnTo>
                    <a:lnTo>
                      <a:pt x="964" y="64"/>
                    </a:lnTo>
                    <a:lnTo>
                      <a:pt x="967" y="70"/>
                    </a:lnTo>
                    <a:lnTo>
                      <a:pt x="971" y="75"/>
                    </a:lnTo>
                    <a:lnTo>
                      <a:pt x="974" y="81"/>
                    </a:lnTo>
                    <a:lnTo>
                      <a:pt x="977" y="87"/>
                    </a:lnTo>
                    <a:lnTo>
                      <a:pt x="979" y="93"/>
                    </a:lnTo>
                    <a:lnTo>
                      <a:pt x="981" y="100"/>
                    </a:lnTo>
                    <a:lnTo>
                      <a:pt x="983" y="106"/>
                    </a:lnTo>
                    <a:lnTo>
                      <a:pt x="984" y="113"/>
                    </a:lnTo>
                    <a:lnTo>
                      <a:pt x="985" y="119"/>
                    </a:lnTo>
                    <a:lnTo>
                      <a:pt x="985" y="126"/>
                    </a:lnTo>
                    <a:lnTo>
                      <a:pt x="985" y="133"/>
                    </a:lnTo>
                    <a:lnTo>
                      <a:pt x="985" y="140"/>
                    </a:lnTo>
                    <a:lnTo>
                      <a:pt x="985" y="146"/>
                    </a:lnTo>
                    <a:lnTo>
                      <a:pt x="984" y="153"/>
                    </a:lnTo>
                    <a:lnTo>
                      <a:pt x="983" y="160"/>
                    </a:lnTo>
                    <a:lnTo>
                      <a:pt x="981" y="166"/>
                    </a:lnTo>
                    <a:lnTo>
                      <a:pt x="979" y="172"/>
                    </a:lnTo>
                    <a:lnTo>
                      <a:pt x="977" y="179"/>
                    </a:lnTo>
                    <a:lnTo>
                      <a:pt x="974" y="185"/>
                    </a:lnTo>
                    <a:lnTo>
                      <a:pt x="971" y="191"/>
                    </a:lnTo>
                    <a:lnTo>
                      <a:pt x="967" y="196"/>
                    </a:lnTo>
                    <a:lnTo>
                      <a:pt x="964" y="202"/>
                    </a:lnTo>
                    <a:lnTo>
                      <a:pt x="960" y="207"/>
                    </a:lnTo>
                    <a:lnTo>
                      <a:pt x="955" y="212"/>
                    </a:lnTo>
                    <a:lnTo>
                      <a:pt x="951" y="218"/>
                    </a:lnTo>
                    <a:lnTo>
                      <a:pt x="941" y="227"/>
                    </a:lnTo>
                    <a:lnTo>
                      <a:pt x="936" y="232"/>
                    </a:lnTo>
                    <a:lnTo>
                      <a:pt x="931" y="236"/>
                    </a:lnTo>
                    <a:lnTo>
                      <a:pt x="919" y="243"/>
                    </a:lnTo>
                    <a:lnTo>
                      <a:pt x="906" y="250"/>
                    </a:lnTo>
                    <a:lnTo>
                      <a:pt x="900" y="253"/>
                    </a:lnTo>
                    <a:lnTo>
                      <a:pt x="893" y="256"/>
                    </a:lnTo>
                    <a:lnTo>
                      <a:pt x="886" y="258"/>
                    </a:lnTo>
                    <a:lnTo>
                      <a:pt x="879" y="260"/>
                    </a:lnTo>
                    <a:lnTo>
                      <a:pt x="865" y="263"/>
                    </a:lnTo>
                    <a:lnTo>
                      <a:pt x="849" y="265"/>
                    </a:lnTo>
                    <a:lnTo>
                      <a:pt x="842" y="266"/>
                    </a:lnTo>
                    <a:lnTo>
                      <a:pt x="834" y="266"/>
                    </a:lnTo>
                    <a:lnTo>
                      <a:pt x="833" y="266"/>
                    </a:lnTo>
                    <a:lnTo>
                      <a:pt x="623" y="266"/>
                    </a:lnTo>
                    <a:lnTo>
                      <a:pt x="414" y="265"/>
                    </a:lnTo>
                    <a:lnTo>
                      <a:pt x="0" y="265"/>
                    </a:lnTo>
                  </a:path>
                </a:pathLst>
              </a:custGeom>
              <a:noFill/>
              <a:ln w="12700" cap="rnd">
                <a:solidFill>
                  <a:srgbClr val="000000"/>
                </a:solidFill>
                <a:round/>
                <a:headEnd/>
                <a:tailEnd/>
              </a:ln>
            </p:spPr>
            <p:txBody>
              <a:bodyPr>
                <a:prstTxWarp prst="textNoShape">
                  <a:avLst/>
                </a:prstTxWarp>
              </a:bodyPr>
              <a:lstStyle/>
              <a:p>
                <a:endParaRPr lang="en-US"/>
              </a:p>
            </p:txBody>
          </p:sp>
          <p:sp>
            <p:nvSpPr>
              <p:cNvPr id="52234" name="Oval 11"/>
              <p:cNvSpPr>
                <a:spLocks noChangeArrowheads="1"/>
              </p:cNvSpPr>
              <p:nvPr/>
            </p:nvSpPr>
            <p:spPr bwMode="auto">
              <a:xfrm>
                <a:off x="3503" y="1349"/>
                <a:ext cx="40" cy="40"/>
              </a:xfrm>
              <a:prstGeom prst="ellipse">
                <a:avLst/>
              </a:prstGeom>
              <a:solidFill>
                <a:srgbClr val="AAAAAA"/>
              </a:solidFill>
              <a:ln w="12700">
                <a:solidFill>
                  <a:srgbClr val="000000"/>
                </a:solidFill>
                <a:round/>
                <a:headEnd/>
                <a:tailEnd/>
              </a:ln>
            </p:spPr>
            <p:txBody>
              <a:bodyPr wrap="none" anchor="ctr">
                <a:prstTxWarp prst="textNoShape">
                  <a:avLst/>
                </a:prstTxWarp>
              </a:bodyPr>
              <a:lstStyle/>
              <a:p>
                <a:endParaRPr lang="en-US"/>
              </a:p>
            </p:txBody>
          </p:sp>
          <p:sp>
            <p:nvSpPr>
              <p:cNvPr id="52235" name="Rectangle 24"/>
              <p:cNvSpPr>
                <a:spLocks noChangeArrowheads="1"/>
              </p:cNvSpPr>
              <p:nvPr/>
            </p:nvSpPr>
            <p:spPr bwMode="auto">
              <a:xfrm>
                <a:off x="3390" y="2019"/>
                <a:ext cx="975"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Spinning</a:t>
                </a:r>
              </a:p>
            </p:txBody>
          </p:sp>
          <p:sp>
            <p:nvSpPr>
              <p:cNvPr id="52236" name="Line 29"/>
              <p:cNvSpPr>
                <a:spLocks noChangeShapeType="1"/>
              </p:cNvSpPr>
              <p:nvPr/>
            </p:nvSpPr>
            <p:spPr bwMode="auto">
              <a:xfrm>
                <a:off x="3795" y="1242"/>
                <a:ext cx="0" cy="264"/>
              </a:xfrm>
              <a:prstGeom prst="line">
                <a:avLst/>
              </a:prstGeom>
              <a:noFill/>
              <a:ln w="38100">
                <a:solidFill>
                  <a:srgbClr val="3399FF"/>
                </a:solidFill>
                <a:round/>
                <a:headEnd/>
                <a:tailEnd/>
              </a:ln>
            </p:spPr>
            <p:txBody>
              <a:bodyPr>
                <a:prstTxWarp prst="textNoShape">
                  <a:avLst/>
                </a:prstTxWarp>
              </a:bodyPr>
              <a:lstStyle/>
              <a:p>
                <a:endParaRPr lang="en-US"/>
              </a:p>
            </p:txBody>
          </p:sp>
          <p:sp>
            <p:nvSpPr>
              <p:cNvPr id="52237" name="Line 34"/>
              <p:cNvSpPr>
                <a:spLocks noChangeShapeType="1"/>
              </p:cNvSpPr>
              <p:nvPr/>
            </p:nvSpPr>
            <p:spPr bwMode="auto">
              <a:xfrm>
                <a:off x="3732" y="2364"/>
                <a:ext cx="840" cy="0"/>
              </a:xfrm>
              <a:prstGeom prst="line">
                <a:avLst/>
              </a:prstGeom>
              <a:noFill/>
              <a:ln w="38100">
                <a:solidFill>
                  <a:srgbClr val="CC0000"/>
                </a:solidFill>
                <a:round/>
                <a:headEnd/>
                <a:tailEnd type="triangle" w="med" len="med"/>
              </a:ln>
            </p:spPr>
            <p:txBody>
              <a:bodyPr>
                <a:prstTxWarp prst="textNoShape">
                  <a:avLst/>
                </a:prstTxWarp>
              </a:bodyPr>
              <a:lstStyle/>
              <a:p>
                <a:endParaRPr lang="en-US"/>
              </a:p>
            </p:txBody>
          </p:sp>
        </p:grpSp>
        <p:sp>
          <p:nvSpPr>
            <p:cNvPr id="52231" name="Text Box 35"/>
            <p:cNvSpPr txBox="1">
              <a:spLocks noChangeArrowheads="1"/>
            </p:cNvSpPr>
            <p:nvPr/>
          </p:nvSpPr>
          <p:spPr bwMode="auto">
            <a:xfrm>
              <a:off x="4382" y="2018"/>
              <a:ext cx="228" cy="327"/>
            </a:xfrm>
            <a:prstGeom prst="rect">
              <a:avLst/>
            </a:prstGeom>
            <a:noFill/>
            <a:ln w="9525">
              <a:noFill/>
              <a:miter lim="800000"/>
              <a:headEnd/>
              <a:tailEnd/>
            </a:ln>
          </p:spPr>
          <p:txBody>
            <a:bodyPr wrap="none">
              <a:prstTxWarp prst="textNoShape">
                <a:avLst/>
              </a:prstTxWarp>
              <a:spAutoFit/>
            </a:bodyPr>
            <a:lstStyle/>
            <a:p>
              <a:r>
                <a:rPr lang="en-US" b="1" i="1">
                  <a:solidFill>
                    <a:srgbClr val="CC0000"/>
                  </a:solidFill>
                </a:rPr>
                <a:t>g</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checkerboard(across)">
                                      <p:cBhvr>
                                        <p:cTn id="7" dur="500"/>
                                        <p:tgtEl>
                                          <p:spTgt spid="12288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85800" y="609600"/>
            <a:ext cx="7772400" cy="457200"/>
          </a:xfrm>
        </p:spPr>
        <p:txBody>
          <a:bodyPr/>
          <a:lstStyle/>
          <a:p>
            <a:r>
              <a:rPr lang="en-US" sz="4800">
                <a:solidFill>
                  <a:srgbClr val="2D2DB9"/>
                </a:solidFill>
                <a:latin typeface="Arial" pitchFamily="35" charset="0"/>
                <a:ea typeface="ＭＳ Ｐゴシック" pitchFamily="35" charset="-128"/>
                <a:cs typeface="ＭＳ Ｐゴシック" pitchFamily="35" charset="-128"/>
              </a:rPr>
              <a:t>Geometry of Rotors</a:t>
            </a:r>
          </a:p>
        </p:txBody>
      </p:sp>
      <p:grpSp>
        <p:nvGrpSpPr>
          <p:cNvPr id="2" name="Group 47"/>
          <p:cNvGrpSpPr>
            <a:grpSpLocks/>
          </p:cNvGrpSpPr>
          <p:nvPr/>
        </p:nvGrpSpPr>
        <p:grpSpPr bwMode="auto">
          <a:xfrm>
            <a:off x="1309688" y="3076575"/>
            <a:ext cx="5942012" cy="2449513"/>
            <a:chOff x="825" y="1938"/>
            <a:chExt cx="3743" cy="1543"/>
          </a:xfrm>
        </p:grpSpPr>
        <p:sp>
          <p:nvSpPr>
            <p:cNvPr id="54302" name="Freeform 12"/>
            <p:cNvSpPr>
              <a:spLocks/>
            </p:cNvSpPr>
            <p:nvPr/>
          </p:nvSpPr>
          <p:spPr bwMode="auto">
            <a:xfrm>
              <a:off x="1280" y="2250"/>
              <a:ext cx="1500" cy="1231"/>
            </a:xfrm>
            <a:custGeom>
              <a:avLst/>
              <a:gdLst>
                <a:gd name="T0" fmla="*/ 1499 w 1500"/>
                <a:gd name="T1" fmla="*/ 0 h 1231"/>
                <a:gd name="T2" fmla="*/ 1387 w 1500"/>
                <a:gd name="T3" fmla="*/ 0 h 1231"/>
                <a:gd name="T4" fmla="*/ 1387 w 1500"/>
                <a:gd name="T5" fmla="*/ 106 h 1231"/>
                <a:gd name="T6" fmla="*/ 732 w 1500"/>
                <a:gd name="T7" fmla="*/ 106 h 1231"/>
                <a:gd name="T8" fmla="*/ 0 w 1500"/>
                <a:gd name="T9" fmla="*/ 1230 h 1231"/>
                <a:gd name="T10" fmla="*/ 1499 w 1500"/>
                <a:gd name="T11" fmla="*/ 1230 h 1231"/>
                <a:gd name="T12" fmla="*/ 1499 w 1500"/>
                <a:gd name="T13" fmla="*/ 0 h 1231"/>
                <a:gd name="T14" fmla="*/ 0 60000 65536"/>
                <a:gd name="T15" fmla="*/ 0 60000 65536"/>
                <a:gd name="T16" fmla="*/ 0 60000 65536"/>
                <a:gd name="T17" fmla="*/ 0 60000 65536"/>
                <a:gd name="T18" fmla="*/ 0 60000 65536"/>
                <a:gd name="T19" fmla="*/ 0 60000 65536"/>
                <a:gd name="T20" fmla="*/ 0 60000 65536"/>
                <a:gd name="T21" fmla="*/ 0 w 1500"/>
                <a:gd name="T22" fmla="*/ 0 h 1231"/>
                <a:gd name="T23" fmla="*/ 1500 w 1500"/>
                <a:gd name="T24" fmla="*/ 1231 h 1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0" h="1231">
                  <a:moveTo>
                    <a:pt x="1499" y="0"/>
                  </a:moveTo>
                  <a:lnTo>
                    <a:pt x="1387" y="0"/>
                  </a:lnTo>
                  <a:lnTo>
                    <a:pt x="1387" y="106"/>
                  </a:lnTo>
                  <a:lnTo>
                    <a:pt x="732" y="106"/>
                  </a:lnTo>
                  <a:lnTo>
                    <a:pt x="0" y="1230"/>
                  </a:lnTo>
                  <a:lnTo>
                    <a:pt x="1499" y="1230"/>
                  </a:lnTo>
                  <a:lnTo>
                    <a:pt x="1499" y="0"/>
                  </a:lnTo>
                </a:path>
              </a:pathLst>
            </a:custGeom>
            <a:solidFill>
              <a:srgbClr val="78788C"/>
            </a:solidFill>
            <a:ln w="12700" cap="rnd">
              <a:noFill/>
              <a:round/>
              <a:headEnd/>
              <a:tailEnd/>
            </a:ln>
          </p:spPr>
          <p:txBody>
            <a:bodyPr>
              <a:prstTxWarp prst="textNoShape">
                <a:avLst/>
              </a:prstTxWarp>
            </a:bodyPr>
            <a:lstStyle/>
            <a:p>
              <a:endParaRPr lang="en-US"/>
            </a:p>
          </p:txBody>
        </p:sp>
        <p:sp>
          <p:nvSpPr>
            <p:cNvPr id="54303" name="Freeform 13"/>
            <p:cNvSpPr>
              <a:spLocks/>
            </p:cNvSpPr>
            <p:nvPr/>
          </p:nvSpPr>
          <p:spPr bwMode="auto">
            <a:xfrm>
              <a:off x="2774" y="2250"/>
              <a:ext cx="1093" cy="1230"/>
            </a:xfrm>
            <a:custGeom>
              <a:avLst/>
              <a:gdLst>
                <a:gd name="T0" fmla="*/ 0 w 1093"/>
                <a:gd name="T1" fmla="*/ 0 h 1230"/>
                <a:gd name="T2" fmla="*/ 110 w 1093"/>
                <a:gd name="T3" fmla="*/ 0 h 1230"/>
                <a:gd name="T4" fmla="*/ 110 w 1093"/>
                <a:gd name="T5" fmla="*/ 106 h 1230"/>
                <a:gd name="T6" fmla="*/ 765 w 1093"/>
                <a:gd name="T7" fmla="*/ 106 h 1230"/>
                <a:gd name="T8" fmla="*/ 1092 w 1093"/>
                <a:gd name="T9" fmla="*/ 1229 h 1230"/>
                <a:gd name="T10" fmla="*/ 0 w 1093"/>
                <a:gd name="T11" fmla="*/ 1229 h 1230"/>
                <a:gd name="T12" fmla="*/ 0 w 1093"/>
                <a:gd name="T13" fmla="*/ 0 h 1230"/>
                <a:gd name="T14" fmla="*/ 0 60000 65536"/>
                <a:gd name="T15" fmla="*/ 0 60000 65536"/>
                <a:gd name="T16" fmla="*/ 0 60000 65536"/>
                <a:gd name="T17" fmla="*/ 0 60000 65536"/>
                <a:gd name="T18" fmla="*/ 0 60000 65536"/>
                <a:gd name="T19" fmla="*/ 0 60000 65536"/>
                <a:gd name="T20" fmla="*/ 0 60000 65536"/>
                <a:gd name="T21" fmla="*/ 0 w 1093"/>
                <a:gd name="T22" fmla="*/ 0 h 1230"/>
                <a:gd name="T23" fmla="*/ 1093 w 1093"/>
                <a:gd name="T24" fmla="*/ 1230 h 1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3" h="1230">
                  <a:moveTo>
                    <a:pt x="0" y="0"/>
                  </a:moveTo>
                  <a:lnTo>
                    <a:pt x="110" y="0"/>
                  </a:lnTo>
                  <a:lnTo>
                    <a:pt x="110" y="106"/>
                  </a:lnTo>
                  <a:lnTo>
                    <a:pt x="765" y="106"/>
                  </a:lnTo>
                  <a:lnTo>
                    <a:pt x="1092" y="1229"/>
                  </a:lnTo>
                  <a:lnTo>
                    <a:pt x="0" y="1229"/>
                  </a:lnTo>
                  <a:lnTo>
                    <a:pt x="0" y="0"/>
                  </a:lnTo>
                </a:path>
              </a:pathLst>
            </a:custGeom>
            <a:solidFill>
              <a:srgbClr val="78788C"/>
            </a:solidFill>
            <a:ln w="12700" cap="rnd">
              <a:noFill/>
              <a:round/>
              <a:headEnd/>
              <a:tailEnd/>
            </a:ln>
          </p:spPr>
          <p:txBody>
            <a:bodyPr>
              <a:prstTxWarp prst="textNoShape">
                <a:avLst/>
              </a:prstTxWarp>
            </a:bodyPr>
            <a:lstStyle/>
            <a:p>
              <a:endParaRPr lang="en-US"/>
            </a:p>
          </p:txBody>
        </p:sp>
        <p:sp>
          <p:nvSpPr>
            <p:cNvPr id="54304" name="Freeform 14"/>
            <p:cNvSpPr>
              <a:spLocks/>
            </p:cNvSpPr>
            <p:nvPr/>
          </p:nvSpPr>
          <p:spPr bwMode="auto">
            <a:xfrm>
              <a:off x="1568" y="2469"/>
              <a:ext cx="871" cy="979"/>
            </a:xfrm>
            <a:custGeom>
              <a:avLst/>
              <a:gdLst>
                <a:gd name="T0" fmla="*/ 22 w 871"/>
                <a:gd name="T1" fmla="*/ 727 h 979"/>
                <a:gd name="T2" fmla="*/ 18 w 871"/>
                <a:gd name="T3" fmla="*/ 735 h 979"/>
                <a:gd name="T4" fmla="*/ 11 w 871"/>
                <a:gd name="T5" fmla="*/ 749 h 979"/>
                <a:gd name="T6" fmla="*/ 5 w 871"/>
                <a:gd name="T7" fmla="*/ 764 h 979"/>
                <a:gd name="T8" fmla="*/ 2 w 871"/>
                <a:gd name="T9" fmla="*/ 779 h 979"/>
                <a:gd name="T10" fmla="*/ 0 w 871"/>
                <a:gd name="T11" fmla="*/ 795 h 979"/>
                <a:gd name="T12" fmla="*/ 0 w 871"/>
                <a:gd name="T13" fmla="*/ 810 h 979"/>
                <a:gd name="T14" fmla="*/ 2 w 871"/>
                <a:gd name="T15" fmla="*/ 833 h 979"/>
                <a:gd name="T16" fmla="*/ 5 w 871"/>
                <a:gd name="T17" fmla="*/ 848 h 979"/>
                <a:gd name="T18" fmla="*/ 10 w 871"/>
                <a:gd name="T19" fmla="*/ 863 h 979"/>
                <a:gd name="T20" fmla="*/ 24 w 871"/>
                <a:gd name="T21" fmla="*/ 892 h 979"/>
                <a:gd name="T22" fmla="*/ 38 w 871"/>
                <a:gd name="T23" fmla="*/ 912 h 979"/>
                <a:gd name="T24" fmla="*/ 55 w 871"/>
                <a:gd name="T25" fmla="*/ 930 h 979"/>
                <a:gd name="T26" fmla="*/ 69 w 871"/>
                <a:gd name="T27" fmla="*/ 941 h 979"/>
                <a:gd name="T28" fmla="*/ 83 w 871"/>
                <a:gd name="T29" fmla="*/ 951 h 979"/>
                <a:gd name="T30" fmla="*/ 97 w 871"/>
                <a:gd name="T31" fmla="*/ 959 h 979"/>
                <a:gd name="T32" fmla="*/ 113 w 871"/>
                <a:gd name="T33" fmla="*/ 966 h 979"/>
                <a:gd name="T34" fmla="*/ 129 w 871"/>
                <a:gd name="T35" fmla="*/ 971 h 979"/>
                <a:gd name="T36" fmla="*/ 145 w 871"/>
                <a:gd name="T37" fmla="*/ 975 h 979"/>
                <a:gd name="T38" fmla="*/ 161 w 871"/>
                <a:gd name="T39" fmla="*/ 977 h 979"/>
                <a:gd name="T40" fmla="*/ 177 w 871"/>
                <a:gd name="T41" fmla="*/ 978 h 979"/>
                <a:gd name="T42" fmla="*/ 193 w 871"/>
                <a:gd name="T43" fmla="*/ 977 h 979"/>
                <a:gd name="T44" fmla="*/ 208 w 871"/>
                <a:gd name="T45" fmla="*/ 975 h 979"/>
                <a:gd name="T46" fmla="*/ 223 w 871"/>
                <a:gd name="T47" fmla="*/ 971 h 979"/>
                <a:gd name="T48" fmla="*/ 238 w 871"/>
                <a:gd name="T49" fmla="*/ 967 h 979"/>
                <a:gd name="T50" fmla="*/ 252 w 871"/>
                <a:gd name="T51" fmla="*/ 960 h 979"/>
                <a:gd name="T52" fmla="*/ 265 w 871"/>
                <a:gd name="T53" fmla="*/ 952 h 979"/>
                <a:gd name="T54" fmla="*/ 284 w 871"/>
                <a:gd name="T55" fmla="*/ 938 h 979"/>
                <a:gd name="T56" fmla="*/ 295 w 871"/>
                <a:gd name="T57" fmla="*/ 927 h 979"/>
                <a:gd name="T58" fmla="*/ 304 w 871"/>
                <a:gd name="T59" fmla="*/ 915 h 979"/>
                <a:gd name="T60" fmla="*/ 309 w 871"/>
                <a:gd name="T61" fmla="*/ 907 h 979"/>
                <a:gd name="T62" fmla="*/ 741 w 871"/>
                <a:gd name="T63" fmla="*/ 210 h 979"/>
                <a:gd name="T64" fmla="*/ 846 w 871"/>
                <a:gd name="T65" fmla="*/ 1 h 979"/>
                <a:gd name="T66" fmla="*/ 772 w 871"/>
                <a:gd name="T67" fmla="*/ 0 h 979"/>
                <a:gd name="T68" fmla="*/ 673 w 871"/>
                <a:gd name="T69" fmla="*/ 1 h 979"/>
                <a:gd name="T70" fmla="*/ 573 w 871"/>
                <a:gd name="T71" fmla="*/ 3 h 979"/>
                <a:gd name="T72" fmla="*/ 524 w 871"/>
                <a:gd name="T73" fmla="*/ 3 h 979"/>
                <a:gd name="T74" fmla="*/ 475 w 871"/>
                <a:gd name="T75" fmla="*/ 2 h 9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71"/>
                <a:gd name="T115" fmla="*/ 0 h 979"/>
                <a:gd name="T116" fmla="*/ 871 w 871"/>
                <a:gd name="T117" fmla="*/ 979 h 9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71" h="979">
                  <a:moveTo>
                    <a:pt x="475" y="2"/>
                  </a:moveTo>
                  <a:lnTo>
                    <a:pt x="22" y="727"/>
                  </a:lnTo>
                  <a:lnTo>
                    <a:pt x="22" y="729"/>
                  </a:lnTo>
                  <a:lnTo>
                    <a:pt x="18" y="735"/>
                  </a:lnTo>
                  <a:lnTo>
                    <a:pt x="14" y="743"/>
                  </a:lnTo>
                  <a:lnTo>
                    <a:pt x="11" y="749"/>
                  </a:lnTo>
                  <a:lnTo>
                    <a:pt x="8" y="757"/>
                  </a:lnTo>
                  <a:lnTo>
                    <a:pt x="5" y="764"/>
                  </a:lnTo>
                  <a:lnTo>
                    <a:pt x="3" y="772"/>
                  </a:lnTo>
                  <a:lnTo>
                    <a:pt x="2" y="779"/>
                  </a:lnTo>
                  <a:lnTo>
                    <a:pt x="1" y="787"/>
                  </a:lnTo>
                  <a:lnTo>
                    <a:pt x="0" y="795"/>
                  </a:lnTo>
                  <a:lnTo>
                    <a:pt x="0" y="802"/>
                  </a:lnTo>
                  <a:lnTo>
                    <a:pt x="0" y="810"/>
                  </a:lnTo>
                  <a:lnTo>
                    <a:pt x="0" y="818"/>
                  </a:lnTo>
                  <a:lnTo>
                    <a:pt x="2" y="833"/>
                  </a:lnTo>
                  <a:lnTo>
                    <a:pt x="3" y="841"/>
                  </a:lnTo>
                  <a:lnTo>
                    <a:pt x="5" y="848"/>
                  </a:lnTo>
                  <a:lnTo>
                    <a:pt x="8" y="856"/>
                  </a:lnTo>
                  <a:lnTo>
                    <a:pt x="10" y="863"/>
                  </a:lnTo>
                  <a:lnTo>
                    <a:pt x="17" y="878"/>
                  </a:lnTo>
                  <a:lnTo>
                    <a:pt x="24" y="892"/>
                  </a:lnTo>
                  <a:lnTo>
                    <a:pt x="33" y="905"/>
                  </a:lnTo>
                  <a:lnTo>
                    <a:pt x="38" y="912"/>
                  </a:lnTo>
                  <a:lnTo>
                    <a:pt x="44" y="918"/>
                  </a:lnTo>
                  <a:lnTo>
                    <a:pt x="55" y="930"/>
                  </a:lnTo>
                  <a:lnTo>
                    <a:pt x="62" y="935"/>
                  </a:lnTo>
                  <a:lnTo>
                    <a:pt x="69" y="941"/>
                  </a:lnTo>
                  <a:lnTo>
                    <a:pt x="75" y="946"/>
                  </a:lnTo>
                  <a:lnTo>
                    <a:pt x="83" y="951"/>
                  </a:lnTo>
                  <a:lnTo>
                    <a:pt x="90" y="955"/>
                  </a:lnTo>
                  <a:lnTo>
                    <a:pt x="97" y="959"/>
                  </a:lnTo>
                  <a:lnTo>
                    <a:pt x="105" y="963"/>
                  </a:lnTo>
                  <a:lnTo>
                    <a:pt x="113" y="966"/>
                  </a:lnTo>
                  <a:lnTo>
                    <a:pt x="121" y="969"/>
                  </a:lnTo>
                  <a:lnTo>
                    <a:pt x="129" y="971"/>
                  </a:lnTo>
                  <a:lnTo>
                    <a:pt x="137" y="973"/>
                  </a:lnTo>
                  <a:lnTo>
                    <a:pt x="145" y="975"/>
                  </a:lnTo>
                  <a:lnTo>
                    <a:pt x="153" y="977"/>
                  </a:lnTo>
                  <a:lnTo>
                    <a:pt x="161" y="977"/>
                  </a:lnTo>
                  <a:lnTo>
                    <a:pt x="169" y="978"/>
                  </a:lnTo>
                  <a:lnTo>
                    <a:pt x="177" y="978"/>
                  </a:lnTo>
                  <a:lnTo>
                    <a:pt x="185" y="978"/>
                  </a:lnTo>
                  <a:lnTo>
                    <a:pt x="193" y="977"/>
                  </a:lnTo>
                  <a:lnTo>
                    <a:pt x="201" y="977"/>
                  </a:lnTo>
                  <a:lnTo>
                    <a:pt x="208" y="975"/>
                  </a:lnTo>
                  <a:lnTo>
                    <a:pt x="216" y="974"/>
                  </a:lnTo>
                  <a:lnTo>
                    <a:pt x="223" y="971"/>
                  </a:lnTo>
                  <a:lnTo>
                    <a:pt x="231" y="969"/>
                  </a:lnTo>
                  <a:lnTo>
                    <a:pt x="238" y="967"/>
                  </a:lnTo>
                  <a:lnTo>
                    <a:pt x="245" y="963"/>
                  </a:lnTo>
                  <a:lnTo>
                    <a:pt x="252" y="960"/>
                  </a:lnTo>
                  <a:lnTo>
                    <a:pt x="259" y="957"/>
                  </a:lnTo>
                  <a:lnTo>
                    <a:pt x="265" y="952"/>
                  </a:lnTo>
                  <a:lnTo>
                    <a:pt x="278" y="943"/>
                  </a:lnTo>
                  <a:lnTo>
                    <a:pt x="284" y="938"/>
                  </a:lnTo>
                  <a:lnTo>
                    <a:pt x="289" y="933"/>
                  </a:lnTo>
                  <a:lnTo>
                    <a:pt x="295" y="927"/>
                  </a:lnTo>
                  <a:lnTo>
                    <a:pt x="300" y="921"/>
                  </a:lnTo>
                  <a:lnTo>
                    <a:pt x="304" y="915"/>
                  </a:lnTo>
                  <a:lnTo>
                    <a:pt x="309" y="908"/>
                  </a:lnTo>
                  <a:lnTo>
                    <a:pt x="309" y="907"/>
                  </a:lnTo>
                  <a:lnTo>
                    <a:pt x="591" y="452"/>
                  </a:lnTo>
                  <a:lnTo>
                    <a:pt x="741" y="210"/>
                  </a:lnTo>
                  <a:lnTo>
                    <a:pt x="870" y="1"/>
                  </a:lnTo>
                  <a:lnTo>
                    <a:pt x="846" y="1"/>
                  </a:lnTo>
                  <a:lnTo>
                    <a:pt x="821" y="0"/>
                  </a:lnTo>
                  <a:lnTo>
                    <a:pt x="772" y="0"/>
                  </a:lnTo>
                  <a:lnTo>
                    <a:pt x="723" y="1"/>
                  </a:lnTo>
                  <a:lnTo>
                    <a:pt x="673" y="1"/>
                  </a:lnTo>
                  <a:lnTo>
                    <a:pt x="623" y="3"/>
                  </a:lnTo>
                  <a:lnTo>
                    <a:pt x="573" y="3"/>
                  </a:lnTo>
                  <a:lnTo>
                    <a:pt x="549" y="3"/>
                  </a:lnTo>
                  <a:lnTo>
                    <a:pt x="524" y="3"/>
                  </a:lnTo>
                  <a:lnTo>
                    <a:pt x="500" y="3"/>
                  </a:lnTo>
                  <a:lnTo>
                    <a:pt x="475" y="2"/>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54305" name="Freeform 15"/>
            <p:cNvSpPr>
              <a:spLocks/>
            </p:cNvSpPr>
            <p:nvPr/>
          </p:nvSpPr>
          <p:spPr bwMode="auto">
            <a:xfrm>
              <a:off x="1610" y="2508"/>
              <a:ext cx="680" cy="899"/>
            </a:xfrm>
            <a:custGeom>
              <a:avLst/>
              <a:gdLst>
                <a:gd name="T0" fmla="*/ 451 w 680"/>
                <a:gd name="T1" fmla="*/ 0 h 899"/>
                <a:gd name="T2" fmla="*/ 25 w 680"/>
                <a:gd name="T3" fmla="*/ 682 h 899"/>
                <a:gd name="T4" fmla="*/ 24 w 680"/>
                <a:gd name="T5" fmla="*/ 682 h 899"/>
                <a:gd name="T6" fmla="*/ 20 w 680"/>
                <a:gd name="T7" fmla="*/ 689 h 899"/>
                <a:gd name="T8" fmla="*/ 17 w 680"/>
                <a:gd name="T9" fmla="*/ 696 h 899"/>
                <a:gd name="T10" fmla="*/ 14 w 680"/>
                <a:gd name="T11" fmla="*/ 702 h 899"/>
                <a:gd name="T12" fmla="*/ 11 w 680"/>
                <a:gd name="T13" fmla="*/ 709 h 899"/>
                <a:gd name="T14" fmla="*/ 9 w 680"/>
                <a:gd name="T15" fmla="*/ 716 h 899"/>
                <a:gd name="T16" fmla="*/ 7 w 680"/>
                <a:gd name="T17" fmla="*/ 723 h 899"/>
                <a:gd name="T18" fmla="*/ 5 w 680"/>
                <a:gd name="T19" fmla="*/ 730 h 899"/>
                <a:gd name="T20" fmla="*/ 3 w 680"/>
                <a:gd name="T21" fmla="*/ 736 h 899"/>
                <a:gd name="T22" fmla="*/ 1 w 680"/>
                <a:gd name="T23" fmla="*/ 750 h 899"/>
                <a:gd name="T24" fmla="*/ 1 w 680"/>
                <a:gd name="T25" fmla="*/ 757 h 899"/>
                <a:gd name="T26" fmla="*/ 0 w 680"/>
                <a:gd name="T27" fmla="*/ 764 h 899"/>
                <a:gd name="T28" fmla="*/ 1 w 680"/>
                <a:gd name="T29" fmla="*/ 771 h 899"/>
                <a:gd name="T30" fmla="*/ 1 w 680"/>
                <a:gd name="T31" fmla="*/ 778 h 899"/>
                <a:gd name="T32" fmla="*/ 3 w 680"/>
                <a:gd name="T33" fmla="*/ 791 h 899"/>
                <a:gd name="T34" fmla="*/ 5 w 680"/>
                <a:gd name="T35" fmla="*/ 798 h 899"/>
                <a:gd name="T36" fmla="*/ 6 w 680"/>
                <a:gd name="T37" fmla="*/ 804 h 899"/>
                <a:gd name="T38" fmla="*/ 8 w 680"/>
                <a:gd name="T39" fmla="*/ 811 h 899"/>
                <a:gd name="T40" fmla="*/ 11 w 680"/>
                <a:gd name="T41" fmla="*/ 817 h 899"/>
                <a:gd name="T42" fmla="*/ 16 w 680"/>
                <a:gd name="T43" fmla="*/ 829 h 899"/>
                <a:gd name="T44" fmla="*/ 19 w 680"/>
                <a:gd name="T45" fmla="*/ 835 h 899"/>
                <a:gd name="T46" fmla="*/ 23 w 680"/>
                <a:gd name="T47" fmla="*/ 841 h 899"/>
                <a:gd name="T48" fmla="*/ 27 w 680"/>
                <a:gd name="T49" fmla="*/ 846 h 899"/>
                <a:gd name="T50" fmla="*/ 31 w 680"/>
                <a:gd name="T51" fmla="*/ 852 h 899"/>
                <a:gd name="T52" fmla="*/ 35 w 680"/>
                <a:gd name="T53" fmla="*/ 856 h 899"/>
                <a:gd name="T54" fmla="*/ 40 w 680"/>
                <a:gd name="T55" fmla="*/ 862 h 899"/>
                <a:gd name="T56" fmla="*/ 50 w 680"/>
                <a:gd name="T57" fmla="*/ 870 h 899"/>
                <a:gd name="T58" fmla="*/ 55 w 680"/>
                <a:gd name="T59" fmla="*/ 874 h 899"/>
                <a:gd name="T60" fmla="*/ 61 w 680"/>
                <a:gd name="T61" fmla="*/ 878 h 899"/>
                <a:gd name="T62" fmla="*/ 67 w 680"/>
                <a:gd name="T63" fmla="*/ 882 h 899"/>
                <a:gd name="T64" fmla="*/ 73 w 680"/>
                <a:gd name="T65" fmla="*/ 885 h 899"/>
                <a:gd name="T66" fmla="*/ 79 w 680"/>
                <a:gd name="T67" fmla="*/ 888 h 899"/>
                <a:gd name="T68" fmla="*/ 86 w 680"/>
                <a:gd name="T69" fmla="*/ 890 h 899"/>
                <a:gd name="T70" fmla="*/ 99 w 680"/>
                <a:gd name="T71" fmla="*/ 894 h 899"/>
                <a:gd name="T72" fmla="*/ 112 w 680"/>
                <a:gd name="T73" fmla="*/ 896 h 899"/>
                <a:gd name="T74" fmla="*/ 125 w 680"/>
                <a:gd name="T75" fmla="*/ 898 h 899"/>
                <a:gd name="T76" fmla="*/ 132 w 680"/>
                <a:gd name="T77" fmla="*/ 898 h 899"/>
                <a:gd name="T78" fmla="*/ 139 w 680"/>
                <a:gd name="T79" fmla="*/ 897 h 899"/>
                <a:gd name="T80" fmla="*/ 145 w 680"/>
                <a:gd name="T81" fmla="*/ 896 h 899"/>
                <a:gd name="T82" fmla="*/ 152 w 680"/>
                <a:gd name="T83" fmla="*/ 896 h 899"/>
                <a:gd name="T84" fmla="*/ 158 w 680"/>
                <a:gd name="T85" fmla="*/ 894 h 899"/>
                <a:gd name="T86" fmla="*/ 165 w 680"/>
                <a:gd name="T87" fmla="*/ 892 h 899"/>
                <a:gd name="T88" fmla="*/ 171 w 680"/>
                <a:gd name="T89" fmla="*/ 891 h 899"/>
                <a:gd name="T90" fmla="*/ 178 w 680"/>
                <a:gd name="T91" fmla="*/ 888 h 899"/>
                <a:gd name="T92" fmla="*/ 184 w 680"/>
                <a:gd name="T93" fmla="*/ 886 h 899"/>
                <a:gd name="T94" fmla="*/ 191 w 680"/>
                <a:gd name="T95" fmla="*/ 883 h 899"/>
                <a:gd name="T96" fmla="*/ 197 w 680"/>
                <a:gd name="T97" fmla="*/ 880 h 899"/>
                <a:gd name="T98" fmla="*/ 203 w 680"/>
                <a:gd name="T99" fmla="*/ 876 h 899"/>
                <a:gd name="T100" fmla="*/ 209 w 680"/>
                <a:gd name="T101" fmla="*/ 873 h 899"/>
                <a:gd name="T102" fmla="*/ 214 w 680"/>
                <a:gd name="T103" fmla="*/ 868 h 899"/>
                <a:gd name="T104" fmla="*/ 225 w 680"/>
                <a:gd name="T105" fmla="*/ 860 h 899"/>
                <a:gd name="T106" fmla="*/ 231 w 680"/>
                <a:gd name="T107" fmla="*/ 854 h 899"/>
                <a:gd name="T108" fmla="*/ 235 w 680"/>
                <a:gd name="T109" fmla="*/ 849 h 899"/>
                <a:gd name="T110" fmla="*/ 240 w 680"/>
                <a:gd name="T111" fmla="*/ 844 h 899"/>
                <a:gd name="T112" fmla="*/ 245 w 680"/>
                <a:gd name="T113" fmla="*/ 838 h 899"/>
                <a:gd name="T114" fmla="*/ 253 w 680"/>
                <a:gd name="T115" fmla="*/ 826 h 899"/>
                <a:gd name="T116" fmla="*/ 254 w 680"/>
                <a:gd name="T117" fmla="*/ 825 h 899"/>
                <a:gd name="T118" fmla="*/ 361 w 680"/>
                <a:gd name="T119" fmla="*/ 652 h 899"/>
                <a:gd name="T120" fmla="*/ 467 w 680"/>
                <a:gd name="T121" fmla="*/ 481 h 899"/>
                <a:gd name="T122" fmla="*/ 679 w 680"/>
                <a:gd name="T123" fmla="*/ 142 h 89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0"/>
                <a:gd name="T187" fmla="*/ 0 h 899"/>
                <a:gd name="T188" fmla="*/ 680 w 680"/>
                <a:gd name="T189" fmla="*/ 899 h 89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0" h="899">
                  <a:moveTo>
                    <a:pt x="451" y="0"/>
                  </a:moveTo>
                  <a:lnTo>
                    <a:pt x="25" y="682"/>
                  </a:lnTo>
                  <a:lnTo>
                    <a:pt x="24" y="682"/>
                  </a:lnTo>
                  <a:lnTo>
                    <a:pt x="20" y="689"/>
                  </a:lnTo>
                  <a:lnTo>
                    <a:pt x="17" y="696"/>
                  </a:lnTo>
                  <a:lnTo>
                    <a:pt x="14" y="702"/>
                  </a:lnTo>
                  <a:lnTo>
                    <a:pt x="11" y="709"/>
                  </a:lnTo>
                  <a:lnTo>
                    <a:pt x="9" y="716"/>
                  </a:lnTo>
                  <a:lnTo>
                    <a:pt x="7" y="723"/>
                  </a:lnTo>
                  <a:lnTo>
                    <a:pt x="5" y="730"/>
                  </a:lnTo>
                  <a:lnTo>
                    <a:pt x="3" y="736"/>
                  </a:lnTo>
                  <a:lnTo>
                    <a:pt x="1" y="750"/>
                  </a:lnTo>
                  <a:lnTo>
                    <a:pt x="1" y="757"/>
                  </a:lnTo>
                  <a:lnTo>
                    <a:pt x="0" y="764"/>
                  </a:lnTo>
                  <a:lnTo>
                    <a:pt x="1" y="771"/>
                  </a:lnTo>
                  <a:lnTo>
                    <a:pt x="1" y="778"/>
                  </a:lnTo>
                  <a:lnTo>
                    <a:pt x="3" y="791"/>
                  </a:lnTo>
                  <a:lnTo>
                    <a:pt x="5" y="798"/>
                  </a:lnTo>
                  <a:lnTo>
                    <a:pt x="6" y="804"/>
                  </a:lnTo>
                  <a:lnTo>
                    <a:pt x="8" y="811"/>
                  </a:lnTo>
                  <a:lnTo>
                    <a:pt x="11" y="817"/>
                  </a:lnTo>
                  <a:lnTo>
                    <a:pt x="16" y="829"/>
                  </a:lnTo>
                  <a:lnTo>
                    <a:pt x="19" y="835"/>
                  </a:lnTo>
                  <a:lnTo>
                    <a:pt x="23" y="841"/>
                  </a:lnTo>
                  <a:lnTo>
                    <a:pt x="27" y="846"/>
                  </a:lnTo>
                  <a:lnTo>
                    <a:pt x="31" y="852"/>
                  </a:lnTo>
                  <a:lnTo>
                    <a:pt x="35" y="856"/>
                  </a:lnTo>
                  <a:lnTo>
                    <a:pt x="40" y="862"/>
                  </a:lnTo>
                  <a:lnTo>
                    <a:pt x="50" y="870"/>
                  </a:lnTo>
                  <a:lnTo>
                    <a:pt x="55" y="874"/>
                  </a:lnTo>
                  <a:lnTo>
                    <a:pt x="61" y="878"/>
                  </a:lnTo>
                  <a:lnTo>
                    <a:pt x="67" y="882"/>
                  </a:lnTo>
                  <a:lnTo>
                    <a:pt x="73" y="885"/>
                  </a:lnTo>
                  <a:lnTo>
                    <a:pt x="79" y="888"/>
                  </a:lnTo>
                  <a:lnTo>
                    <a:pt x="86" y="890"/>
                  </a:lnTo>
                  <a:lnTo>
                    <a:pt x="99" y="894"/>
                  </a:lnTo>
                  <a:lnTo>
                    <a:pt x="112" y="896"/>
                  </a:lnTo>
                  <a:lnTo>
                    <a:pt x="125" y="898"/>
                  </a:lnTo>
                  <a:lnTo>
                    <a:pt x="132" y="898"/>
                  </a:lnTo>
                  <a:lnTo>
                    <a:pt x="139" y="897"/>
                  </a:lnTo>
                  <a:lnTo>
                    <a:pt x="145" y="896"/>
                  </a:lnTo>
                  <a:lnTo>
                    <a:pt x="152" y="896"/>
                  </a:lnTo>
                  <a:lnTo>
                    <a:pt x="158" y="894"/>
                  </a:lnTo>
                  <a:lnTo>
                    <a:pt x="165" y="892"/>
                  </a:lnTo>
                  <a:lnTo>
                    <a:pt x="171" y="891"/>
                  </a:lnTo>
                  <a:lnTo>
                    <a:pt x="178" y="888"/>
                  </a:lnTo>
                  <a:lnTo>
                    <a:pt x="184" y="886"/>
                  </a:lnTo>
                  <a:lnTo>
                    <a:pt x="191" y="883"/>
                  </a:lnTo>
                  <a:lnTo>
                    <a:pt x="197" y="880"/>
                  </a:lnTo>
                  <a:lnTo>
                    <a:pt x="203" y="876"/>
                  </a:lnTo>
                  <a:lnTo>
                    <a:pt x="209" y="873"/>
                  </a:lnTo>
                  <a:lnTo>
                    <a:pt x="214" y="868"/>
                  </a:lnTo>
                  <a:lnTo>
                    <a:pt x="225" y="860"/>
                  </a:lnTo>
                  <a:lnTo>
                    <a:pt x="231" y="854"/>
                  </a:lnTo>
                  <a:lnTo>
                    <a:pt x="235" y="849"/>
                  </a:lnTo>
                  <a:lnTo>
                    <a:pt x="240" y="844"/>
                  </a:lnTo>
                  <a:lnTo>
                    <a:pt x="245" y="838"/>
                  </a:lnTo>
                  <a:lnTo>
                    <a:pt x="253" y="826"/>
                  </a:lnTo>
                  <a:lnTo>
                    <a:pt x="254" y="825"/>
                  </a:lnTo>
                  <a:lnTo>
                    <a:pt x="361" y="652"/>
                  </a:lnTo>
                  <a:lnTo>
                    <a:pt x="467" y="481"/>
                  </a:lnTo>
                  <a:lnTo>
                    <a:pt x="679" y="142"/>
                  </a:lnTo>
                </a:path>
              </a:pathLst>
            </a:custGeom>
            <a:noFill/>
            <a:ln w="12700" cap="rnd">
              <a:solidFill>
                <a:srgbClr val="000000"/>
              </a:solidFill>
              <a:round/>
              <a:headEnd/>
              <a:tailEnd/>
            </a:ln>
          </p:spPr>
          <p:txBody>
            <a:bodyPr>
              <a:prstTxWarp prst="textNoShape">
                <a:avLst/>
              </a:prstTxWarp>
            </a:bodyPr>
            <a:lstStyle/>
            <a:p>
              <a:endParaRPr lang="en-US"/>
            </a:p>
          </p:txBody>
        </p:sp>
        <p:sp>
          <p:nvSpPr>
            <p:cNvPr id="54306" name="Freeform 16"/>
            <p:cNvSpPr>
              <a:spLocks/>
            </p:cNvSpPr>
            <p:nvPr/>
          </p:nvSpPr>
          <p:spPr bwMode="auto">
            <a:xfrm>
              <a:off x="3171" y="2420"/>
              <a:ext cx="584" cy="1034"/>
            </a:xfrm>
            <a:custGeom>
              <a:avLst/>
              <a:gdLst>
                <a:gd name="T0" fmla="*/ 264 w 584"/>
                <a:gd name="T1" fmla="*/ 919 h 1034"/>
                <a:gd name="T2" fmla="*/ 267 w 584"/>
                <a:gd name="T3" fmla="*/ 928 h 1034"/>
                <a:gd name="T4" fmla="*/ 276 w 584"/>
                <a:gd name="T5" fmla="*/ 950 h 1034"/>
                <a:gd name="T6" fmla="*/ 284 w 584"/>
                <a:gd name="T7" fmla="*/ 963 h 1034"/>
                <a:gd name="T8" fmla="*/ 293 w 584"/>
                <a:gd name="T9" fmla="*/ 976 h 1034"/>
                <a:gd name="T10" fmla="*/ 304 w 584"/>
                <a:gd name="T11" fmla="*/ 987 h 1034"/>
                <a:gd name="T12" fmla="*/ 315 w 584"/>
                <a:gd name="T13" fmla="*/ 997 h 1034"/>
                <a:gd name="T14" fmla="*/ 334 w 584"/>
                <a:gd name="T15" fmla="*/ 1010 h 1034"/>
                <a:gd name="T16" fmla="*/ 347 w 584"/>
                <a:gd name="T17" fmla="*/ 1018 h 1034"/>
                <a:gd name="T18" fmla="*/ 362 w 584"/>
                <a:gd name="T19" fmla="*/ 1023 h 1034"/>
                <a:gd name="T20" fmla="*/ 377 w 584"/>
                <a:gd name="T21" fmla="*/ 1028 h 1034"/>
                <a:gd name="T22" fmla="*/ 399 w 584"/>
                <a:gd name="T23" fmla="*/ 1032 h 1034"/>
                <a:gd name="T24" fmla="*/ 415 w 584"/>
                <a:gd name="T25" fmla="*/ 1033 h 1034"/>
                <a:gd name="T26" fmla="*/ 431 w 584"/>
                <a:gd name="T27" fmla="*/ 1032 h 1034"/>
                <a:gd name="T28" fmla="*/ 448 w 584"/>
                <a:gd name="T29" fmla="*/ 1030 h 1034"/>
                <a:gd name="T30" fmla="*/ 464 w 584"/>
                <a:gd name="T31" fmla="*/ 1026 h 1034"/>
                <a:gd name="T32" fmla="*/ 479 w 584"/>
                <a:gd name="T33" fmla="*/ 1021 h 1034"/>
                <a:gd name="T34" fmla="*/ 509 w 584"/>
                <a:gd name="T35" fmla="*/ 1006 h 1034"/>
                <a:gd name="T36" fmla="*/ 521 w 584"/>
                <a:gd name="T37" fmla="*/ 997 h 1034"/>
                <a:gd name="T38" fmla="*/ 533 w 584"/>
                <a:gd name="T39" fmla="*/ 987 h 1034"/>
                <a:gd name="T40" fmla="*/ 544 w 584"/>
                <a:gd name="T41" fmla="*/ 976 h 1034"/>
                <a:gd name="T42" fmla="*/ 553 w 584"/>
                <a:gd name="T43" fmla="*/ 964 h 1034"/>
                <a:gd name="T44" fmla="*/ 562 w 584"/>
                <a:gd name="T45" fmla="*/ 951 h 1034"/>
                <a:gd name="T46" fmla="*/ 569 w 584"/>
                <a:gd name="T47" fmla="*/ 937 h 1034"/>
                <a:gd name="T48" fmla="*/ 577 w 584"/>
                <a:gd name="T49" fmla="*/ 915 h 1034"/>
                <a:gd name="T50" fmla="*/ 580 w 584"/>
                <a:gd name="T51" fmla="*/ 900 h 1034"/>
                <a:gd name="T52" fmla="*/ 583 w 584"/>
                <a:gd name="T53" fmla="*/ 885 h 1034"/>
                <a:gd name="T54" fmla="*/ 583 w 584"/>
                <a:gd name="T55" fmla="*/ 870 h 1034"/>
                <a:gd name="T56" fmla="*/ 582 w 584"/>
                <a:gd name="T57" fmla="*/ 854 h 1034"/>
                <a:gd name="T58" fmla="*/ 579 w 584"/>
                <a:gd name="T59" fmla="*/ 838 h 1034"/>
                <a:gd name="T60" fmla="*/ 577 w 584"/>
                <a:gd name="T61" fmla="*/ 829 h 1034"/>
                <a:gd name="T62" fmla="*/ 456 w 584"/>
                <a:gd name="T63" fmla="*/ 412 h 1034"/>
                <a:gd name="T64" fmla="*/ 169 w 584"/>
                <a:gd name="T65" fmla="*/ 0 h 10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84"/>
                <a:gd name="T100" fmla="*/ 0 h 1034"/>
                <a:gd name="T101" fmla="*/ 584 w 584"/>
                <a:gd name="T102" fmla="*/ 1034 h 10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84" h="1034">
                  <a:moveTo>
                    <a:pt x="0" y="0"/>
                  </a:moveTo>
                  <a:lnTo>
                    <a:pt x="264" y="919"/>
                  </a:lnTo>
                  <a:lnTo>
                    <a:pt x="264" y="920"/>
                  </a:lnTo>
                  <a:lnTo>
                    <a:pt x="267" y="928"/>
                  </a:lnTo>
                  <a:lnTo>
                    <a:pt x="269" y="936"/>
                  </a:lnTo>
                  <a:lnTo>
                    <a:pt x="276" y="950"/>
                  </a:lnTo>
                  <a:lnTo>
                    <a:pt x="280" y="957"/>
                  </a:lnTo>
                  <a:lnTo>
                    <a:pt x="284" y="963"/>
                  </a:lnTo>
                  <a:lnTo>
                    <a:pt x="288" y="970"/>
                  </a:lnTo>
                  <a:lnTo>
                    <a:pt x="293" y="976"/>
                  </a:lnTo>
                  <a:lnTo>
                    <a:pt x="298" y="981"/>
                  </a:lnTo>
                  <a:lnTo>
                    <a:pt x="304" y="987"/>
                  </a:lnTo>
                  <a:lnTo>
                    <a:pt x="309" y="992"/>
                  </a:lnTo>
                  <a:lnTo>
                    <a:pt x="315" y="997"/>
                  </a:lnTo>
                  <a:lnTo>
                    <a:pt x="327" y="1006"/>
                  </a:lnTo>
                  <a:lnTo>
                    <a:pt x="334" y="1010"/>
                  </a:lnTo>
                  <a:lnTo>
                    <a:pt x="341" y="1014"/>
                  </a:lnTo>
                  <a:lnTo>
                    <a:pt x="347" y="1018"/>
                  </a:lnTo>
                  <a:lnTo>
                    <a:pt x="355" y="1020"/>
                  </a:lnTo>
                  <a:lnTo>
                    <a:pt x="362" y="1023"/>
                  </a:lnTo>
                  <a:lnTo>
                    <a:pt x="369" y="1026"/>
                  </a:lnTo>
                  <a:lnTo>
                    <a:pt x="377" y="1028"/>
                  </a:lnTo>
                  <a:lnTo>
                    <a:pt x="384" y="1030"/>
                  </a:lnTo>
                  <a:lnTo>
                    <a:pt x="399" y="1032"/>
                  </a:lnTo>
                  <a:lnTo>
                    <a:pt x="407" y="1033"/>
                  </a:lnTo>
                  <a:lnTo>
                    <a:pt x="415" y="1033"/>
                  </a:lnTo>
                  <a:lnTo>
                    <a:pt x="423" y="1033"/>
                  </a:lnTo>
                  <a:lnTo>
                    <a:pt x="431" y="1032"/>
                  </a:lnTo>
                  <a:lnTo>
                    <a:pt x="439" y="1032"/>
                  </a:lnTo>
                  <a:lnTo>
                    <a:pt x="448" y="1030"/>
                  </a:lnTo>
                  <a:lnTo>
                    <a:pt x="456" y="1028"/>
                  </a:lnTo>
                  <a:lnTo>
                    <a:pt x="464" y="1026"/>
                  </a:lnTo>
                  <a:lnTo>
                    <a:pt x="472" y="1024"/>
                  </a:lnTo>
                  <a:lnTo>
                    <a:pt x="479" y="1021"/>
                  </a:lnTo>
                  <a:lnTo>
                    <a:pt x="495" y="1014"/>
                  </a:lnTo>
                  <a:lnTo>
                    <a:pt x="509" y="1006"/>
                  </a:lnTo>
                  <a:lnTo>
                    <a:pt x="515" y="1002"/>
                  </a:lnTo>
                  <a:lnTo>
                    <a:pt x="521" y="997"/>
                  </a:lnTo>
                  <a:lnTo>
                    <a:pt x="527" y="992"/>
                  </a:lnTo>
                  <a:lnTo>
                    <a:pt x="533" y="987"/>
                  </a:lnTo>
                  <a:lnTo>
                    <a:pt x="539" y="982"/>
                  </a:lnTo>
                  <a:lnTo>
                    <a:pt x="544" y="976"/>
                  </a:lnTo>
                  <a:lnTo>
                    <a:pt x="549" y="970"/>
                  </a:lnTo>
                  <a:lnTo>
                    <a:pt x="553" y="964"/>
                  </a:lnTo>
                  <a:lnTo>
                    <a:pt x="558" y="957"/>
                  </a:lnTo>
                  <a:lnTo>
                    <a:pt x="562" y="951"/>
                  </a:lnTo>
                  <a:lnTo>
                    <a:pt x="565" y="944"/>
                  </a:lnTo>
                  <a:lnTo>
                    <a:pt x="569" y="937"/>
                  </a:lnTo>
                  <a:lnTo>
                    <a:pt x="575" y="923"/>
                  </a:lnTo>
                  <a:lnTo>
                    <a:pt x="577" y="915"/>
                  </a:lnTo>
                  <a:lnTo>
                    <a:pt x="579" y="908"/>
                  </a:lnTo>
                  <a:lnTo>
                    <a:pt x="580" y="900"/>
                  </a:lnTo>
                  <a:lnTo>
                    <a:pt x="581" y="893"/>
                  </a:lnTo>
                  <a:lnTo>
                    <a:pt x="583" y="885"/>
                  </a:lnTo>
                  <a:lnTo>
                    <a:pt x="583" y="877"/>
                  </a:lnTo>
                  <a:lnTo>
                    <a:pt x="583" y="870"/>
                  </a:lnTo>
                  <a:lnTo>
                    <a:pt x="583" y="862"/>
                  </a:lnTo>
                  <a:lnTo>
                    <a:pt x="582" y="854"/>
                  </a:lnTo>
                  <a:lnTo>
                    <a:pt x="581" y="846"/>
                  </a:lnTo>
                  <a:lnTo>
                    <a:pt x="579" y="838"/>
                  </a:lnTo>
                  <a:lnTo>
                    <a:pt x="577" y="830"/>
                  </a:lnTo>
                  <a:lnTo>
                    <a:pt x="577" y="829"/>
                  </a:lnTo>
                  <a:lnTo>
                    <a:pt x="516" y="620"/>
                  </a:lnTo>
                  <a:lnTo>
                    <a:pt x="456" y="412"/>
                  </a:lnTo>
                  <a:lnTo>
                    <a:pt x="337" y="0"/>
                  </a:lnTo>
                  <a:lnTo>
                    <a:pt x="169" y="0"/>
                  </a:lnTo>
                  <a:lnTo>
                    <a:pt x="0" y="0"/>
                  </a:lnTo>
                </a:path>
              </a:pathLst>
            </a:custGeom>
            <a:solidFill>
              <a:srgbClr val="FFFFFF"/>
            </a:solidFill>
            <a:ln w="12700" cap="rnd">
              <a:solidFill>
                <a:srgbClr val="000000"/>
              </a:solidFill>
              <a:round/>
              <a:headEnd/>
              <a:tailEnd/>
            </a:ln>
          </p:spPr>
          <p:txBody>
            <a:bodyPr>
              <a:prstTxWarp prst="textNoShape">
                <a:avLst/>
              </a:prstTxWarp>
            </a:bodyPr>
            <a:lstStyle/>
            <a:p>
              <a:endParaRPr lang="en-US"/>
            </a:p>
          </p:txBody>
        </p:sp>
        <p:sp>
          <p:nvSpPr>
            <p:cNvPr id="54307" name="Freeform 17"/>
            <p:cNvSpPr>
              <a:spLocks/>
            </p:cNvSpPr>
            <p:nvPr/>
          </p:nvSpPr>
          <p:spPr bwMode="auto">
            <a:xfrm>
              <a:off x="3232" y="2468"/>
              <a:ext cx="489" cy="958"/>
            </a:xfrm>
            <a:custGeom>
              <a:avLst/>
              <a:gdLst>
                <a:gd name="T0" fmla="*/ 0 w 489"/>
                <a:gd name="T1" fmla="*/ 75 h 958"/>
                <a:gd name="T2" fmla="*/ 222 w 489"/>
                <a:gd name="T3" fmla="*/ 848 h 958"/>
                <a:gd name="T4" fmla="*/ 222 w 489"/>
                <a:gd name="T5" fmla="*/ 849 h 958"/>
                <a:gd name="T6" fmla="*/ 224 w 489"/>
                <a:gd name="T7" fmla="*/ 856 h 958"/>
                <a:gd name="T8" fmla="*/ 227 w 489"/>
                <a:gd name="T9" fmla="*/ 863 h 958"/>
                <a:gd name="T10" fmla="*/ 230 w 489"/>
                <a:gd name="T11" fmla="*/ 870 h 958"/>
                <a:gd name="T12" fmla="*/ 233 w 489"/>
                <a:gd name="T13" fmla="*/ 877 h 958"/>
                <a:gd name="T14" fmla="*/ 236 w 489"/>
                <a:gd name="T15" fmla="*/ 883 h 958"/>
                <a:gd name="T16" fmla="*/ 240 w 489"/>
                <a:gd name="T17" fmla="*/ 889 h 958"/>
                <a:gd name="T18" fmla="*/ 248 w 489"/>
                <a:gd name="T19" fmla="*/ 901 h 958"/>
                <a:gd name="T20" fmla="*/ 252 w 489"/>
                <a:gd name="T21" fmla="*/ 906 h 958"/>
                <a:gd name="T22" fmla="*/ 257 w 489"/>
                <a:gd name="T23" fmla="*/ 912 h 958"/>
                <a:gd name="T24" fmla="*/ 267 w 489"/>
                <a:gd name="T25" fmla="*/ 922 h 958"/>
                <a:gd name="T26" fmla="*/ 277 w 489"/>
                <a:gd name="T27" fmla="*/ 930 h 958"/>
                <a:gd name="T28" fmla="*/ 283 w 489"/>
                <a:gd name="T29" fmla="*/ 934 h 958"/>
                <a:gd name="T30" fmla="*/ 289 w 489"/>
                <a:gd name="T31" fmla="*/ 938 h 958"/>
                <a:gd name="T32" fmla="*/ 294 w 489"/>
                <a:gd name="T33" fmla="*/ 941 h 958"/>
                <a:gd name="T34" fmla="*/ 300 w 489"/>
                <a:gd name="T35" fmla="*/ 944 h 958"/>
                <a:gd name="T36" fmla="*/ 306 w 489"/>
                <a:gd name="T37" fmla="*/ 947 h 958"/>
                <a:gd name="T38" fmla="*/ 313 w 489"/>
                <a:gd name="T39" fmla="*/ 950 h 958"/>
                <a:gd name="T40" fmla="*/ 319 w 489"/>
                <a:gd name="T41" fmla="*/ 952 h 958"/>
                <a:gd name="T42" fmla="*/ 325 w 489"/>
                <a:gd name="T43" fmla="*/ 953 h 958"/>
                <a:gd name="T44" fmla="*/ 332 w 489"/>
                <a:gd name="T45" fmla="*/ 955 h 958"/>
                <a:gd name="T46" fmla="*/ 338 w 489"/>
                <a:gd name="T47" fmla="*/ 956 h 958"/>
                <a:gd name="T48" fmla="*/ 345 w 489"/>
                <a:gd name="T49" fmla="*/ 957 h 958"/>
                <a:gd name="T50" fmla="*/ 352 w 489"/>
                <a:gd name="T51" fmla="*/ 957 h 958"/>
                <a:gd name="T52" fmla="*/ 358 w 489"/>
                <a:gd name="T53" fmla="*/ 957 h 958"/>
                <a:gd name="T54" fmla="*/ 365 w 489"/>
                <a:gd name="T55" fmla="*/ 957 h 958"/>
                <a:gd name="T56" fmla="*/ 372 w 489"/>
                <a:gd name="T57" fmla="*/ 957 h 958"/>
                <a:gd name="T58" fmla="*/ 379 w 489"/>
                <a:gd name="T59" fmla="*/ 956 h 958"/>
                <a:gd name="T60" fmla="*/ 385 w 489"/>
                <a:gd name="T61" fmla="*/ 954 h 958"/>
                <a:gd name="T62" fmla="*/ 392 w 489"/>
                <a:gd name="T63" fmla="*/ 952 h 958"/>
                <a:gd name="T64" fmla="*/ 399 w 489"/>
                <a:gd name="T65" fmla="*/ 950 h 958"/>
                <a:gd name="T66" fmla="*/ 405 w 489"/>
                <a:gd name="T67" fmla="*/ 948 h 958"/>
                <a:gd name="T68" fmla="*/ 411 w 489"/>
                <a:gd name="T69" fmla="*/ 945 h 958"/>
                <a:gd name="T70" fmla="*/ 418 w 489"/>
                <a:gd name="T71" fmla="*/ 942 h 958"/>
                <a:gd name="T72" fmla="*/ 429 w 489"/>
                <a:gd name="T73" fmla="*/ 935 h 958"/>
                <a:gd name="T74" fmla="*/ 439 w 489"/>
                <a:gd name="T75" fmla="*/ 927 h 958"/>
                <a:gd name="T76" fmla="*/ 449 w 489"/>
                <a:gd name="T77" fmla="*/ 918 h 958"/>
                <a:gd name="T78" fmla="*/ 454 w 489"/>
                <a:gd name="T79" fmla="*/ 913 h 958"/>
                <a:gd name="T80" fmla="*/ 458 w 489"/>
                <a:gd name="T81" fmla="*/ 908 h 958"/>
                <a:gd name="T82" fmla="*/ 466 w 489"/>
                <a:gd name="T83" fmla="*/ 897 h 958"/>
                <a:gd name="T84" fmla="*/ 469 w 489"/>
                <a:gd name="T85" fmla="*/ 891 h 958"/>
                <a:gd name="T86" fmla="*/ 472 w 489"/>
                <a:gd name="T87" fmla="*/ 885 h 958"/>
                <a:gd name="T88" fmla="*/ 475 w 489"/>
                <a:gd name="T89" fmla="*/ 879 h 958"/>
                <a:gd name="T90" fmla="*/ 478 w 489"/>
                <a:gd name="T91" fmla="*/ 873 h 958"/>
                <a:gd name="T92" fmla="*/ 480 w 489"/>
                <a:gd name="T93" fmla="*/ 866 h 958"/>
                <a:gd name="T94" fmla="*/ 482 w 489"/>
                <a:gd name="T95" fmla="*/ 860 h 958"/>
                <a:gd name="T96" fmla="*/ 484 w 489"/>
                <a:gd name="T97" fmla="*/ 853 h 958"/>
                <a:gd name="T98" fmla="*/ 485 w 489"/>
                <a:gd name="T99" fmla="*/ 846 h 958"/>
                <a:gd name="T100" fmla="*/ 487 w 489"/>
                <a:gd name="T101" fmla="*/ 832 h 958"/>
                <a:gd name="T102" fmla="*/ 488 w 489"/>
                <a:gd name="T103" fmla="*/ 825 h 958"/>
                <a:gd name="T104" fmla="*/ 488 w 489"/>
                <a:gd name="T105" fmla="*/ 818 h 958"/>
                <a:gd name="T106" fmla="*/ 488 w 489"/>
                <a:gd name="T107" fmla="*/ 811 h 958"/>
                <a:gd name="T108" fmla="*/ 487 w 489"/>
                <a:gd name="T109" fmla="*/ 804 h 958"/>
                <a:gd name="T110" fmla="*/ 486 w 489"/>
                <a:gd name="T111" fmla="*/ 796 h 958"/>
                <a:gd name="T112" fmla="*/ 485 w 489"/>
                <a:gd name="T113" fmla="*/ 789 h 958"/>
                <a:gd name="T114" fmla="*/ 482 w 489"/>
                <a:gd name="T115" fmla="*/ 774 h 958"/>
                <a:gd name="T116" fmla="*/ 481 w 489"/>
                <a:gd name="T117" fmla="*/ 774 h 958"/>
                <a:gd name="T118" fmla="*/ 425 w 489"/>
                <a:gd name="T119" fmla="*/ 579 h 958"/>
                <a:gd name="T120" fmla="*/ 369 w 489"/>
                <a:gd name="T121" fmla="*/ 385 h 958"/>
                <a:gd name="T122" fmla="*/ 259 w 489"/>
                <a:gd name="T123" fmla="*/ 0 h 9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9"/>
                <a:gd name="T187" fmla="*/ 0 h 958"/>
                <a:gd name="T188" fmla="*/ 489 w 489"/>
                <a:gd name="T189" fmla="*/ 958 h 9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9" h="958">
                  <a:moveTo>
                    <a:pt x="0" y="75"/>
                  </a:moveTo>
                  <a:lnTo>
                    <a:pt x="222" y="848"/>
                  </a:lnTo>
                  <a:lnTo>
                    <a:pt x="222" y="849"/>
                  </a:lnTo>
                  <a:lnTo>
                    <a:pt x="224" y="856"/>
                  </a:lnTo>
                  <a:lnTo>
                    <a:pt x="227" y="863"/>
                  </a:lnTo>
                  <a:lnTo>
                    <a:pt x="230" y="870"/>
                  </a:lnTo>
                  <a:lnTo>
                    <a:pt x="233" y="877"/>
                  </a:lnTo>
                  <a:lnTo>
                    <a:pt x="236" y="883"/>
                  </a:lnTo>
                  <a:lnTo>
                    <a:pt x="240" y="889"/>
                  </a:lnTo>
                  <a:lnTo>
                    <a:pt x="248" y="901"/>
                  </a:lnTo>
                  <a:lnTo>
                    <a:pt x="252" y="906"/>
                  </a:lnTo>
                  <a:lnTo>
                    <a:pt x="257" y="912"/>
                  </a:lnTo>
                  <a:lnTo>
                    <a:pt x="267" y="922"/>
                  </a:lnTo>
                  <a:lnTo>
                    <a:pt x="277" y="930"/>
                  </a:lnTo>
                  <a:lnTo>
                    <a:pt x="283" y="934"/>
                  </a:lnTo>
                  <a:lnTo>
                    <a:pt x="289" y="938"/>
                  </a:lnTo>
                  <a:lnTo>
                    <a:pt x="294" y="941"/>
                  </a:lnTo>
                  <a:lnTo>
                    <a:pt x="300" y="944"/>
                  </a:lnTo>
                  <a:lnTo>
                    <a:pt x="306" y="947"/>
                  </a:lnTo>
                  <a:lnTo>
                    <a:pt x="313" y="950"/>
                  </a:lnTo>
                  <a:lnTo>
                    <a:pt x="319" y="952"/>
                  </a:lnTo>
                  <a:lnTo>
                    <a:pt x="325" y="953"/>
                  </a:lnTo>
                  <a:lnTo>
                    <a:pt x="332" y="955"/>
                  </a:lnTo>
                  <a:lnTo>
                    <a:pt x="338" y="956"/>
                  </a:lnTo>
                  <a:lnTo>
                    <a:pt x="345" y="957"/>
                  </a:lnTo>
                  <a:lnTo>
                    <a:pt x="352" y="957"/>
                  </a:lnTo>
                  <a:lnTo>
                    <a:pt x="358" y="957"/>
                  </a:lnTo>
                  <a:lnTo>
                    <a:pt x="365" y="957"/>
                  </a:lnTo>
                  <a:lnTo>
                    <a:pt x="372" y="957"/>
                  </a:lnTo>
                  <a:lnTo>
                    <a:pt x="379" y="956"/>
                  </a:lnTo>
                  <a:lnTo>
                    <a:pt x="385" y="954"/>
                  </a:lnTo>
                  <a:lnTo>
                    <a:pt x="392" y="952"/>
                  </a:lnTo>
                  <a:lnTo>
                    <a:pt x="399" y="950"/>
                  </a:lnTo>
                  <a:lnTo>
                    <a:pt x="405" y="948"/>
                  </a:lnTo>
                  <a:lnTo>
                    <a:pt x="411" y="945"/>
                  </a:lnTo>
                  <a:lnTo>
                    <a:pt x="418" y="942"/>
                  </a:lnTo>
                  <a:lnTo>
                    <a:pt x="429" y="935"/>
                  </a:lnTo>
                  <a:lnTo>
                    <a:pt x="439" y="927"/>
                  </a:lnTo>
                  <a:lnTo>
                    <a:pt x="449" y="918"/>
                  </a:lnTo>
                  <a:lnTo>
                    <a:pt x="454" y="913"/>
                  </a:lnTo>
                  <a:lnTo>
                    <a:pt x="458" y="908"/>
                  </a:lnTo>
                  <a:lnTo>
                    <a:pt x="466" y="897"/>
                  </a:lnTo>
                  <a:lnTo>
                    <a:pt x="469" y="891"/>
                  </a:lnTo>
                  <a:lnTo>
                    <a:pt x="472" y="885"/>
                  </a:lnTo>
                  <a:lnTo>
                    <a:pt x="475" y="879"/>
                  </a:lnTo>
                  <a:lnTo>
                    <a:pt x="478" y="873"/>
                  </a:lnTo>
                  <a:lnTo>
                    <a:pt x="480" y="866"/>
                  </a:lnTo>
                  <a:lnTo>
                    <a:pt x="482" y="860"/>
                  </a:lnTo>
                  <a:lnTo>
                    <a:pt x="484" y="853"/>
                  </a:lnTo>
                  <a:lnTo>
                    <a:pt x="485" y="846"/>
                  </a:lnTo>
                  <a:lnTo>
                    <a:pt x="487" y="832"/>
                  </a:lnTo>
                  <a:lnTo>
                    <a:pt x="488" y="825"/>
                  </a:lnTo>
                  <a:lnTo>
                    <a:pt x="488" y="818"/>
                  </a:lnTo>
                  <a:lnTo>
                    <a:pt x="488" y="811"/>
                  </a:lnTo>
                  <a:lnTo>
                    <a:pt x="487" y="804"/>
                  </a:lnTo>
                  <a:lnTo>
                    <a:pt x="486" y="796"/>
                  </a:lnTo>
                  <a:lnTo>
                    <a:pt x="485" y="789"/>
                  </a:lnTo>
                  <a:lnTo>
                    <a:pt x="482" y="774"/>
                  </a:lnTo>
                  <a:lnTo>
                    <a:pt x="481" y="774"/>
                  </a:lnTo>
                  <a:lnTo>
                    <a:pt x="425" y="579"/>
                  </a:lnTo>
                  <a:lnTo>
                    <a:pt x="369" y="385"/>
                  </a:lnTo>
                  <a:lnTo>
                    <a:pt x="259" y="0"/>
                  </a:lnTo>
                </a:path>
              </a:pathLst>
            </a:custGeom>
            <a:noFill/>
            <a:ln w="12700" cap="rnd">
              <a:solidFill>
                <a:srgbClr val="000000"/>
              </a:solidFill>
              <a:round/>
              <a:headEnd/>
              <a:tailEnd/>
            </a:ln>
          </p:spPr>
          <p:txBody>
            <a:bodyPr>
              <a:prstTxWarp prst="textNoShape">
                <a:avLst/>
              </a:prstTxWarp>
            </a:bodyPr>
            <a:lstStyle/>
            <a:p>
              <a:endParaRPr lang="en-US"/>
            </a:p>
          </p:txBody>
        </p:sp>
        <p:sp>
          <p:nvSpPr>
            <p:cNvPr id="54308" name="Rectangle 23"/>
            <p:cNvSpPr>
              <a:spLocks noChangeArrowheads="1"/>
            </p:cNvSpPr>
            <p:nvPr/>
          </p:nvSpPr>
          <p:spPr bwMode="auto">
            <a:xfrm>
              <a:off x="2200" y="3012"/>
              <a:ext cx="239"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FFFF00"/>
                  </a:solidFill>
                </a:rPr>
                <a:t>b</a:t>
              </a:r>
            </a:p>
          </p:txBody>
        </p:sp>
        <p:sp>
          <p:nvSpPr>
            <p:cNvPr id="54309" name="Rectangle 24"/>
            <p:cNvSpPr>
              <a:spLocks noChangeArrowheads="1"/>
            </p:cNvSpPr>
            <p:nvPr/>
          </p:nvSpPr>
          <p:spPr bwMode="auto">
            <a:xfrm>
              <a:off x="2958" y="3012"/>
              <a:ext cx="213"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FFFF00"/>
                  </a:solidFill>
                </a:rPr>
                <a:t>c</a:t>
              </a:r>
            </a:p>
          </p:txBody>
        </p:sp>
        <p:sp>
          <p:nvSpPr>
            <p:cNvPr id="54310" name="Freeform 25"/>
            <p:cNvSpPr>
              <a:spLocks/>
            </p:cNvSpPr>
            <p:nvPr/>
          </p:nvSpPr>
          <p:spPr bwMode="auto">
            <a:xfrm>
              <a:off x="1247" y="2689"/>
              <a:ext cx="369" cy="554"/>
            </a:xfrm>
            <a:custGeom>
              <a:avLst/>
              <a:gdLst>
                <a:gd name="T0" fmla="*/ 368 w 369"/>
                <a:gd name="T1" fmla="*/ 553 h 554"/>
                <a:gd name="T2" fmla="*/ 368 w 369"/>
                <a:gd name="T3" fmla="*/ 0 h 554"/>
                <a:gd name="T4" fmla="*/ 0 w 369"/>
                <a:gd name="T5" fmla="*/ 0 h 554"/>
                <a:gd name="T6" fmla="*/ 0 60000 65536"/>
                <a:gd name="T7" fmla="*/ 0 60000 65536"/>
                <a:gd name="T8" fmla="*/ 0 60000 65536"/>
                <a:gd name="T9" fmla="*/ 0 w 369"/>
                <a:gd name="T10" fmla="*/ 0 h 554"/>
                <a:gd name="T11" fmla="*/ 369 w 369"/>
                <a:gd name="T12" fmla="*/ 554 h 554"/>
              </a:gdLst>
              <a:ahLst/>
              <a:cxnLst>
                <a:cxn ang="T6">
                  <a:pos x="T0" y="T1"/>
                </a:cxn>
                <a:cxn ang="T7">
                  <a:pos x="T2" y="T3"/>
                </a:cxn>
                <a:cxn ang="T8">
                  <a:pos x="T4" y="T5"/>
                </a:cxn>
              </a:cxnLst>
              <a:rect l="T9" t="T10" r="T11" b="T12"/>
              <a:pathLst>
                <a:path w="369" h="554">
                  <a:moveTo>
                    <a:pt x="368" y="553"/>
                  </a:moveTo>
                  <a:lnTo>
                    <a:pt x="368" y="0"/>
                  </a:lnTo>
                  <a:lnTo>
                    <a:pt x="0" y="0"/>
                  </a:lnTo>
                </a:path>
              </a:pathLst>
            </a:custGeom>
            <a:noFill/>
            <a:ln w="12700" cap="rnd">
              <a:solidFill>
                <a:srgbClr val="000000"/>
              </a:solidFill>
              <a:round/>
              <a:headEnd/>
              <a:tailEnd/>
            </a:ln>
          </p:spPr>
          <p:txBody>
            <a:bodyPr>
              <a:prstTxWarp prst="textNoShape">
                <a:avLst/>
              </a:prstTxWarp>
            </a:bodyPr>
            <a:lstStyle/>
            <a:p>
              <a:endParaRPr lang="en-US"/>
            </a:p>
          </p:txBody>
        </p:sp>
        <p:sp>
          <p:nvSpPr>
            <p:cNvPr id="54311" name="Freeform 26"/>
            <p:cNvSpPr>
              <a:spLocks/>
            </p:cNvSpPr>
            <p:nvPr/>
          </p:nvSpPr>
          <p:spPr bwMode="auto">
            <a:xfrm>
              <a:off x="1247" y="2398"/>
              <a:ext cx="692" cy="521"/>
            </a:xfrm>
            <a:custGeom>
              <a:avLst/>
              <a:gdLst>
                <a:gd name="T0" fmla="*/ 691 w 692"/>
                <a:gd name="T1" fmla="*/ 520 h 521"/>
                <a:gd name="T2" fmla="*/ 691 w 692"/>
                <a:gd name="T3" fmla="*/ 0 h 521"/>
                <a:gd name="T4" fmla="*/ 0 w 692"/>
                <a:gd name="T5" fmla="*/ 0 h 521"/>
                <a:gd name="T6" fmla="*/ 0 60000 65536"/>
                <a:gd name="T7" fmla="*/ 0 60000 65536"/>
                <a:gd name="T8" fmla="*/ 0 60000 65536"/>
                <a:gd name="T9" fmla="*/ 0 w 692"/>
                <a:gd name="T10" fmla="*/ 0 h 521"/>
                <a:gd name="T11" fmla="*/ 692 w 692"/>
                <a:gd name="T12" fmla="*/ 521 h 521"/>
              </a:gdLst>
              <a:ahLst/>
              <a:cxnLst>
                <a:cxn ang="T6">
                  <a:pos x="T0" y="T1"/>
                </a:cxn>
                <a:cxn ang="T7">
                  <a:pos x="T2" y="T3"/>
                </a:cxn>
                <a:cxn ang="T8">
                  <a:pos x="T4" y="T5"/>
                </a:cxn>
              </a:cxnLst>
              <a:rect l="T9" t="T10" r="T11" b="T12"/>
              <a:pathLst>
                <a:path w="692" h="521">
                  <a:moveTo>
                    <a:pt x="691" y="520"/>
                  </a:moveTo>
                  <a:lnTo>
                    <a:pt x="691" y="0"/>
                  </a:lnTo>
                  <a:lnTo>
                    <a:pt x="0" y="0"/>
                  </a:lnTo>
                </a:path>
              </a:pathLst>
            </a:custGeom>
            <a:noFill/>
            <a:ln w="12700" cap="rnd">
              <a:solidFill>
                <a:srgbClr val="000000"/>
              </a:solidFill>
              <a:round/>
              <a:headEnd/>
              <a:tailEnd/>
            </a:ln>
          </p:spPr>
          <p:txBody>
            <a:bodyPr>
              <a:prstTxWarp prst="textNoShape">
                <a:avLst/>
              </a:prstTxWarp>
            </a:bodyPr>
            <a:lstStyle/>
            <a:p>
              <a:endParaRPr lang="en-US"/>
            </a:p>
          </p:txBody>
        </p:sp>
        <p:sp>
          <p:nvSpPr>
            <p:cNvPr id="54312" name="Freeform 27"/>
            <p:cNvSpPr>
              <a:spLocks/>
            </p:cNvSpPr>
            <p:nvPr/>
          </p:nvSpPr>
          <p:spPr bwMode="auto">
            <a:xfrm>
              <a:off x="1251" y="2152"/>
              <a:ext cx="1011" cy="521"/>
            </a:xfrm>
            <a:custGeom>
              <a:avLst/>
              <a:gdLst>
                <a:gd name="T0" fmla="*/ 1010 w 1011"/>
                <a:gd name="T1" fmla="*/ 520 h 521"/>
                <a:gd name="T2" fmla="*/ 1010 w 1011"/>
                <a:gd name="T3" fmla="*/ 0 h 521"/>
                <a:gd name="T4" fmla="*/ 0 w 1011"/>
                <a:gd name="T5" fmla="*/ 0 h 521"/>
                <a:gd name="T6" fmla="*/ 0 60000 65536"/>
                <a:gd name="T7" fmla="*/ 0 60000 65536"/>
                <a:gd name="T8" fmla="*/ 0 60000 65536"/>
                <a:gd name="T9" fmla="*/ 0 w 1011"/>
                <a:gd name="T10" fmla="*/ 0 h 521"/>
                <a:gd name="T11" fmla="*/ 1011 w 1011"/>
                <a:gd name="T12" fmla="*/ 521 h 521"/>
              </a:gdLst>
              <a:ahLst/>
              <a:cxnLst>
                <a:cxn ang="T6">
                  <a:pos x="T0" y="T1"/>
                </a:cxn>
                <a:cxn ang="T7">
                  <a:pos x="T2" y="T3"/>
                </a:cxn>
                <a:cxn ang="T8">
                  <a:pos x="T4" y="T5"/>
                </a:cxn>
              </a:cxnLst>
              <a:rect l="T9" t="T10" r="T11" b="T12"/>
              <a:pathLst>
                <a:path w="1011" h="521">
                  <a:moveTo>
                    <a:pt x="1010" y="520"/>
                  </a:moveTo>
                  <a:lnTo>
                    <a:pt x="1010" y="0"/>
                  </a:lnTo>
                  <a:lnTo>
                    <a:pt x="0" y="0"/>
                  </a:lnTo>
                </a:path>
              </a:pathLst>
            </a:custGeom>
            <a:noFill/>
            <a:ln w="12700" cap="rnd">
              <a:solidFill>
                <a:srgbClr val="000000"/>
              </a:solidFill>
              <a:round/>
              <a:headEnd/>
              <a:tailEnd/>
            </a:ln>
          </p:spPr>
          <p:txBody>
            <a:bodyPr>
              <a:prstTxWarp prst="textNoShape">
                <a:avLst/>
              </a:prstTxWarp>
            </a:bodyPr>
            <a:lstStyle/>
            <a:p>
              <a:endParaRPr lang="en-US"/>
            </a:p>
          </p:txBody>
        </p:sp>
        <p:sp>
          <p:nvSpPr>
            <p:cNvPr id="54313" name="Rectangle 28"/>
            <p:cNvSpPr>
              <a:spLocks noChangeArrowheads="1"/>
            </p:cNvSpPr>
            <p:nvPr/>
          </p:nvSpPr>
          <p:spPr bwMode="auto">
            <a:xfrm>
              <a:off x="4076" y="2588"/>
              <a:ext cx="492"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max</a:t>
              </a:r>
            </a:p>
          </p:txBody>
        </p:sp>
        <p:sp>
          <p:nvSpPr>
            <p:cNvPr id="54314" name="Rectangle 29"/>
            <p:cNvSpPr>
              <a:spLocks noChangeArrowheads="1"/>
            </p:cNvSpPr>
            <p:nvPr/>
          </p:nvSpPr>
          <p:spPr bwMode="auto">
            <a:xfrm>
              <a:off x="837" y="2225"/>
              <a:ext cx="365" cy="325"/>
            </a:xfrm>
            <a:prstGeom prst="rect">
              <a:avLst/>
            </a:prstGeom>
            <a:noFill/>
            <a:ln w="12700">
              <a:noFill/>
              <a:miter lim="800000"/>
              <a:headEnd/>
              <a:tailEnd/>
            </a:ln>
          </p:spPr>
          <p:txBody>
            <a:bodyPr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av</a:t>
              </a:r>
            </a:p>
          </p:txBody>
        </p:sp>
        <p:sp>
          <p:nvSpPr>
            <p:cNvPr id="54315" name="Rectangle 30"/>
            <p:cNvSpPr>
              <a:spLocks noChangeArrowheads="1"/>
            </p:cNvSpPr>
            <p:nvPr/>
          </p:nvSpPr>
          <p:spPr bwMode="auto">
            <a:xfrm>
              <a:off x="837" y="1938"/>
              <a:ext cx="467"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min</a:t>
              </a:r>
            </a:p>
          </p:txBody>
        </p:sp>
        <p:sp>
          <p:nvSpPr>
            <p:cNvPr id="54316" name="Rectangle 32"/>
            <p:cNvSpPr>
              <a:spLocks noChangeArrowheads="1"/>
            </p:cNvSpPr>
            <p:nvPr/>
          </p:nvSpPr>
          <p:spPr bwMode="auto">
            <a:xfrm>
              <a:off x="825" y="2519"/>
              <a:ext cx="523" cy="325"/>
            </a:xfrm>
            <a:prstGeom prst="rect">
              <a:avLst/>
            </a:prstGeom>
            <a:noFill/>
            <a:ln w="12700">
              <a:noFill/>
              <a:miter lim="800000"/>
              <a:headEnd/>
              <a:tailEnd/>
            </a:ln>
          </p:spPr>
          <p:txBody>
            <a:bodyPr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max</a:t>
              </a:r>
            </a:p>
          </p:txBody>
        </p:sp>
        <p:sp>
          <p:nvSpPr>
            <p:cNvPr id="54317" name="Rectangle 34"/>
            <p:cNvSpPr>
              <a:spLocks noChangeArrowheads="1"/>
            </p:cNvSpPr>
            <p:nvPr/>
          </p:nvSpPr>
          <p:spPr bwMode="auto">
            <a:xfrm>
              <a:off x="4089" y="2301"/>
              <a:ext cx="365"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av</a:t>
              </a:r>
            </a:p>
          </p:txBody>
        </p:sp>
        <p:sp>
          <p:nvSpPr>
            <p:cNvPr id="54318" name="Rectangle 36"/>
            <p:cNvSpPr>
              <a:spLocks noChangeArrowheads="1"/>
            </p:cNvSpPr>
            <p:nvPr/>
          </p:nvSpPr>
          <p:spPr bwMode="auto">
            <a:xfrm>
              <a:off x="4101" y="2001"/>
              <a:ext cx="467"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min</a:t>
              </a:r>
            </a:p>
          </p:txBody>
        </p:sp>
        <p:sp>
          <p:nvSpPr>
            <p:cNvPr id="54319" name="Freeform 37"/>
            <p:cNvSpPr>
              <a:spLocks/>
            </p:cNvSpPr>
            <p:nvPr/>
          </p:nvSpPr>
          <p:spPr bwMode="auto">
            <a:xfrm>
              <a:off x="3246" y="2180"/>
              <a:ext cx="863" cy="401"/>
            </a:xfrm>
            <a:custGeom>
              <a:avLst/>
              <a:gdLst>
                <a:gd name="T0" fmla="*/ 0 w 863"/>
                <a:gd name="T1" fmla="*/ 400 h 401"/>
                <a:gd name="T2" fmla="*/ 0 w 863"/>
                <a:gd name="T3" fmla="*/ 0 h 401"/>
                <a:gd name="T4" fmla="*/ 862 w 863"/>
                <a:gd name="T5" fmla="*/ 0 h 401"/>
                <a:gd name="T6" fmla="*/ 0 60000 65536"/>
                <a:gd name="T7" fmla="*/ 0 60000 65536"/>
                <a:gd name="T8" fmla="*/ 0 60000 65536"/>
                <a:gd name="T9" fmla="*/ 0 w 863"/>
                <a:gd name="T10" fmla="*/ 0 h 401"/>
                <a:gd name="T11" fmla="*/ 863 w 863"/>
                <a:gd name="T12" fmla="*/ 401 h 401"/>
              </a:gdLst>
              <a:ahLst/>
              <a:cxnLst>
                <a:cxn ang="T6">
                  <a:pos x="T0" y="T1"/>
                </a:cxn>
                <a:cxn ang="T7">
                  <a:pos x="T2" y="T3"/>
                </a:cxn>
                <a:cxn ang="T8">
                  <a:pos x="T4" y="T5"/>
                </a:cxn>
              </a:cxnLst>
              <a:rect l="T9" t="T10" r="T11" b="T12"/>
              <a:pathLst>
                <a:path w="863" h="401">
                  <a:moveTo>
                    <a:pt x="0" y="400"/>
                  </a:moveTo>
                  <a:lnTo>
                    <a:pt x="0" y="0"/>
                  </a:lnTo>
                  <a:lnTo>
                    <a:pt x="862" y="0"/>
                  </a:lnTo>
                </a:path>
              </a:pathLst>
            </a:custGeom>
            <a:noFill/>
            <a:ln w="12700" cap="rnd">
              <a:solidFill>
                <a:schemeClr val="tx1"/>
              </a:solidFill>
              <a:round/>
              <a:headEnd/>
              <a:tailEnd/>
            </a:ln>
          </p:spPr>
          <p:txBody>
            <a:bodyPr>
              <a:prstTxWarp prst="textNoShape">
                <a:avLst/>
              </a:prstTxWarp>
            </a:bodyPr>
            <a:lstStyle/>
            <a:p>
              <a:endParaRPr lang="en-US"/>
            </a:p>
          </p:txBody>
        </p:sp>
        <p:sp>
          <p:nvSpPr>
            <p:cNvPr id="54320" name="Freeform 38"/>
            <p:cNvSpPr>
              <a:spLocks/>
            </p:cNvSpPr>
            <p:nvPr/>
          </p:nvSpPr>
          <p:spPr bwMode="auto">
            <a:xfrm>
              <a:off x="3721" y="2743"/>
              <a:ext cx="376" cy="576"/>
            </a:xfrm>
            <a:custGeom>
              <a:avLst/>
              <a:gdLst>
                <a:gd name="T0" fmla="*/ 0 w 376"/>
                <a:gd name="T1" fmla="*/ 575 h 576"/>
                <a:gd name="T2" fmla="*/ 0 w 376"/>
                <a:gd name="T3" fmla="*/ 0 h 576"/>
                <a:gd name="T4" fmla="*/ 375 w 376"/>
                <a:gd name="T5" fmla="*/ 0 h 576"/>
                <a:gd name="T6" fmla="*/ 0 60000 65536"/>
                <a:gd name="T7" fmla="*/ 0 60000 65536"/>
                <a:gd name="T8" fmla="*/ 0 60000 65536"/>
                <a:gd name="T9" fmla="*/ 0 w 376"/>
                <a:gd name="T10" fmla="*/ 0 h 576"/>
                <a:gd name="T11" fmla="*/ 376 w 376"/>
                <a:gd name="T12" fmla="*/ 576 h 576"/>
              </a:gdLst>
              <a:ahLst/>
              <a:cxnLst>
                <a:cxn ang="T6">
                  <a:pos x="T0" y="T1"/>
                </a:cxn>
                <a:cxn ang="T7">
                  <a:pos x="T2" y="T3"/>
                </a:cxn>
                <a:cxn ang="T8">
                  <a:pos x="T4" y="T5"/>
                </a:cxn>
              </a:cxnLst>
              <a:rect l="T9" t="T10" r="T11" b="T12"/>
              <a:pathLst>
                <a:path w="376" h="576">
                  <a:moveTo>
                    <a:pt x="0" y="575"/>
                  </a:moveTo>
                  <a:lnTo>
                    <a:pt x="0" y="0"/>
                  </a:lnTo>
                  <a:lnTo>
                    <a:pt x="375" y="0"/>
                  </a:lnTo>
                </a:path>
              </a:pathLst>
            </a:custGeom>
            <a:noFill/>
            <a:ln w="12700" cap="rnd">
              <a:solidFill>
                <a:schemeClr val="tx1"/>
              </a:solidFill>
              <a:round/>
              <a:headEnd/>
              <a:tailEnd/>
            </a:ln>
          </p:spPr>
          <p:txBody>
            <a:bodyPr>
              <a:prstTxWarp prst="textNoShape">
                <a:avLst/>
              </a:prstTxWarp>
            </a:bodyPr>
            <a:lstStyle/>
            <a:p>
              <a:endParaRPr lang="en-US"/>
            </a:p>
          </p:txBody>
        </p:sp>
        <p:sp>
          <p:nvSpPr>
            <p:cNvPr id="54321" name="Freeform 39"/>
            <p:cNvSpPr>
              <a:spLocks/>
            </p:cNvSpPr>
            <p:nvPr/>
          </p:nvSpPr>
          <p:spPr bwMode="auto">
            <a:xfrm>
              <a:off x="3483" y="2468"/>
              <a:ext cx="626" cy="389"/>
            </a:xfrm>
            <a:custGeom>
              <a:avLst/>
              <a:gdLst>
                <a:gd name="T0" fmla="*/ 0 w 626"/>
                <a:gd name="T1" fmla="*/ 388 h 389"/>
                <a:gd name="T2" fmla="*/ 0 w 626"/>
                <a:gd name="T3" fmla="*/ 0 h 389"/>
                <a:gd name="T4" fmla="*/ 625 w 626"/>
                <a:gd name="T5" fmla="*/ 0 h 389"/>
                <a:gd name="T6" fmla="*/ 0 60000 65536"/>
                <a:gd name="T7" fmla="*/ 0 60000 65536"/>
                <a:gd name="T8" fmla="*/ 0 60000 65536"/>
                <a:gd name="T9" fmla="*/ 0 w 626"/>
                <a:gd name="T10" fmla="*/ 0 h 389"/>
                <a:gd name="T11" fmla="*/ 626 w 626"/>
                <a:gd name="T12" fmla="*/ 389 h 389"/>
              </a:gdLst>
              <a:ahLst/>
              <a:cxnLst>
                <a:cxn ang="T6">
                  <a:pos x="T0" y="T1"/>
                </a:cxn>
                <a:cxn ang="T7">
                  <a:pos x="T2" y="T3"/>
                </a:cxn>
                <a:cxn ang="T8">
                  <a:pos x="T4" y="T5"/>
                </a:cxn>
              </a:cxnLst>
              <a:rect l="T9" t="T10" r="T11" b="T12"/>
              <a:pathLst>
                <a:path w="626" h="389">
                  <a:moveTo>
                    <a:pt x="0" y="388"/>
                  </a:moveTo>
                  <a:lnTo>
                    <a:pt x="0" y="0"/>
                  </a:lnTo>
                  <a:lnTo>
                    <a:pt x="625" y="0"/>
                  </a:lnTo>
                </a:path>
              </a:pathLst>
            </a:custGeom>
            <a:noFill/>
            <a:ln w="12700" cap="rnd">
              <a:solidFill>
                <a:schemeClr val="tx1"/>
              </a:solidFill>
              <a:round/>
              <a:headEnd/>
              <a:tailEnd/>
            </a:ln>
          </p:spPr>
          <p:txBody>
            <a:bodyPr>
              <a:prstTxWarp prst="textNoShape">
                <a:avLst/>
              </a:prstTxWarp>
            </a:bodyPr>
            <a:lstStyle/>
            <a:p>
              <a:endParaRPr lang="en-US"/>
            </a:p>
          </p:txBody>
        </p:sp>
      </p:grpSp>
      <p:sp>
        <p:nvSpPr>
          <p:cNvPr id="123945" name="Line 41"/>
          <p:cNvSpPr>
            <a:spLocks noChangeShapeType="1"/>
          </p:cNvSpPr>
          <p:nvPr/>
        </p:nvSpPr>
        <p:spPr bwMode="auto">
          <a:xfrm flipH="1">
            <a:off x="1371600" y="1771650"/>
            <a:ext cx="1524000"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nvGrpSpPr>
          <p:cNvPr id="3" name="Group 49"/>
          <p:cNvGrpSpPr>
            <a:grpSpLocks/>
          </p:cNvGrpSpPr>
          <p:nvPr/>
        </p:nvGrpSpPr>
        <p:grpSpPr bwMode="auto">
          <a:xfrm>
            <a:off x="2174875" y="6029325"/>
            <a:ext cx="4606925" cy="519113"/>
            <a:chOff x="1370" y="3798"/>
            <a:chExt cx="2902" cy="327"/>
          </a:xfrm>
        </p:grpSpPr>
        <p:sp>
          <p:nvSpPr>
            <p:cNvPr id="54300" name="Line 43"/>
            <p:cNvSpPr>
              <a:spLocks noChangeShapeType="1"/>
            </p:cNvSpPr>
            <p:nvPr/>
          </p:nvSpPr>
          <p:spPr bwMode="auto">
            <a:xfrm>
              <a:off x="3804" y="3984"/>
              <a:ext cx="468"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54301" name="Text Box 44"/>
            <p:cNvSpPr txBox="1">
              <a:spLocks noChangeArrowheads="1"/>
            </p:cNvSpPr>
            <p:nvPr/>
          </p:nvSpPr>
          <p:spPr bwMode="auto">
            <a:xfrm>
              <a:off x="1370" y="3798"/>
              <a:ext cx="2464" cy="32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Sedimentation path length</a:t>
              </a:r>
            </a:p>
          </p:txBody>
        </p:sp>
      </p:grpSp>
      <p:grpSp>
        <p:nvGrpSpPr>
          <p:cNvPr id="4" name="Group 50"/>
          <p:cNvGrpSpPr>
            <a:grpSpLocks/>
          </p:cNvGrpSpPr>
          <p:nvPr/>
        </p:nvGrpSpPr>
        <p:grpSpPr bwMode="auto">
          <a:xfrm>
            <a:off x="5143500" y="4152900"/>
            <a:ext cx="800100" cy="1524000"/>
            <a:chOff x="3240" y="2616"/>
            <a:chExt cx="504" cy="960"/>
          </a:xfrm>
        </p:grpSpPr>
        <p:sp>
          <p:nvSpPr>
            <p:cNvPr id="54298" name="Line 42"/>
            <p:cNvSpPr>
              <a:spLocks noChangeShapeType="1"/>
            </p:cNvSpPr>
            <p:nvPr/>
          </p:nvSpPr>
          <p:spPr bwMode="auto">
            <a:xfrm>
              <a:off x="3276" y="3576"/>
              <a:ext cx="468"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54299" name="Line 45"/>
            <p:cNvSpPr>
              <a:spLocks noChangeShapeType="1"/>
            </p:cNvSpPr>
            <p:nvPr/>
          </p:nvSpPr>
          <p:spPr bwMode="auto">
            <a:xfrm>
              <a:off x="3240" y="2616"/>
              <a:ext cx="0" cy="912"/>
            </a:xfrm>
            <a:prstGeom prst="line">
              <a:avLst/>
            </a:prstGeom>
            <a:noFill/>
            <a:ln w="9525">
              <a:solidFill>
                <a:srgbClr val="FFFF00"/>
              </a:solidFill>
              <a:prstDash val="lgDash"/>
              <a:round/>
              <a:headEnd/>
              <a:tailEnd/>
            </a:ln>
          </p:spPr>
          <p:txBody>
            <a:bodyPr>
              <a:prstTxWarp prst="textNoShape">
                <a:avLst/>
              </a:prstTxWarp>
            </a:bodyPr>
            <a:lstStyle/>
            <a:p>
              <a:endParaRPr lang="en-US"/>
            </a:p>
          </p:txBody>
        </p:sp>
      </p:grpSp>
      <p:grpSp>
        <p:nvGrpSpPr>
          <p:cNvPr id="5" name="Group 51"/>
          <p:cNvGrpSpPr>
            <a:grpSpLocks/>
          </p:cNvGrpSpPr>
          <p:nvPr/>
        </p:nvGrpSpPr>
        <p:grpSpPr bwMode="auto">
          <a:xfrm>
            <a:off x="1066800" y="1790700"/>
            <a:ext cx="6424613" cy="4086225"/>
            <a:chOff x="672" y="1128"/>
            <a:chExt cx="4047" cy="2574"/>
          </a:xfrm>
        </p:grpSpPr>
        <p:grpSp>
          <p:nvGrpSpPr>
            <p:cNvPr id="54280" name="Group 48"/>
            <p:cNvGrpSpPr>
              <a:grpSpLocks/>
            </p:cNvGrpSpPr>
            <p:nvPr/>
          </p:nvGrpSpPr>
          <p:grpSpPr bwMode="auto">
            <a:xfrm>
              <a:off x="672" y="1128"/>
              <a:ext cx="4047" cy="1029"/>
              <a:chOff x="672" y="1128"/>
              <a:chExt cx="4047" cy="1029"/>
            </a:xfrm>
          </p:grpSpPr>
          <p:sp>
            <p:nvSpPr>
              <p:cNvPr id="54282" name="Freeform 4"/>
              <p:cNvSpPr>
                <a:spLocks/>
              </p:cNvSpPr>
              <p:nvPr/>
            </p:nvSpPr>
            <p:spPr bwMode="auto">
              <a:xfrm>
                <a:off x="1869" y="1561"/>
                <a:ext cx="1737" cy="342"/>
              </a:xfrm>
              <a:custGeom>
                <a:avLst/>
                <a:gdLst>
                  <a:gd name="T0" fmla="*/ 0 w 1737"/>
                  <a:gd name="T1" fmla="*/ 341 h 342"/>
                  <a:gd name="T2" fmla="*/ 0 w 1737"/>
                  <a:gd name="T3" fmla="*/ 0 h 342"/>
                  <a:gd name="T4" fmla="*/ 1736 w 1737"/>
                  <a:gd name="T5" fmla="*/ 0 h 342"/>
                  <a:gd name="T6" fmla="*/ 1736 w 1737"/>
                  <a:gd name="T7" fmla="*/ 341 h 342"/>
                  <a:gd name="T8" fmla="*/ 0 w 1737"/>
                  <a:gd name="T9" fmla="*/ 341 h 342"/>
                  <a:gd name="T10" fmla="*/ 0 60000 65536"/>
                  <a:gd name="T11" fmla="*/ 0 60000 65536"/>
                  <a:gd name="T12" fmla="*/ 0 60000 65536"/>
                  <a:gd name="T13" fmla="*/ 0 60000 65536"/>
                  <a:gd name="T14" fmla="*/ 0 60000 65536"/>
                  <a:gd name="T15" fmla="*/ 0 w 1737"/>
                  <a:gd name="T16" fmla="*/ 0 h 342"/>
                  <a:gd name="T17" fmla="*/ 1737 w 1737"/>
                  <a:gd name="T18" fmla="*/ 342 h 342"/>
                </a:gdLst>
                <a:ahLst/>
                <a:cxnLst>
                  <a:cxn ang="T10">
                    <a:pos x="T0" y="T1"/>
                  </a:cxn>
                  <a:cxn ang="T11">
                    <a:pos x="T2" y="T3"/>
                  </a:cxn>
                  <a:cxn ang="T12">
                    <a:pos x="T4" y="T5"/>
                  </a:cxn>
                  <a:cxn ang="T13">
                    <a:pos x="T6" y="T7"/>
                  </a:cxn>
                  <a:cxn ang="T14">
                    <a:pos x="T8" y="T9"/>
                  </a:cxn>
                </a:cxnLst>
                <a:rect l="T15" t="T16" r="T17" b="T18"/>
                <a:pathLst>
                  <a:path w="1737" h="342">
                    <a:moveTo>
                      <a:pt x="0" y="341"/>
                    </a:moveTo>
                    <a:lnTo>
                      <a:pt x="0" y="0"/>
                    </a:lnTo>
                    <a:lnTo>
                      <a:pt x="1736" y="0"/>
                    </a:lnTo>
                    <a:lnTo>
                      <a:pt x="1736" y="341"/>
                    </a:lnTo>
                    <a:lnTo>
                      <a:pt x="0" y="341"/>
                    </a:lnTo>
                  </a:path>
                </a:pathLst>
              </a:custGeom>
              <a:solidFill>
                <a:srgbClr val="78788C"/>
              </a:solidFill>
              <a:ln w="12700" cap="rnd">
                <a:noFill/>
                <a:round/>
                <a:headEnd/>
                <a:tailEnd/>
              </a:ln>
            </p:spPr>
            <p:txBody>
              <a:bodyPr>
                <a:prstTxWarp prst="textNoShape">
                  <a:avLst/>
                </a:prstTxWarp>
              </a:bodyPr>
              <a:lstStyle/>
              <a:p>
                <a:endParaRPr lang="en-US"/>
              </a:p>
            </p:txBody>
          </p:sp>
          <p:sp>
            <p:nvSpPr>
              <p:cNvPr id="54283" name="Freeform 5"/>
              <p:cNvSpPr>
                <a:spLocks/>
              </p:cNvSpPr>
              <p:nvPr/>
            </p:nvSpPr>
            <p:spPr bwMode="auto">
              <a:xfrm>
                <a:off x="843" y="1615"/>
                <a:ext cx="1228" cy="324"/>
              </a:xfrm>
              <a:custGeom>
                <a:avLst/>
                <a:gdLst>
                  <a:gd name="T0" fmla="*/ 790 w 1228"/>
                  <a:gd name="T1" fmla="*/ 321 h 324"/>
                  <a:gd name="T2" fmla="*/ 386 w 1228"/>
                  <a:gd name="T3" fmla="*/ 322 h 324"/>
                  <a:gd name="T4" fmla="*/ 180 w 1228"/>
                  <a:gd name="T5" fmla="*/ 323 h 324"/>
                  <a:gd name="T6" fmla="*/ 162 w 1228"/>
                  <a:gd name="T7" fmla="*/ 322 h 324"/>
                  <a:gd name="T8" fmla="*/ 144 w 1228"/>
                  <a:gd name="T9" fmla="*/ 319 h 324"/>
                  <a:gd name="T10" fmla="*/ 127 w 1228"/>
                  <a:gd name="T11" fmla="*/ 316 h 324"/>
                  <a:gd name="T12" fmla="*/ 110 w 1228"/>
                  <a:gd name="T13" fmla="*/ 310 h 324"/>
                  <a:gd name="T14" fmla="*/ 80 w 1228"/>
                  <a:gd name="T15" fmla="*/ 295 h 324"/>
                  <a:gd name="T16" fmla="*/ 66 w 1228"/>
                  <a:gd name="T17" fmla="*/ 286 h 324"/>
                  <a:gd name="T18" fmla="*/ 53 w 1228"/>
                  <a:gd name="T19" fmla="*/ 276 h 324"/>
                  <a:gd name="T20" fmla="*/ 36 w 1228"/>
                  <a:gd name="T21" fmla="*/ 258 h 324"/>
                  <a:gd name="T22" fmla="*/ 22 w 1228"/>
                  <a:gd name="T23" fmla="*/ 238 h 324"/>
                  <a:gd name="T24" fmla="*/ 14 w 1228"/>
                  <a:gd name="T25" fmla="*/ 224 h 324"/>
                  <a:gd name="T26" fmla="*/ 8 w 1228"/>
                  <a:gd name="T27" fmla="*/ 209 h 324"/>
                  <a:gd name="T28" fmla="*/ 4 w 1228"/>
                  <a:gd name="T29" fmla="*/ 194 h 324"/>
                  <a:gd name="T30" fmla="*/ 1 w 1228"/>
                  <a:gd name="T31" fmla="*/ 178 h 324"/>
                  <a:gd name="T32" fmla="*/ 0 w 1228"/>
                  <a:gd name="T33" fmla="*/ 161 h 324"/>
                  <a:gd name="T34" fmla="*/ 1 w 1228"/>
                  <a:gd name="T35" fmla="*/ 145 h 324"/>
                  <a:gd name="T36" fmla="*/ 4 w 1228"/>
                  <a:gd name="T37" fmla="*/ 129 h 324"/>
                  <a:gd name="T38" fmla="*/ 8 w 1228"/>
                  <a:gd name="T39" fmla="*/ 114 h 324"/>
                  <a:gd name="T40" fmla="*/ 14 w 1228"/>
                  <a:gd name="T41" fmla="*/ 98 h 324"/>
                  <a:gd name="T42" fmla="*/ 22 w 1228"/>
                  <a:gd name="T43" fmla="*/ 85 h 324"/>
                  <a:gd name="T44" fmla="*/ 36 w 1228"/>
                  <a:gd name="T45" fmla="*/ 65 h 324"/>
                  <a:gd name="T46" fmla="*/ 53 w 1228"/>
                  <a:gd name="T47" fmla="*/ 47 h 324"/>
                  <a:gd name="T48" fmla="*/ 66 w 1228"/>
                  <a:gd name="T49" fmla="*/ 37 h 324"/>
                  <a:gd name="T50" fmla="*/ 80 w 1228"/>
                  <a:gd name="T51" fmla="*/ 28 h 324"/>
                  <a:gd name="T52" fmla="*/ 110 w 1228"/>
                  <a:gd name="T53" fmla="*/ 13 h 324"/>
                  <a:gd name="T54" fmla="*/ 127 w 1228"/>
                  <a:gd name="T55" fmla="*/ 7 h 324"/>
                  <a:gd name="T56" fmla="*/ 144 w 1228"/>
                  <a:gd name="T57" fmla="*/ 3 h 324"/>
                  <a:gd name="T58" fmla="*/ 162 w 1228"/>
                  <a:gd name="T59" fmla="*/ 1 h 324"/>
                  <a:gd name="T60" fmla="*/ 180 w 1228"/>
                  <a:gd name="T61" fmla="*/ 0 h 324"/>
                  <a:gd name="T62" fmla="*/ 385 w 1228"/>
                  <a:gd name="T63" fmla="*/ 1 h 324"/>
                  <a:gd name="T64" fmla="*/ 991 w 1228"/>
                  <a:gd name="T65" fmla="*/ 1 h 324"/>
                  <a:gd name="T66" fmla="*/ 1025 w 1228"/>
                  <a:gd name="T67" fmla="*/ 117 h 324"/>
                  <a:gd name="T68" fmla="*/ 1179 w 1228"/>
                  <a:gd name="T69" fmla="*/ 117 h 324"/>
                  <a:gd name="T70" fmla="*/ 1188 w 1228"/>
                  <a:gd name="T71" fmla="*/ 118 h 324"/>
                  <a:gd name="T72" fmla="*/ 1198 w 1228"/>
                  <a:gd name="T73" fmla="*/ 120 h 324"/>
                  <a:gd name="T74" fmla="*/ 1210 w 1228"/>
                  <a:gd name="T75" fmla="*/ 126 h 324"/>
                  <a:gd name="T76" fmla="*/ 1216 w 1228"/>
                  <a:gd name="T77" fmla="*/ 132 h 324"/>
                  <a:gd name="T78" fmla="*/ 1221 w 1228"/>
                  <a:gd name="T79" fmla="*/ 138 h 324"/>
                  <a:gd name="T80" fmla="*/ 1225 w 1228"/>
                  <a:gd name="T81" fmla="*/ 145 h 324"/>
                  <a:gd name="T82" fmla="*/ 1227 w 1228"/>
                  <a:gd name="T83" fmla="*/ 153 h 324"/>
                  <a:gd name="T84" fmla="*/ 1227 w 1228"/>
                  <a:gd name="T85" fmla="*/ 161 h 324"/>
                  <a:gd name="T86" fmla="*/ 1225 w 1228"/>
                  <a:gd name="T87" fmla="*/ 169 h 324"/>
                  <a:gd name="T88" fmla="*/ 1221 w 1228"/>
                  <a:gd name="T89" fmla="*/ 176 h 324"/>
                  <a:gd name="T90" fmla="*/ 1216 w 1228"/>
                  <a:gd name="T91" fmla="*/ 183 h 324"/>
                  <a:gd name="T92" fmla="*/ 1210 w 1228"/>
                  <a:gd name="T93" fmla="*/ 188 h 324"/>
                  <a:gd name="T94" fmla="*/ 1198 w 1228"/>
                  <a:gd name="T95" fmla="*/ 194 h 324"/>
                  <a:gd name="T96" fmla="*/ 1188 w 1228"/>
                  <a:gd name="T97" fmla="*/ 197 h 324"/>
                  <a:gd name="T98" fmla="*/ 1179 w 1228"/>
                  <a:gd name="T99" fmla="*/ 198 h 324"/>
                  <a:gd name="T100" fmla="*/ 1172 w 1228"/>
                  <a:gd name="T101" fmla="*/ 197 h 3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28"/>
                  <a:gd name="T154" fmla="*/ 0 h 324"/>
                  <a:gd name="T155" fmla="*/ 1228 w 1228"/>
                  <a:gd name="T156" fmla="*/ 324 h 3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28" h="324">
                    <a:moveTo>
                      <a:pt x="992" y="321"/>
                    </a:moveTo>
                    <a:lnTo>
                      <a:pt x="790" y="321"/>
                    </a:lnTo>
                    <a:lnTo>
                      <a:pt x="588" y="321"/>
                    </a:lnTo>
                    <a:lnTo>
                      <a:pt x="386" y="322"/>
                    </a:lnTo>
                    <a:lnTo>
                      <a:pt x="181" y="323"/>
                    </a:lnTo>
                    <a:lnTo>
                      <a:pt x="180" y="323"/>
                    </a:lnTo>
                    <a:lnTo>
                      <a:pt x="171" y="323"/>
                    </a:lnTo>
                    <a:lnTo>
                      <a:pt x="162" y="322"/>
                    </a:lnTo>
                    <a:lnTo>
                      <a:pt x="153" y="321"/>
                    </a:lnTo>
                    <a:lnTo>
                      <a:pt x="144" y="319"/>
                    </a:lnTo>
                    <a:lnTo>
                      <a:pt x="135" y="318"/>
                    </a:lnTo>
                    <a:lnTo>
                      <a:pt x="127" y="316"/>
                    </a:lnTo>
                    <a:lnTo>
                      <a:pt x="118" y="313"/>
                    </a:lnTo>
                    <a:lnTo>
                      <a:pt x="110" y="310"/>
                    </a:lnTo>
                    <a:lnTo>
                      <a:pt x="94" y="303"/>
                    </a:lnTo>
                    <a:lnTo>
                      <a:pt x="80" y="295"/>
                    </a:lnTo>
                    <a:lnTo>
                      <a:pt x="72" y="290"/>
                    </a:lnTo>
                    <a:lnTo>
                      <a:pt x="66" y="286"/>
                    </a:lnTo>
                    <a:lnTo>
                      <a:pt x="59" y="281"/>
                    </a:lnTo>
                    <a:lnTo>
                      <a:pt x="53" y="276"/>
                    </a:lnTo>
                    <a:lnTo>
                      <a:pt x="41" y="264"/>
                    </a:lnTo>
                    <a:lnTo>
                      <a:pt x="36" y="258"/>
                    </a:lnTo>
                    <a:lnTo>
                      <a:pt x="31" y="252"/>
                    </a:lnTo>
                    <a:lnTo>
                      <a:pt x="22" y="238"/>
                    </a:lnTo>
                    <a:lnTo>
                      <a:pt x="18" y="231"/>
                    </a:lnTo>
                    <a:lnTo>
                      <a:pt x="14" y="224"/>
                    </a:lnTo>
                    <a:lnTo>
                      <a:pt x="11" y="217"/>
                    </a:lnTo>
                    <a:lnTo>
                      <a:pt x="8" y="209"/>
                    </a:lnTo>
                    <a:lnTo>
                      <a:pt x="6" y="202"/>
                    </a:lnTo>
                    <a:lnTo>
                      <a:pt x="4" y="194"/>
                    </a:lnTo>
                    <a:lnTo>
                      <a:pt x="2" y="186"/>
                    </a:lnTo>
                    <a:lnTo>
                      <a:pt x="1" y="178"/>
                    </a:lnTo>
                    <a:lnTo>
                      <a:pt x="0" y="170"/>
                    </a:lnTo>
                    <a:lnTo>
                      <a:pt x="0" y="161"/>
                    </a:lnTo>
                    <a:lnTo>
                      <a:pt x="0" y="153"/>
                    </a:lnTo>
                    <a:lnTo>
                      <a:pt x="1" y="145"/>
                    </a:lnTo>
                    <a:lnTo>
                      <a:pt x="2" y="137"/>
                    </a:lnTo>
                    <a:lnTo>
                      <a:pt x="4" y="129"/>
                    </a:lnTo>
                    <a:lnTo>
                      <a:pt x="6" y="121"/>
                    </a:lnTo>
                    <a:lnTo>
                      <a:pt x="8" y="114"/>
                    </a:lnTo>
                    <a:lnTo>
                      <a:pt x="11" y="106"/>
                    </a:lnTo>
                    <a:lnTo>
                      <a:pt x="14" y="98"/>
                    </a:lnTo>
                    <a:lnTo>
                      <a:pt x="18" y="92"/>
                    </a:lnTo>
                    <a:lnTo>
                      <a:pt x="22" y="85"/>
                    </a:lnTo>
                    <a:lnTo>
                      <a:pt x="31" y="71"/>
                    </a:lnTo>
                    <a:lnTo>
                      <a:pt x="36" y="65"/>
                    </a:lnTo>
                    <a:lnTo>
                      <a:pt x="41" y="59"/>
                    </a:lnTo>
                    <a:lnTo>
                      <a:pt x="53" y="47"/>
                    </a:lnTo>
                    <a:lnTo>
                      <a:pt x="59" y="42"/>
                    </a:lnTo>
                    <a:lnTo>
                      <a:pt x="66" y="37"/>
                    </a:lnTo>
                    <a:lnTo>
                      <a:pt x="72" y="32"/>
                    </a:lnTo>
                    <a:lnTo>
                      <a:pt x="80" y="28"/>
                    </a:lnTo>
                    <a:lnTo>
                      <a:pt x="94" y="20"/>
                    </a:lnTo>
                    <a:lnTo>
                      <a:pt x="110" y="13"/>
                    </a:lnTo>
                    <a:lnTo>
                      <a:pt x="118" y="10"/>
                    </a:lnTo>
                    <a:lnTo>
                      <a:pt x="127" y="7"/>
                    </a:lnTo>
                    <a:lnTo>
                      <a:pt x="135" y="5"/>
                    </a:lnTo>
                    <a:lnTo>
                      <a:pt x="144" y="3"/>
                    </a:lnTo>
                    <a:lnTo>
                      <a:pt x="153" y="2"/>
                    </a:lnTo>
                    <a:lnTo>
                      <a:pt x="162" y="1"/>
                    </a:lnTo>
                    <a:lnTo>
                      <a:pt x="171" y="0"/>
                    </a:lnTo>
                    <a:lnTo>
                      <a:pt x="180" y="0"/>
                    </a:lnTo>
                    <a:lnTo>
                      <a:pt x="181" y="0"/>
                    </a:lnTo>
                    <a:lnTo>
                      <a:pt x="385" y="1"/>
                    </a:lnTo>
                    <a:lnTo>
                      <a:pt x="588" y="1"/>
                    </a:lnTo>
                    <a:lnTo>
                      <a:pt x="991" y="1"/>
                    </a:lnTo>
                    <a:lnTo>
                      <a:pt x="1025" y="1"/>
                    </a:lnTo>
                    <a:lnTo>
                      <a:pt x="1025" y="117"/>
                    </a:lnTo>
                    <a:lnTo>
                      <a:pt x="1172" y="117"/>
                    </a:lnTo>
                    <a:lnTo>
                      <a:pt x="1179" y="117"/>
                    </a:lnTo>
                    <a:lnTo>
                      <a:pt x="1184" y="117"/>
                    </a:lnTo>
                    <a:lnTo>
                      <a:pt x="1188" y="118"/>
                    </a:lnTo>
                    <a:lnTo>
                      <a:pt x="1193" y="118"/>
                    </a:lnTo>
                    <a:lnTo>
                      <a:pt x="1198" y="120"/>
                    </a:lnTo>
                    <a:lnTo>
                      <a:pt x="1206" y="124"/>
                    </a:lnTo>
                    <a:lnTo>
                      <a:pt x="1210" y="126"/>
                    </a:lnTo>
                    <a:lnTo>
                      <a:pt x="1213" y="128"/>
                    </a:lnTo>
                    <a:lnTo>
                      <a:pt x="1216" y="132"/>
                    </a:lnTo>
                    <a:lnTo>
                      <a:pt x="1219" y="134"/>
                    </a:lnTo>
                    <a:lnTo>
                      <a:pt x="1221" y="138"/>
                    </a:lnTo>
                    <a:lnTo>
                      <a:pt x="1223" y="141"/>
                    </a:lnTo>
                    <a:lnTo>
                      <a:pt x="1225" y="145"/>
                    </a:lnTo>
                    <a:lnTo>
                      <a:pt x="1226" y="149"/>
                    </a:lnTo>
                    <a:lnTo>
                      <a:pt x="1227" y="153"/>
                    </a:lnTo>
                    <a:lnTo>
                      <a:pt x="1227" y="157"/>
                    </a:lnTo>
                    <a:lnTo>
                      <a:pt x="1227" y="161"/>
                    </a:lnTo>
                    <a:lnTo>
                      <a:pt x="1226" y="165"/>
                    </a:lnTo>
                    <a:lnTo>
                      <a:pt x="1225" y="169"/>
                    </a:lnTo>
                    <a:lnTo>
                      <a:pt x="1223" y="173"/>
                    </a:lnTo>
                    <a:lnTo>
                      <a:pt x="1221" y="176"/>
                    </a:lnTo>
                    <a:lnTo>
                      <a:pt x="1219" y="180"/>
                    </a:lnTo>
                    <a:lnTo>
                      <a:pt x="1216" y="183"/>
                    </a:lnTo>
                    <a:lnTo>
                      <a:pt x="1213" y="186"/>
                    </a:lnTo>
                    <a:lnTo>
                      <a:pt x="1210" y="188"/>
                    </a:lnTo>
                    <a:lnTo>
                      <a:pt x="1206" y="191"/>
                    </a:lnTo>
                    <a:lnTo>
                      <a:pt x="1198" y="194"/>
                    </a:lnTo>
                    <a:lnTo>
                      <a:pt x="1193" y="196"/>
                    </a:lnTo>
                    <a:lnTo>
                      <a:pt x="1188" y="197"/>
                    </a:lnTo>
                    <a:lnTo>
                      <a:pt x="1184" y="197"/>
                    </a:lnTo>
                    <a:lnTo>
                      <a:pt x="1179" y="198"/>
                    </a:lnTo>
                    <a:lnTo>
                      <a:pt x="1176" y="198"/>
                    </a:lnTo>
                    <a:lnTo>
                      <a:pt x="1172" y="197"/>
                    </a:lnTo>
                  </a:path>
                </a:pathLst>
              </a:custGeom>
              <a:noFill/>
              <a:ln w="12700" cap="rnd">
                <a:solidFill>
                  <a:srgbClr val="000000"/>
                </a:solidFill>
                <a:round/>
                <a:headEnd/>
                <a:tailEnd/>
              </a:ln>
            </p:spPr>
            <p:txBody>
              <a:bodyPr>
                <a:prstTxWarp prst="textNoShape">
                  <a:avLst/>
                </a:prstTxWarp>
              </a:bodyPr>
              <a:lstStyle/>
              <a:p>
                <a:endParaRPr lang="en-US"/>
              </a:p>
            </p:txBody>
          </p:sp>
          <p:sp>
            <p:nvSpPr>
              <p:cNvPr id="54284" name="Freeform 6"/>
              <p:cNvSpPr>
                <a:spLocks/>
              </p:cNvSpPr>
              <p:nvPr/>
            </p:nvSpPr>
            <p:spPr bwMode="auto">
              <a:xfrm>
                <a:off x="867" y="1638"/>
                <a:ext cx="948" cy="278"/>
              </a:xfrm>
              <a:custGeom>
                <a:avLst/>
                <a:gdLst>
                  <a:gd name="T0" fmla="*/ 946 w 948"/>
                  <a:gd name="T1" fmla="*/ 0 h 278"/>
                  <a:gd name="T2" fmla="*/ 147 w 948"/>
                  <a:gd name="T3" fmla="*/ 0 h 278"/>
                  <a:gd name="T4" fmla="*/ 146 w 948"/>
                  <a:gd name="T5" fmla="*/ 0 h 278"/>
                  <a:gd name="T6" fmla="*/ 138 w 948"/>
                  <a:gd name="T7" fmla="*/ 0 h 278"/>
                  <a:gd name="T8" fmla="*/ 131 w 948"/>
                  <a:gd name="T9" fmla="*/ 1 h 278"/>
                  <a:gd name="T10" fmla="*/ 124 w 948"/>
                  <a:gd name="T11" fmla="*/ 2 h 278"/>
                  <a:gd name="T12" fmla="*/ 116 w 948"/>
                  <a:gd name="T13" fmla="*/ 3 h 278"/>
                  <a:gd name="T14" fmla="*/ 102 w 948"/>
                  <a:gd name="T15" fmla="*/ 7 h 278"/>
                  <a:gd name="T16" fmla="*/ 89 w 948"/>
                  <a:gd name="T17" fmla="*/ 11 h 278"/>
                  <a:gd name="T18" fmla="*/ 83 w 948"/>
                  <a:gd name="T19" fmla="*/ 14 h 278"/>
                  <a:gd name="T20" fmla="*/ 76 w 948"/>
                  <a:gd name="T21" fmla="*/ 17 h 278"/>
                  <a:gd name="T22" fmla="*/ 70 w 948"/>
                  <a:gd name="T23" fmla="*/ 20 h 278"/>
                  <a:gd name="T24" fmla="*/ 64 w 948"/>
                  <a:gd name="T25" fmla="*/ 24 h 278"/>
                  <a:gd name="T26" fmla="*/ 53 w 948"/>
                  <a:gd name="T27" fmla="*/ 32 h 278"/>
                  <a:gd name="T28" fmla="*/ 43 w 948"/>
                  <a:gd name="T29" fmla="*/ 41 h 278"/>
                  <a:gd name="T30" fmla="*/ 38 w 948"/>
                  <a:gd name="T31" fmla="*/ 46 h 278"/>
                  <a:gd name="T32" fmla="*/ 34 w 948"/>
                  <a:gd name="T33" fmla="*/ 51 h 278"/>
                  <a:gd name="T34" fmla="*/ 29 w 948"/>
                  <a:gd name="T35" fmla="*/ 56 h 278"/>
                  <a:gd name="T36" fmla="*/ 25 w 948"/>
                  <a:gd name="T37" fmla="*/ 61 h 278"/>
                  <a:gd name="T38" fmla="*/ 22 w 948"/>
                  <a:gd name="T39" fmla="*/ 67 h 278"/>
                  <a:gd name="T40" fmla="*/ 18 w 948"/>
                  <a:gd name="T41" fmla="*/ 73 h 278"/>
                  <a:gd name="T42" fmla="*/ 15 w 948"/>
                  <a:gd name="T43" fmla="*/ 79 h 278"/>
                  <a:gd name="T44" fmla="*/ 12 w 948"/>
                  <a:gd name="T45" fmla="*/ 85 h 278"/>
                  <a:gd name="T46" fmla="*/ 9 w 948"/>
                  <a:gd name="T47" fmla="*/ 91 h 278"/>
                  <a:gd name="T48" fmla="*/ 7 w 948"/>
                  <a:gd name="T49" fmla="*/ 97 h 278"/>
                  <a:gd name="T50" fmla="*/ 5 w 948"/>
                  <a:gd name="T51" fmla="*/ 104 h 278"/>
                  <a:gd name="T52" fmla="*/ 3 w 948"/>
                  <a:gd name="T53" fmla="*/ 111 h 278"/>
                  <a:gd name="T54" fmla="*/ 2 w 948"/>
                  <a:gd name="T55" fmla="*/ 117 h 278"/>
                  <a:gd name="T56" fmla="*/ 1 w 948"/>
                  <a:gd name="T57" fmla="*/ 125 h 278"/>
                  <a:gd name="T58" fmla="*/ 0 w 948"/>
                  <a:gd name="T59" fmla="*/ 131 h 278"/>
                  <a:gd name="T60" fmla="*/ 0 w 948"/>
                  <a:gd name="T61" fmla="*/ 139 h 278"/>
                  <a:gd name="T62" fmla="*/ 0 w 948"/>
                  <a:gd name="T63" fmla="*/ 146 h 278"/>
                  <a:gd name="T64" fmla="*/ 1 w 948"/>
                  <a:gd name="T65" fmla="*/ 153 h 278"/>
                  <a:gd name="T66" fmla="*/ 2 w 948"/>
                  <a:gd name="T67" fmla="*/ 160 h 278"/>
                  <a:gd name="T68" fmla="*/ 3 w 948"/>
                  <a:gd name="T69" fmla="*/ 167 h 278"/>
                  <a:gd name="T70" fmla="*/ 5 w 948"/>
                  <a:gd name="T71" fmla="*/ 173 h 278"/>
                  <a:gd name="T72" fmla="*/ 7 w 948"/>
                  <a:gd name="T73" fmla="*/ 180 h 278"/>
                  <a:gd name="T74" fmla="*/ 9 w 948"/>
                  <a:gd name="T75" fmla="*/ 186 h 278"/>
                  <a:gd name="T76" fmla="*/ 12 w 948"/>
                  <a:gd name="T77" fmla="*/ 193 h 278"/>
                  <a:gd name="T78" fmla="*/ 15 w 948"/>
                  <a:gd name="T79" fmla="*/ 199 h 278"/>
                  <a:gd name="T80" fmla="*/ 18 w 948"/>
                  <a:gd name="T81" fmla="*/ 205 h 278"/>
                  <a:gd name="T82" fmla="*/ 22 w 948"/>
                  <a:gd name="T83" fmla="*/ 211 h 278"/>
                  <a:gd name="T84" fmla="*/ 25 w 948"/>
                  <a:gd name="T85" fmla="*/ 216 h 278"/>
                  <a:gd name="T86" fmla="*/ 29 w 948"/>
                  <a:gd name="T87" fmla="*/ 222 h 278"/>
                  <a:gd name="T88" fmla="*/ 34 w 948"/>
                  <a:gd name="T89" fmla="*/ 227 h 278"/>
                  <a:gd name="T90" fmla="*/ 38 w 948"/>
                  <a:gd name="T91" fmla="*/ 232 h 278"/>
                  <a:gd name="T92" fmla="*/ 43 w 948"/>
                  <a:gd name="T93" fmla="*/ 237 h 278"/>
                  <a:gd name="T94" fmla="*/ 53 w 948"/>
                  <a:gd name="T95" fmla="*/ 246 h 278"/>
                  <a:gd name="T96" fmla="*/ 59 w 948"/>
                  <a:gd name="T97" fmla="*/ 250 h 278"/>
                  <a:gd name="T98" fmla="*/ 64 w 948"/>
                  <a:gd name="T99" fmla="*/ 254 h 278"/>
                  <a:gd name="T100" fmla="*/ 70 w 948"/>
                  <a:gd name="T101" fmla="*/ 257 h 278"/>
                  <a:gd name="T102" fmla="*/ 76 w 948"/>
                  <a:gd name="T103" fmla="*/ 261 h 278"/>
                  <a:gd name="T104" fmla="*/ 83 w 948"/>
                  <a:gd name="T105" fmla="*/ 264 h 278"/>
                  <a:gd name="T106" fmla="*/ 89 w 948"/>
                  <a:gd name="T107" fmla="*/ 267 h 278"/>
                  <a:gd name="T108" fmla="*/ 102 w 948"/>
                  <a:gd name="T109" fmla="*/ 271 h 278"/>
                  <a:gd name="T110" fmla="*/ 116 w 948"/>
                  <a:gd name="T111" fmla="*/ 275 h 278"/>
                  <a:gd name="T112" fmla="*/ 124 w 948"/>
                  <a:gd name="T113" fmla="*/ 276 h 278"/>
                  <a:gd name="T114" fmla="*/ 131 w 948"/>
                  <a:gd name="T115" fmla="*/ 277 h 278"/>
                  <a:gd name="T116" fmla="*/ 138 w 948"/>
                  <a:gd name="T117" fmla="*/ 277 h 278"/>
                  <a:gd name="T118" fmla="*/ 146 w 948"/>
                  <a:gd name="T119" fmla="*/ 277 h 278"/>
                  <a:gd name="T120" fmla="*/ 147 w 948"/>
                  <a:gd name="T121" fmla="*/ 277 h 278"/>
                  <a:gd name="T122" fmla="*/ 549 w 948"/>
                  <a:gd name="T123" fmla="*/ 277 h 278"/>
                  <a:gd name="T124" fmla="*/ 947 w 948"/>
                  <a:gd name="T125" fmla="*/ 276 h 27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48"/>
                  <a:gd name="T190" fmla="*/ 0 h 278"/>
                  <a:gd name="T191" fmla="*/ 948 w 948"/>
                  <a:gd name="T192" fmla="*/ 278 h 27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48" h="278">
                    <a:moveTo>
                      <a:pt x="946" y="0"/>
                    </a:moveTo>
                    <a:lnTo>
                      <a:pt x="147" y="0"/>
                    </a:lnTo>
                    <a:lnTo>
                      <a:pt x="146" y="0"/>
                    </a:lnTo>
                    <a:lnTo>
                      <a:pt x="138" y="0"/>
                    </a:lnTo>
                    <a:lnTo>
                      <a:pt x="131" y="1"/>
                    </a:lnTo>
                    <a:lnTo>
                      <a:pt x="124" y="2"/>
                    </a:lnTo>
                    <a:lnTo>
                      <a:pt x="116" y="3"/>
                    </a:lnTo>
                    <a:lnTo>
                      <a:pt x="102" y="7"/>
                    </a:lnTo>
                    <a:lnTo>
                      <a:pt x="89" y="11"/>
                    </a:lnTo>
                    <a:lnTo>
                      <a:pt x="83" y="14"/>
                    </a:lnTo>
                    <a:lnTo>
                      <a:pt x="76" y="17"/>
                    </a:lnTo>
                    <a:lnTo>
                      <a:pt x="70" y="20"/>
                    </a:lnTo>
                    <a:lnTo>
                      <a:pt x="64" y="24"/>
                    </a:lnTo>
                    <a:lnTo>
                      <a:pt x="53" y="32"/>
                    </a:lnTo>
                    <a:lnTo>
                      <a:pt x="43" y="41"/>
                    </a:lnTo>
                    <a:lnTo>
                      <a:pt x="38" y="46"/>
                    </a:lnTo>
                    <a:lnTo>
                      <a:pt x="34" y="51"/>
                    </a:lnTo>
                    <a:lnTo>
                      <a:pt x="29" y="56"/>
                    </a:lnTo>
                    <a:lnTo>
                      <a:pt x="25" y="61"/>
                    </a:lnTo>
                    <a:lnTo>
                      <a:pt x="22" y="67"/>
                    </a:lnTo>
                    <a:lnTo>
                      <a:pt x="18" y="73"/>
                    </a:lnTo>
                    <a:lnTo>
                      <a:pt x="15" y="79"/>
                    </a:lnTo>
                    <a:lnTo>
                      <a:pt x="12" y="85"/>
                    </a:lnTo>
                    <a:lnTo>
                      <a:pt x="9" y="91"/>
                    </a:lnTo>
                    <a:lnTo>
                      <a:pt x="7" y="97"/>
                    </a:lnTo>
                    <a:lnTo>
                      <a:pt x="5" y="104"/>
                    </a:lnTo>
                    <a:lnTo>
                      <a:pt x="3" y="111"/>
                    </a:lnTo>
                    <a:lnTo>
                      <a:pt x="2" y="117"/>
                    </a:lnTo>
                    <a:lnTo>
                      <a:pt x="1" y="125"/>
                    </a:lnTo>
                    <a:lnTo>
                      <a:pt x="0" y="131"/>
                    </a:lnTo>
                    <a:lnTo>
                      <a:pt x="0" y="139"/>
                    </a:lnTo>
                    <a:lnTo>
                      <a:pt x="0" y="146"/>
                    </a:lnTo>
                    <a:lnTo>
                      <a:pt x="1" y="153"/>
                    </a:lnTo>
                    <a:lnTo>
                      <a:pt x="2" y="160"/>
                    </a:lnTo>
                    <a:lnTo>
                      <a:pt x="3" y="167"/>
                    </a:lnTo>
                    <a:lnTo>
                      <a:pt x="5" y="173"/>
                    </a:lnTo>
                    <a:lnTo>
                      <a:pt x="7" y="180"/>
                    </a:lnTo>
                    <a:lnTo>
                      <a:pt x="9" y="186"/>
                    </a:lnTo>
                    <a:lnTo>
                      <a:pt x="12" y="193"/>
                    </a:lnTo>
                    <a:lnTo>
                      <a:pt x="15" y="199"/>
                    </a:lnTo>
                    <a:lnTo>
                      <a:pt x="18" y="205"/>
                    </a:lnTo>
                    <a:lnTo>
                      <a:pt x="22" y="211"/>
                    </a:lnTo>
                    <a:lnTo>
                      <a:pt x="25" y="216"/>
                    </a:lnTo>
                    <a:lnTo>
                      <a:pt x="29" y="222"/>
                    </a:lnTo>
                    <a:lnTo>
                      <a:pt x="34" y="227"/>
                    </a:lnTo>
                    <a:lnTo>
                      <a:pt x="38" y="232"/>
                    </a:lnTo>
                    <a:lnTo>
                      <a:pt x="43" y="237"/>
                    </a:lnTo>
                    <a:lnTo>
                      <a:pt x="53" y="246"/>
                    </a:lnTo>
                    <a:lnTo>
                      <a:pt x="59" y="250"/>
                    </a:lnTo>
                    <a:lnTo>
                      <a:pt x="64" y="254"/>
                    </a:lnTo>
                    <a:lnTo>
                      <a:pt x="70" y="257"/>
                    </a:lnTo>
                    <a:lnTo>
                      <a:pt x="76" y="261"/>
                    </a:lnTo>
                    <a:lnTo>
                      <a:pt x="83" y="264"/>
                    </a:lnTo>
                    <a:lnTo>
                      <a:pt x="89" y="267"/>
                    </a:lnTo>
                    <a:lnTo>
                      <a:pt x="102" y="271"/>
                    </a:lnTo>
                    <a:lnTo>
                      <a:pt x="116" y="275"/>
                    </a:lnTo>
                    <a:lnTo>
                      <a:pt x="124" y="276"/>
                    </a:lnTo>
                    <a:lnTo>
                      <a:pt x="131" y="277"/>
                    </a:lnTo>
                    <a:lnTo>
                      <a:pt x="138" y="277"/>
                    </a:lnTo>
                    <a:lnTo>
                      <a:pt x="146" y="277"/>
                    </a:lnTo>
                    <a:lnTo>
                      <a:pt x="147" y="277"/>
                    </a:lnTo>
                    <a:lnTo>
                      <a:pt x="549" y="277"/>
                    </a:lnTo>
                    <a:lnTo>
                      <a:pt x="947" y="276"/>
                    </a:lnTo>
                  </a:path>
                </a:pathLst>
              </a:custGeom>
              <a:noFill/>
              <a:ln w="12700" cap="rnd">
                <a:solidFill>
                  <a:srgbClr val="000000"/>
                </a:solidFill>
                <a:round/>
                <a:headEnd/>
                <a:tailEnd/>
              </a:ln>
            </p:spPr>
            <p:txBody>
              <a:bodyPr>
                <a:prstTxWarp prst="textNoShape">
                  <a:avLst/>
                </a:prstTxWarp>
              </a:bodyPr>
              <a:lstStyle/>
              <a:p>
                <a:endParaRPr lang="en-US"/>
              </a:p>
            </p:txBody>
          </p:sp>
          <p:sp>
            <p:nvSpPr>
              <p:cNvPr id="54285" name="Freeform 7"/>
              <p:cNvSpPr>
                <a:spLocks/>
              </p:cNvSpPr>
              <p:nvPr/>
            </p:nvSpPr>
            <p:spPr bwMode="auto">
              <a:xfrm>
                <a:off x="3440" y="1631"/>
                <a:ext cx="1279" cy="311"/>
              </a:xfrm>
              <a:custGeom>
                <a:avLst/>
                <a:gdLst>
                  <a:gd name="T0" fmla="*/ 455 w 1279"/>
                  <a:gd name="T1" fmla="*/ 308 h 311"/>
                  <a:gd name="T2" fmla="*/ 877 w 1279"/>
                  <a:gd name="T3" fmla="*/ 309 h 311"/>
                  <a:gd name="T4" fmla="*/ 1100 w 1279"/>
                  <a:gd name="T5" fmla="*/ 310 h 311"/>
                  <a:gd name="T6" fmla="*/ 1119 w 1279"/>
                  <a:gd name="T7" fmla="*/ 308 h 311"/>
                  <a:gd name="T8" fmla="*/ 1146 w 1279"/>
                  <a:gd name="T9" fmla="*/ 302 h 311"/>
                  <a:gd name="T10" fmla="*/ 1163 w 1279"/>
                  <a:gd name="T11" fmla="*/ 298 h 311"/>
                  <a:gd name="T12" fmla="*/ 1180 w 1279"/>
                  <a:gd name="T13" fmla="*/ 291 h 311"/>
                  <a:gd name="T14" fmla="*/ 1195 w 1279"/>
                  <a:gd name="T15" fmla="*/ 283 h 311"/>
                  <a:gd name="T16" fmla="*/ 1210 w 1279"/>
                  <a:gd name="T17" fmla="*/ 274 h 311"/>
                  <a:gd name="T18" fmla="*/ 1223 w 1279"/>
                  <a:gd name="T19" fmla="*/ 264 h 311"/>
                  <a:gd name="T20" fmla="*/ 1235 w 1279"/>
                  <a:gd name="T21" fmla="*/ 253 h 311"/>
                  <a:gd name="T22" fmla="*/ 1246 w 1279"/>
                  <a:gd name="T23" fmla="*/ 241 h 311"/>
                  <a:gd name="T24" fmla="*/ 1255 w 1279"/>
                  <a:gd name="T25" fmla="*/ 228 h 311"/>
                  <a:gd name="T26" fmla="*/ 1263 w 1279"/>
                  <a:gd name="T27" fmla="*/ 215 h 311"/>
                  <a:gd name="T28" fmla="*/ 1270 w 1279"/>
                  <a:gd name="T29" fmla="*/ 201 h 311"/>
                  <a:gd name="T30" fmla="*/ 1274 w 1279"/>
                  <a:gd name="T31" fmla="*/ 186 h 311"/>
                  <a:gd name="T32" fmla="*/ 1277 w 1279"/>
                  <a:gd name="T33" fmla="*/ 170 h 311"/>
                  <a:gd name="T34" fmla="*/ 1278 w 1279"/>
                  <a:gd name="T35" fmla="*/ 155 h 311"/>
                  <a:gd name="T36" fmla="*/ 1277 w 1279"/>
                  <a:gd name="T37" fmla="*/ 139 h 311"/>
                  <a:gd name="T38" fmla="*/ 1274 w 1279"/>
                  <a:gd name="T39" fmla="*/ 123 h 311"/>
                  <a:gd name="T40" fmla="*/ 1270 w 1279"/>
                  <a:gd name="T41" fmla="*/ 108 h 311"/>
                  <a:gd name="T42" fmla="*/ 1263 w 1279"/>
                  <a:gd name="T43" fmla="*/ 94 h 311"/>
                  <a:gd name="T44" fmla="*/ 1255 w 1279"/>
                  <a:gd name="T45" fmla="*/ 81 h 311"/>
                  <a:gd name="T46" fmla="*/ 1246 w 1279"/>
                  <a:gd name="T47" fmla="*/ 68 h 311"/>
                  <a:gd name="T48" fmla="*/ 1235 w 1279"/>
                  <a:gd name="T49" fmla="*/ 56 h 311"/>
                  <a:gd name="T50" fmla="*/ 1223 w 1279"/>
                  <a:gd name="T51" fmla="*/ 45 h 311"/>
                  <a:gd name="T52" fmla="*/ 1210 w 1279"/>
                  <a:gd name="T53" fmla="*/ 35 h 311"/>
                  <a:gd name="T54" fmla="*/ 1195 w 1279"/>
                  <a:gd name="T55" fmla="*/ 26 h 311"/>
                  <a:gd name="T56" fmla="*/ 1180 w 1279"/>
                  <a:gd name="T57" fmla="*/ 18 h 311"/>
                  <a:gd name="T58" fmla="*/ 1163 w 1279"/>
                  <a:gd name="T59" fmla="*/ 12 h 311"/>
                  <a:gd name="T60" fmla="*/ 1146 w 1279"/>
                  <a:gd name="T61" fmla="*/ 7 h 311"/>
                  <a:gd name="T62" fmla="*/ 1119 w 1279"/>
                  <a:gd name="T63" fmla="*/ 2 h 311"/>
                  <a:gd name="T64" fmla="*/ 1100 w 1279"/>
                  <a:gd name="T65" fmla="*/ 0 h 311"/>
                  <a:gd name="T66" fmla="*/ 877 w 1279"/>
                  <a:gd name="T67" fmla="*/ 0 h 311"/>
                  <a:gd name="T68" fmla="*/ 246 w 1279"/>
                  <a:gd name="T69" fmla="*/ 1 h 311"/>
                  <a:gd name="T70" fmla="*/ 211 w 1279"/>
                  <a:gd name="T71" fmla="*/ 112 h 311"/>
                  <a:gd name="T72" fmla="*/ 51 w 1279"/>
                  <a:gd name="T73" fmla="*/ 112 h 311"/>
                  <a:gd name="T74" fmla="*/ 40 w 1279"/>
                  <a:gd name="T75" fmla="*/ 112 h 311"/>
                  <a:gd name="T76" fmla="*/ 31 w 1279"/>
                  <a:gd name="T77" fmla="*/ 115 h 311"/>
                  <a:gd name="T78" fmla="*/ 22 w 1279"/>
                  <a:gd name="T79" fmla="*/ 118 h 311"/>
                  <a:gd name="T80" fmla="*/ 15 w 1279"/>
                  <a:gd name="T81" fmla="*/ 123 h 311"/>
                  <a:gd name="T82" fmla="*/ 6 w 1279"/>
                  <a:gd name="T83" fmla="*/ 132 h 311"/>
                  <a:gd name="T84" fmla="*/ 2 w 1279"/>
                  <a:gd name="T85" fmla="*/ 139 h 311"/>
                  <a:gd name="T86" fmla="*/ 0 w 1279"/>
                  <a:gd name="T87" fmla="*/ 147 h 311"/>
                  <a:gd name="T88" fmla="*/ 0 w 1279"/>
                  <a:gd name="T89" fmla="*/ 155 h 311"/>
                  <a:gd name="T90" fmla="*/ 2 w 1279"/>
                  <a:gd name="T91" fmla="*/ 162 h 311"/>
                  <a:gd name="T92" fmla="*/ 6 w 1279"/>
                  <a:gd name="T93" fmla="*/ 169 h 311"/>
                  <a:gd name="T94" fmla="*/ 15 w 1279"/>
                  <a:gd name="T95" fmla="*/ 178 h 311"/>
                  <a:gd name="T96" fmla="*/ 22 w 1279"/>
                  <a:gd name="T97" fmla="*/ 183 h 311"/>
                  <a:gd name="T98" fmla="*/ 31 w 1279"/>
                  <a:gd name="T99" fmla="*/ 186 h 311"/>
                  <a:gd name="T100" fmla="*/ 40 w 1279"/>
                  <a:gd name="T101" fmla="*/ 188 h 311"/>
                  <a:gd name="T102" fmla="*/ 51 w 1279"/>
                  <a:gd name="T103" fmla="*/ 189 h 311"/>
                  <a:gd name="T104" fmla="*/ 57 w 1279"/>
                  <a:gd name="T105" fmla="*/ 189 h 3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79"/>
                  <a:gd name="T160" fmla="*/ 0 h 311"/>
                  <a:gd name="T161" fmla="*/ 1279 w 1279"/>
                  <a:gd name="T162" fmla="*/ 311 h 3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79" h="311">
                    <a:moveTo>
                      <a:pt x="245" y="308"/>
                    </a:moveTo>
                    <a:lnTo>
                      <a:pt x="455" y="308"/>
                    </a:lnTo>
                    <a:lnTo>
                      <a:pt x="666" y="308"/>
                    </a:lnTo>
                    <a:lnTo>
                      <a:pt x="877" y="309"/>
                    </a:lnTo>
                    <a:lnTo>
                      <a:pt x="1090" y="310"/>
                    </a:lnTo>
                    <a:lnTo>
                      <a:pt x="1100" y="310"/>
                    </a:lnTo>
                    <a:lnTo>
                      <a:pt x="1110" y="309"/>
                    </a:lnTo>
                    <a:lnTo>
                      <a:pt x="1119" y="308"/>
                    </a:lnTo>
                    <a:lnTo>
                      <a:pt x="1128" y="306"/>
                    </a:lnTo>
                    <a:lnTo>
                      <a:pt x="1146" y="302"/>
                    </a:lnTo>
                    <a:lnTo>
                      <a:pt x="1155" y="300"/>
                    </a:lnTo>
                    <a:lnTo>
                      <a:pt x="1163" y="298"/>
                    </a:lnTo>
                    <a:lnTo>
                      <a:pt x="1172" y="294"/>
                    </a:lnTo>
                    <a:lnTo>
                      <a:pt x="1180" y="291"/>
                    </a:lnTo>
                    <a:lnTo>
                      <a:pt x="1188" y="287"/>
                    </a:lnTo>
                    <a:lnTo>
                      <a:pt x="1195" y="283"/>
                    </a:lnTo>
                    <a:lnTo>
                      <a:pt x="1202" y="279"/>
                    </a:lnTo>
                    <a:lnTo>
                      <a:pt x="1210" y="274"/>
                    </a:lnTo>
                    <a:lnTo>
                      <a:pt x="1216" y="269"/>
                    </a:lnTo>
                    <a:lnTo>
                      <a:pt x="1223" y="264"/>
                    </a:lnTo>
                    <a:lnTo>
                      <a:pt x="1229" y="259"/>
                    </a:lnTo>
                    <a:lnTo>
                      <a:pt x="1235" y="253"/>
                    </a:lnTo>
                    <a:lnTo>
                      <a:pt x="1241" y="247"/>
                    </a:lnTo>
                    <a:lnTo>
                      <a:pt x="1246" y="241"/>
                    </a:lnTo>
                    <a:lnTo>
                      <a:pt x="1251" y="235"/>
                    </a:lnTo>
                    <a:lnTo>
                      <a:pt x="1255" y="228"/>
                    </a:lnTo>
                    <a:lnTo>
                      <a:pt x="1260" y="222"/>
                    </a:lnTo>
                    <a:lnTo>
                      <a:pt x="1263" y="215"/>
                    </a:lnTo>
                    <a:lnTo>
                      <a:pt x="1267" y="208"/>
                    </a:lnTo>
                    <a:lnTo>
                      <a:pt x="1270" y="201"/>
                    </a:lnTo>
                    <a:lnTo>
                      <a:pt x="1272" y="193"/>
                    </a:lnTo>
                    <a:lnTo>
                      <a:pt x="1274" y="186"/>
                    </a:lnTo>
                    <a:lnTo>
                      <a:pt x="1276" y="178"/>
                    </a:lnTo>
                    <a:lnTo>
                      <a:pt x="1277" y="170"/>
                    </a:lnTo>
                    <a:lnTo>
                      <a:pt x="1278" y="163"/>
                    </a:lnTo>
                    <a:lnTo>
                      <a:pt x="1278" y="155"/>
                    </a:lnTo>
                    <a:lnTo>
                      <a:pt x="1278" y="147"/>
                    </a:lnTo>
                    <a:lnTo>
                      <a:pt x="1277" y="139"/>
                    </a:lnTo>
                    <a:lnTo>
                      <a:pt x="1276" y="131"/>
                    </a:lnTo>
                    <a:lnTo>
                      <a:pt x="1274" y="123"/>
                    </a:lnTo>
                    <a:lnTo>
                      <a:pt x="1272" y="116"/>
                    </a:lnTo>
                    <a:lnTo>
                      <a:pt x="1270" y="108"/>
                    </a:lnTo>
                    <a:lnTo>
                      <a:pt x="1267" y="101"/>
                    </a:lnTo>
                    <a:lnTo>
                      <a:pt x="1263" y="94"/>
                    </a:lnTo>
                    <a:lnTo>
                      <a:pt x="1260" y="88"/>
                    </a:lnTo>
                    <a:lnTo>
                      <a:pt x="1255" y="81"/>
                    </a:lnTo>
                    <a:lnTo>
                      <a:pt x="1251" y="74"/>
                    </a:lnTo>
                    <a:lnTo>
                      <a:pt x="1246" y="68"/>
                    </a:lnTo>
                    <a:lnTo>
                      <a:pt x="1241" y="62"/>
                    </a:lnTo>
                    <a:lnTo>
                      <a:pt x="1235" y="56"/>
                    </a:lnTo>
                    <a:lnTo>
                      <a:pt x="1229" y="50"/>
                    </a:lnTo>
                    <a:lnTo>
                      <a:pt x="1223" y="45"/>
                    </a:lnTo>
                    <a:lnTo>
                      <a:pt x="1216" y="40"/>
                    </a:lnTo>
                    <a:lnTo>
                      <a:pt x="1210" y="35"/>
                    </a:lnTo>
                    <a:lnTo>
                      <a:pt x="1202" y="30"/>
                    </a:lnTo>
                    <a:lnTo>
                      <a:pt x="1195" y="26"/>
                    </a:lnTo>
                    <a:lnTo>
                      <a:pt x="1188" y="22"/>
                    </a:lnTo>
                    <a:lnTo>
                      <a:pt x="1180" y="18"/>
                    </a:lnTo>
                    <a:lnTo>
                      <a:pt x="1172" y="15"/>
                    </a:lnTo>
                    <a:lnTo>
                      <a:pt x="1163" y="12"/>
                    </a:lnTo>
                    <a:lnTo>
                      <a:pt x="1155" y="9"/>
                    </a:lnTo>
                    <a:lnTo>
                      <a:pt x="1146" y="7"/>
                    </a:lnTo>
                    <a:lnTo>
                      <a:pt x="1128" y="3"/>
                    </a:lnTo>
                    <a:lnTo>
                      <a:pt x="1119" y="2"/>
                    </a:lnTo>
                    <a:lnTo>
                      <a:pt x="1110" y="0"/>
                    </a:lnTo>
                    <a:lnTo>
                      <a:pt x="1100" y="0"/>
                    </a:lnTo>
                    <a:lnTo>
                      <a:pt x="1090" y="0"/>
                    </a:lnTo>
                    <a:lnTo>
                      <a:pt x="877" y="0"/>
                    </a:lnTo>
                    <a:lnTo>
                      <a:pt x="666" y="1"/>
                    </a:lnTo>
                    <a:lnTo>
                      <a:pt x="246" y="1"/>
                    </a:lnTo>
                    <a:lnTo>
                      <a:pt x="211" y="1"/>
                    </a:lnTo>
                    <a:lnTo>
                      <a:pt x="211" y="112"/>
                    </a:lnTo>
                    <a:lnTo>
                      <a:pt x="57" y="112"/>
                    </a:lnTo>
                    <a:lnTo>
                      <a:pt x="51" y="112"/>
                    </a:lnTo>
                    <a:lnTo>
                      <a:pt x="46" y="112"/>
                    </a:lnTo>
                    <a:lnTo>
                      <a:pt x="40" y="112"/>
                    </a:lnTo>
                    <a:lnTo>
                      <a:pt x="36" y="114"/>
                    </a:lnTo>
                    <a:lnTo>
                      <a:pt x="31" y="115"/>
                    </a:lnTo>
                    <a:lnTo>
                      <a:pt x="26" y="116"/>
                    </a:lnTo>
                    <a:lnTo>
                      <a:pt x="22" y="118"/>
                    </a:lnTo>
                    <a:lnTo>
                      <a:pt x="18" y="120"/>
                    </a:lnTo>
                    <a:lnTo>
                      <a:pt x="15" y="123"/>
                    </a:lnTo>
                    <a:lnTo>
                      <a:pt x="9" y="129"/>
                    </a:lnTo>
                    <a:lnTo>
                      <a:pt x="6" y="132"/>
                    </a:lnTo>
                    <a:lnTo>
                      <a:pt x="4" y="136"/>
                    </a:lnTo>
                    <a:lnTo>
                      <a:pt x="2" y="139"/>
                    </a:lnTo>
                    <a:lnTo>
                      <a:pt x="1" y="143"/>
                    </a:lnTo>
                    <a:lnTo>
                      <a:pt x="0" y="147"/>
                    </a:lnTo>
                    <a:lnTo>
                      <a:pt x="0" y="150"/>
                    </a:lnTo>
                    <a:lnTo>
                      <a:pt x="0" y="155"/>
                    </a:lnTo>
                    <a:lnTo>
                      <a:pt x="1" y="158"/>
                    </a:lnTo>
                    <a:lnTo>
                      <a:pt x="2" y="162"/>
                    </a:lnTo>
                    <a:lnTo>
                      <a:pt x="4" y="166"/>
                    </a:lnTo>
                    <a:lnTo>
                      <a:pt x="6" y="169"/>
                    </a:lnTo>
                    <a:lnTo>
                      <a:pt x="9" y="172"/>
                    </a:lnTo>
                    <a:lnTo>
                      <a:pt x="15" y="178"/>
                    </a:lnTo>
                    <a:lnTo>
                      <a:pt x="18" y="180"/>
                    </a:lnTo>
                    <a:lnTo>
                      <a:pt x="22" y="183"/>
                    </a:lnTo>
                    <a:lnTo>
                      <a:pt x="26" y="185"/>
                    </a:lnTo>
                    <a:lnTo>
                      <a:pt x="31" y="186"/>
                    </a:lnTo>
                    <a:lnTo>
                      <a:pt x="36" y="188"/>
                    </a:lnTo>
                    <a:lnTo>
                      <a:pt x="40" y="188"/>
                    </a:lnTo>
                    <a:lnTo>
                      <a:pt x="46" y="189"/>
                    </a:lnTo>
                    <a:lnTo>
                      <a:pt x="51" y="189"/>
                    </a:lnTo>
                    <a:lnTo>
                      <a:pt x="54" y="189"/>
                    </a:lnTo>
                    <a:lnTo>
                      <a:pt x="57" y="189"/>
                    </a:lnTo>
                  </a:path>
                </a:pathLst>
              </a:custGeom>
              <a:noFill/>
              <a:ln w="12700" cap="rnd">
                <a:solidFill>
                  <a:srgbClr val="000000"/>
                </a:solidFill>
                <a:round/>
                <a:headEnd/>
                <a:tailEnd/>
              </a:ln>
            </p:spPr>
            <p:txBody>
              <a:bodyPr>
                <a:prstTxWarp prst="textNoShape">
                  <a:avLst/>
                </a:prstTxWarp>
              </a:bodyPr>
              <a:lstStyle/>
              <a:p>
                <a:endParaRPr lang="en-US"/>
              </a:p>
            </p:txBody>
          </p:sp>
          <p:sp>
            <p:nvSpPr>
              <p:cNvPr id="54286" name="Freeform 8"/>
              <p:cNvSpPr>
                <a:spLocks/>
              </p:cNvSpPr>
              <p:nvPr/>
            </p:nvSpPr>
            <p:spPr bwMode="auto">
              <a:xfrm>
                <a:off x="3707" y="1653"/>
                <a:ext cx="987" cy="267"/>
              </a:xfrm>
              <a:custGeom>
                <a:avLst/>
                <a:gdLst>
                  <a:gd name="T0" fmla="*/ 1 w 987"/>
                  <a:gd name="T1" fmla="*/ 0 h 267"/>
                  <a:gd name="T2" fmla="*/ 833 w 987"/>
                  <a:gd name="T3" fmla="*/ 0 h 267"/>
                  <a:gd name="T4" fmla="*/ 834 w 987"/>
                  <a:gd name="T5" fmla="*/ 0 h 267"/>
                  <a:gd name="T6" fmla="*/ 842 w 987"/>
                  <a:gd name="T7" fmla="*/ 0 h 267"/>
                  <a:gd name="T8" fmla="*/ 850 w 987"/>
                  <a:gd name="T9" fmla="*/ 0 h 267"/>
                  <a:gd name="T10" fmla="*/ 865 w 987"/>
                  <a:gd name="T11" fmla="*/ 3 h 267"/>
                  <a:gd name="T12" fmla="*/ 879 w 987"/>
                  <a:gd name="T13" fmla="*/ 6 h 267"/>
                  <a:gd name="T14" fmla="*/ 886 w 987"/>
                  <a:gd name="T15" fmla="*/ 8 h 267"/>
                  <a:gd name="T16" fmla="*/ 893 w 987"/>
                  <a:gd name="T17" fmla="*/ 10 h 267"/>
                  <a:gd name="T18" fmla="*/ 900 w 987"/>
                  <a:gd name="T19" fmla="*/ 13 h 267"/>
                  <a:gd name="T20" fmla="*/ 906 w 987"/>
                  <a:gd name="T21" fmla="*/ 16 h 267"/>
                  <a:gd name="T22" fmla="*/ 919 w 987"/>
                  <a:gd name="T23" fmla="*/ 23 h 267"/>
                  <a:gd name="T24" fmla="*/ 931 w 987"/>
                  <a:gd name="T25" fmla="*/ 30 h 267"/>
                  <a:gd name="T26" fmla="*/ 936 w 987"/>
                  <a:gd name="T27" fmla="*/ 34 h 267"/>
                  <a:gd name="T28" fmla="*/ 941 w 987"/>
                  <a:gd name="T29" fmla="*/ 39 h 267"/>
                  <a:gd name="T30" fmla="*/ 951 w 987"/>
                  <a:gd name="T31" fmla="*/ 48 h 267"/>
                  <a:gd name="T32" fmla="*/ 955 w 987"/>
                  <a:gd name="T33" fmla="*/ 54 h 267"/>
                  <a:gd name="T34" fmla="*/ 960 w 987"/>
                  <a:gd name="T35" fmla="*/ 59 h 267"/>
                  <a:gd name="T36" fmla="*/ 964 w 987"/>
                  <a:gd name="T37" fmla="*/ 64 h 267"/>
                  <a:gd name="T38" fmla="*/ 967 w 987"/>
                  <a:gd name="T39" fmla="*/ 70 h 267"/>
                  <a:gd name="T40" fmla="*/ 971 w 987"/>
                  <a:gd name="T41" fmla="*/ 75 h 267"/>
                  <a:gd name="T42" fmla="*/ 974 w 987"/>
                  <a:gd name="T43" fmla="*/ 81 h 267"/>
                  <a:gd name="T44" fmla="*/ 977 w 987"/>
                  <a:gd name="T45" fmla="*/ 88 h 267"/>
                  <a:gd name="T46" fmla="*/ 979 w 987"/>
                  <a:gd name="T47" fmla="*/ 94 h 267"/>
                  <a:gd name="T48" fmla="*/ 981 w 987"/>
                  <a:gd name="T49" fmla="*/ 100 h 267"/>
                  <a:gd name="T50" fmla="*/ 983 w 987"/>
                  <a:gd name="T51" fmla="*/ 106 h 267"/>
                  <a:gd name="T52" fmla="*/ 984 w 987"/>
                  <a:gd name="T53" fmla="*/ 113 h 267"/>
                  <a:gd name="T54" fmla="*/ 985 w 987"/>
                  <a:gd name="T55" fmla="*/ 119 h 267"/>
                  <a:gd name="T56" fmla="*/ 985 w 987"/>
                  <a:gd name="T57" fmla="*/ 126 h 267"/>
                  <a:gd name="T58" fmla="*/ 986 w 987"/>
                  <a:gd name="T59" fmla="*/ 133 h 267"/>
                  <a:gd name="T60" fmla="*/ 985 w 987"/>
                  <a:gd name="T61" fmla="*/ 140 h 267"/>
                  <a:gd name="T62" fmla="*/ 985 w 987"/>
                  <a:gd name="T63" fmla="*/ 146 h 267"/>
                  <a:gd name="T64" fmla="*/ 984 w 987"/>
                  <a:gd name="T65" fmla="*/ 153 h 267"/>
                  <a:gd name="T66" fmla="*/ 983 w 987"/>
                  <a:gd name="T67" fmla="*/ 160 h 267"/>
                  <a:gd name="T68" fmla="*/ 981 w 987"/>
                  <a:gd name="T69" fmla="*/ 166 h 267"/>
                  <a:gd name="T70" fmla="*/ 979 w 987"/>
                  <a:gd name="T71" fmla="*/ 173 h 267"/>
                  <a:gd name="T72" fmla="*/ 977 w 987"/>
                  <a:gd name="T73" fmla="*/ 179 h 267"/>
                  <a:gd name="T74" fmla="*/ 974 w 987"/>
                  <a:gd name="T75" fmla="*/ 185 h 267"/>
                  <a:gd name="T76" fmla="*/ 971 w 987"/>
                  <a:gd name="T77" fmla="*/ 191 h 267"/>
                  <a:gd name="T78" fmla="*/ 967 w 987"/>
                  <a:gd name="T79" fmla="*/ 196 h 267"/>
                  <a:gd name="T80" fmla="*/ 964 w 987"/>
                  <a:gd name="T81" fmla="*/ 202 h 267"/>
                  <a:gd name="T82" fmla="*/ 960 w 987"/>
                  <a:gd name="T83" fmla="*/ 207 h 267"/>
                  <a:gd name="T84" fmla="*/ 955 w 987"/>
                  <a:gd name="T85" fmla="*/ 212 h 267"/>
                  <a:gd name="T86" fmla="*/ 951 w 987"/>
                  <a:gd name="T87" fmla="*/ 218 h 267"/>
                  <a:gd name="T88" fmla="*/ 941 w 987"/>
                  <a:gd name="T89" fmla="*/ 227 h 267"/>
                  <a:gd name="T90" fmla="*/ 936 w 987"/>
                  <a:gd name="T91" fmla="*/ 232 h 267"/>
                  <a:gd name="T92" fmla="*/ 931 w 987"/>
                  <a:gd name="T93" fmla="*/ 236 h 267"/>
                  <a:gd name="T94" fmla="*/ 919 w 987"/>
                  <a:gd name="T95" fmla="*/ 243 h 267"/>
                  <a:gd name="T96" fmla="*/ 906 w 987"/>
                  <a:gd name="T97" fmla="*/ 250 h 267"/>
                  <a:gd name="T98" fmla="*/ 900 w 987"/>
                  <a:gd name="T99" fmla="*/ 253 h 267"/>
                  <a:gd name="T100" fmla="*/ 893 w 987"/>
                  <a:gd name="T101" fmla="*/ 256 h 267"/>
                  <a:gd name="T102" fmla="*/ 886 w 987"/>
                  <a:gd name="T103" fmla="*/ 258 h 267"/>
                  <a:gd name="T104" fmla="*/ 879 w 987"/>
                  <a:gd name="T105" fmla="*/ 260 h 267"/>
                  <a:gd name="T106" fmla="*/ 865 w 987"/>
                  <a:gd name="T107" fmla="*/ 263 h 267"/>
                  <a:gd name="T108" fmla="*/ 850 w 987"/>
                  <a:gd name="T109" fmla="*/ 265 h 267"/>
                  <a:gd name="T110" fmla="*/ 842 w 987"/>
                  <a:gd name="T111" fmla="*/ 266 h 267"/>
                  <a:gd name="T112" fmla="*/ 834 w 987"/>
                  <a:gd name="T113" fmla="*/ 266 h 267"/>
                  <a:gd name="T114" fmla="*/ 833 w 987"/>
                  <a:gd name="T115" fmla="*/ 266 h 267"/>
                  <a:gd name="T116" fmla="*/ 623 w 987"/>
                  <a:gd name="T117" fmla="*/ 266 h 267"/>
                  <a:gd name="T118" fmla="*/ 415 w 987"/>
                  <a:gd name="T119" fmla="*/ 265 h 267"/>
                  <a:gd name="T120" fmla="*/ 0 w 987"/>
                  <a:gd name="T121" fmla="*/ 265 h 2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87"/>
                  <a:gd name="T184" fmla="*/ 0 h 267"/>
                  <a:gd name="T185" fmla="*/ 987 w 987"/>
                  <a:gd name="T186" fmla="*/ 267 h 2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87" h="267">
                    <a:moveTo>
                      <a:pt x="1" y="0"/>
                    </a:moveTo>
                    <a:lnTo>
                      <a:pt x="833" y="0"/>
                    </a:lnTo>
                    <a:lnTo>
                      <a:pt x="834" y="0"/>
                    </a:lnTo>
                    <a:lnTo>
                      <a:pt x="842" y="0"/>
                    </a:lnTo>
                    <a:lnTo>
                      <a:pt x="850" y="0"/>
                    </a:lnTo>
                    <a:lnTo>
                      <a:pt x="865" y="3"/>
                    </a:lnTo>
                    <a:lnTo>
                      <a:pt x="879" y="6"/>
                    </a:lnTo>
                    <a:lnTo>
                      <a:pt x="886" y="8"/>
                    </a:lnTo>
                    <a:lnTo>
                      <a:pt x="893" y="10"/>
                    </a:lnTo>
                    <a:lnTo>
                      <a:pt x="900" y="13"/>
                    </a:lnTo>
                    <a:lnTo>
                      <a:pt x="906" y="16"/>
                    </a:lnTo>
                    <a:lnTo>
                      <a:pt x="919" y="23"/>
                    </a:lnTo>
                    <a:lnTo>
                      <a:pt x="931" y="30"/>
                    </a:lnTo>
                    <a:lnTo>
                      <a:pt x="936" y="34"/>
                    </a:lnTo>
                    <a:lnTo>
                      <a:pt x="941" y="39"/>
                    </a:lnTo>
                    <a:lnTo>
                      <a:pt x="951" y="48"/>
                    </a:lnTo>
                    <a:lnTo>
                      <a:pt x="955" y="54"/>
                    </a:lnTo>
                    <a:lnTo>
                      <a:pt x="960" y="59"/>
                    </a:lnTo>
                    <a:lnTo>
                      <a:pt x="964" y="64"/>
                    </a:lnTo>
                    <a:lnTo>
                      <a:pt x="967" y="70"/>
                    </a:lnTo>
                    <a:lnTo>
                      <a:pt x="971" y="75"/>
                    </a:lnTo>
                    <a:lnTo>
                      <a:pt x="974" y="81"/>
                    </a:lnTo>
                    <a:lnTo>
                      <a:pt x="977" y="88"/>
                    </a:lnTo>
                    <a:lnTo>
                      <a:pt x="979" y="94"/>
                    </a:lnTo>
                    <a:lnTo>
                      <a:pt x="981" y="100"/>
                    </a:lnTo>
                    <a:lnTo>
                      <a:pt x="983" y="106"/>
                    </a:lnTo>
                    <a:lnTo>
                      <a:pt x="984" y="113"/>
                    </a:lnTo>
                    <a:lnTo>
                      <a:pt x="985" y="119"/>
                    </a:lnTo>
                    <a:lnTo>
                      <a:pt x="985" y="126"/>
                    </a:lnTo>
                    <a:lnTo>
                      <a:pt x="986" y="133"/>
                    </a:lnTo>
                    <a:lnTo>
                      <a:pt x="985" y="140"/>
                    </a:lnTo>
                    <a:lnTo>
                      <a:pt x="985" y="146"/>
                    </a:lnTo>
                    <a:lnTo>
                      <a:pt x="984" y="153"/>
                    </a:lnTo>
                    <a:lnTo>
                      <a:pt x="983" y="160"/>
                    </a:lnTo>
                    <a:lnTo>
                      <a:pt x="981" y="166"/>
                    </a:lnTo>
                    <a:lnTo>
                      <a:pt x="979" y="173"/>
                    </a:lnTo>
                    <a:lnTo>
                      <a:pt x="977" y="179"/>
                    </a:lnTo>
                    <a:lnTo>
                      <a:pt x="974" y="185"/>
                    </a:lnTo>
                    <a:lnTo>
                      <a:pt x="971" y="191"/>
                    </a:lnTo>
                    <a:lnTo>
                      <a:pt x="967" y="196"/>
                    </a:lnTo>
                    <a:lnTo>
                      <a:pt x="964" y="202"/>
                    </a:lnTo>
                    <a:lnTo>
                      <a:pt x="960" y="207"/>
                    </a:lnTo>
                    <a:lnTo>
                      <a:pt x="955" y="212"/>
                    </a:lnTo>
                    <a:lnTo>
                      <a:pt x="951" y="218"/>
                    </a:lnTo>
                    <a:lnTo>
                      <a:pt x="941" y="227"/>
                    </a:lnTo>
                    <a:lnTo>
                      <a:pt x="936" y="232"/>
                    </a:lnTo>
                    <a:lnTo>
                      <a:pt x="931" y="236"/>
                    </a:lnTo>
                    <a:lnTo>
                      <a:pt x="919" y="243"/>
                    </a:lnTo>
                    <a:lnTo>
                      <a:pt x="906" y="250"/>
                    </a:lnTo>
                    <a:lnTo>
                      <a:pt x="900" y="253"/>
                    </a:lnTo>
                    <a:lnTo>
                      <a:pt x="893" y="256"/>
                    </a:lnTo>
                    <a:lnTo>
                      <a:pt x="886" y="258"/>
                    </a:lnTo>
                    <a:lnTo>
                      <a:pt x="879" y="260"/>
                    </a:lnTo>
                    <a:lnTo>
                      <a:pt x="865" y="263"/>
                    </a:lnTo>
                    <a:lnTo>
                      <a:pt x="850" y="265"/>
                    </a:lnTo>
                    <a:lnTo>
                      <a:pt x="842" y="266"/>
                    </a:lnTo>
                    <a:lnTo>
                      <a:pt x="834" y="266"/>
                    </a:lnTo>
                    <a:lnTo>
                      <a:pt x="833" y="266"/>
                    </a:lnTo>
                    <a:lnTo>
                      <a:pt x="623" y="266"/>
                    </a:lnTo>
                    <a:lnTo>
                      <a:pt x="415" y="265"/>
                    </a:lnTo>
                    <a:lnTo>
                      <a:pt x="0" y="265"/>
                    </a:lnTo>
                  </a:path>
                </a:pathLst>
              </a:custGeom>
              <a:noFill/>
              <a:ln w="12700" cap="rnd">
                <a:solidFill>
                  <a:srgbClr val="000000"/>
                </a:solidFill>
                <a:round/>
                <a:headEnd/>
                <a:tailEnd/>
              </a:ln>
            </p:spPr>
            <p:txBody>
              <a:bodyPr>
                <a:prstTxWarp prst="textNoShape">
                  <a:avLst/>
                </a:prstTxWarp>
              </a:bodyPr>
              <a:lstStyle/>
              <a:p>
                <a:endParaRPr lang="en-US"/>
              </a:p>
            </p:txBody>
          </p:sp>
          <p:sp>
            <p:nvSpPr>
              <p:cNvPr id="54287" name="Oval 9"/>
              <p:cNvSpPr>
                <a:spLocks noChangeArrowheads="1"/>
              </p:cNvSpPr>
              <p:nvPr/>
            </p:nvSpPr>
            <p:spPr bwMode="auto">
              <a:xfrm>
                <a:off x="2003" y="1749"/>
                <a:ext cx="40" cy="40"/>
              </a:xfrm>
              <a:prstGeom prst="ellipse">
                <a:avLst/>
              </a:prstGeom>
              <a:solidFill>
                <a:srgbClr val="AAAAAA"/>
              </a:solidFill>
              <a:ln w="12700">
                <a:solidFill>
                  <a:srgbClr val="000000"/>
                </a:solidFill>
                <a:round/>
                <a:headEnd/>
                <a:tailEnd/>
              </a:ln>
            </p:spPr>
            <p:txBody>
              <a:bodyPr wrap="none" anchor="ctr">
                <a:prstTxWarp prst="textNoShape">
                  <a:avLst/>
                </a:prstTxWarp>
              </a:bodyPr>
              <a:lstStyle/>
              <a:p>
                <a:endParaRPr lang="en-US"/>
              </a:p>
            </p:txBody>
          </p:sp>
          <p:sp>
            <p:nvSpPr>
              <p:cNvPr id="54288" name="Oval 10"/>
              <p:cNvSpPr>
                <a:spLocks noChangeArrowheads="1"/>
              </p:cNvSpPr>
              <p:nvPr/>
            </p:nvSpPr>
            <p:spPr bwMode="auto">
              <a:xfrm>
                <a:off x="3456" y="1760"/>
                <a:ext cx="40" cy="40"/>
              </a:xfrm>
              <a:prstGeom prst="ellipse">
                <a:avLst/>
              </a:prstGeom>
              <a:solidFill>
                <a:srgbClr val="AAAAAA"/>
              </a:solidFill>
              <a:ln w="12700">
                <a:solidFill>
                  <a:srgbClr val="000000"/>
                </a:solidFill>
                <a:round/>
                <a:headEnd/>
                <a:tailEnd/>
              </a:ln>
            </p:spPr>
            <p:txBody>
              <a:bodyPr wrap="none" anchor="ctr">
                <a:prstTxWarp prst="textNoShape">
                  <a:avLst/>
                </a:prstTxWarp>
              </a:bodyPr>
              <a:lstStyle/>
              <a:p>
                <a:endParaRPr lang="en-US"/>
              </a:p>
            </p:txBody>
          </p:sp>
          <p:sp>
            <p:nvSpPr>
              <p:cNvPr id="54289" name="Freeform 11"/>
              <p:cNvSpPr>
                <a:spLocks/>
              </p:cNvSpPr>
              <p:nvPr/>
            </p:nvSpPr>
            <p:spPr bwMode="auto">
              <a:xfrm>
                <a:off x="2647" y="1846"/>
                <a:ext cx="273" cy="311"/>
              </a:xfrm>
              <a:custGeom>
                <a:avLst/>
                <a:gdLst>
                  <a:gd name="T0" fmla="*/ 0 w 273"/>
                  <a:gd name="T1" fmla="*/ 731 h 251"/>
                  <a:gd name="T2" fmla="*/ 0 w 273"/>
                  <a:gd name="T3" fmla="*/ 0 h 251"/>
                  <a:gd name="T4" fmla="*/ 272 w 273"/>
                  <a:gd name="T5" fmla="*/ 0 h 251"/>
                  <a:gd name="T6" fmla="*/ 272 w 273"/>
                  <a:gd name="T7" fmla="*/ 731 h 251"/>
                  <a:gd name="T8" fmla="*/ 0 w 273"/>
                  <a:gd name="T9" fmla="*/ 731 h 251"/>
                  <a:gd name="T10" fmla="*/ 0 60000 65536"/>
                  <a:gd name="T11" fmla="*/ 0 60000 65536"/>
                  <a:gd name="T12" fmla="*/ 0 60000 65536"/>
                  <a:gd name="T13" fmla="*/ 0 60000 65536"/>
                  <a:gd name="T14" fmla="*/ 0 60000 65536"/>
                  <a:gd name="T15" fmla="*/ 0 w 273"/>
                  <a:gd name="T16" fmla="*/ 0 h 251"/>
                  <a:gd name="T17" fmla="*/ 273 w 273"/>
                  <a:gd name="T18" fmla="*/ 251 h 251"/>
                </a:gdLst>
                <a:ahLst/>
                <a:cxnLst>
                  <a:cxn ang="T10">
                    <a:pos x="T0" y="T1"/>
                  </a:cxn>
                  <a:cxn ang="T11">
                    <a:pos x="T2" y="T3"/>
                  </a:cxn>
                  <a:cxn ang="T12">
                    <a:pos x="T4" y="T5"/>
                  </a:cxn>
                  <a:cxn ang="T13">
                    <a:pos x="T6" y="T7"/>
                  </a:cxn>
                  <a:cxn ang="T14">
                    <a:pos x="T8" y="T9"/>
                  </a:cxn>
                </a:cxnLst>
                <a:rect l="T15" t="T16" r="T17" b="T18"/>
                <a:pathLst>
                  <a:path w="273" h="251">
                    <a:moveTo>
                      <a:pt x="0" y="250"/>
                    </a:moveTo>
                    <a:lnTo>
                      <a:pt x="0" y="0"/>
                    </a:lnTo>
                    <a:lnTo>
                      <a:pt x="272" y="0"/>
                    </a:lnTo>
                    <a:lnTo>
                      <a:pt x="272" y="250"/>
                    </a:lnTo>
                    <a:lnTo>
                      <a:pt x="0" y="250"/>
                    </a:lnTo>
                  </a:path>
                </a:pathLst>
              </a:custGeom>
              <a:solidFill>
                <a:srgbClr val="78788C"/>
              </a:solidFill>
              <a:ln w="12700" cap="rnd">
                <a:noFill/>
                <a:round/>
                <a:headEnd/>
                <a:tailEnd/>
              </a:ln>
            </p:spPr>
            <p:txBody>
              <a:bodyPr>
                <a:prstTxWarp prst="textNoShape">
                  <a:avLst/>
                </a:prstTxWarp>
              </a:bodyPr>
              <a:lstStyle/>
              <a:p>
                <a:endParaRPr lang="en-US"/>
              </a:p>
            </p:txBody>
          </p:sp>
          <p:sp>
            <p:nvSpPr>
              <p:cNvPr id="54290" name="Rectangle 18"/>
              <p:cNvSpPr>
                <a:spLocks noChangeArrowheads="1"/>
              </p:cNvSpPr>
              <p:nvPr/>
            </p:nvSpPr>
            <p:spPr bwMode="auto">
              <a:xfrm>
                <a:off x="2151" y="1128"/>
                <a:ext cx="1558"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axis of rotation</a:t>
                </a:r>
              </a:p>
            </p:txBody>
          </p:sp>
          <p:sp>
            <p:nvSpPr>
              <p:cNvPr id="54291" name="Line 19"/>
              <p:cNvSpPr>
                <a:spLocks noChangeShapeType="1"/>
              </p:cNvSpPr>
              <p:nvPr/>
            </p:nvSpPr>
            <p:spPr bwMode="auto">
              <a:xfrm>
                <a:off x="1811" y="1514"/>
                <a:ext cx="0" cy="34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4292" name="Line 20"/>
              <p:cNvSpPr>
                <a:spLocks noChangeShapeType="1"/>
              </p:cNvSpPr>
              <p:nvPr/>
            </p:nvSpPr>
            <p:spPr bwMode="auto">
              <a:xfrm>
                <a:off x="1345" y="1514"/>
                <a:ext cx="0" cy="34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4293" name="Line 21"/>
              <p:cNvSpPr>
                <a:spLocks noChangeShapeType="1"/>
              </p:cNvSpPr>
              <p:nvPr/>
            </p:nvSpPr>
            <p:spPr bwMode="auto">
              <a:xfrm>
                <a:off x="882" y="1514"/>
                <a:ext cx="0" cy="34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54294" name="Rectangle 22"/>
              <p:cNvSpPr>
                <a:spLocks noChangeArrowheads="1"/>
              </p:cNvSpPr>
              <p:nvPr/>
            </p:nvSpPr>
            <p:spPr bwMode="auto">
              <a:xfrm>
                <a:off x="2200" y="1543"/>
                <a:ext cx="226"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FFFF00"/>
                    </a:solidFill>
                  </a:rPr>
                  <a:t>a</a:t>
                </a:r>
              </a:p>
            </p:txBody>
          </p:sp>
          <p:sp>
            <p:nvSpPr>
              <p:cNvPr id="54295" name="Rectangle 31"/>
              <p:cNvSpPr>
                <a:spLocks noChangeArrowheads="1"/>
              </p:cNvSpPr>
              <p:nvPr/>
            </p:nvSpPr>
            <p:spPr bwMode="auto">
              <a:xfrm>
                <a:off x="672" y="1196"/>
                <a:ext cx="492"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max</a:t>
                </a:r>
              </a:p>
            </p:txBody>
          </p:sp>
          <p:sp>
            <p:nvSpPr>
              <p:cNvPr id="54296" name="Rectangle 33"/>
              <p:cNvSpPr>
                <a:spLocks noChangeArrowheads="1"/>
              </p:cNvSpPr>
              <p:nvPr/>
            </p:nvSpPr>
            <p:spPr bwMode="auto">
              <a:xfrm>
                <a:off x="1184" y="1196"/>
                <a:ext cx="365"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av</a:t>
                </a:r>
              </a:p>
            </p:txBody>
          </p:sp>
          <p:sp>
            <p:nvSpPr>
              <p:cNvPr id="54297" name="Rectangle 35"/>
              <p:cNvSpPr>
                <a:spLocks noChangeArrowheads="1"/>
              </p:cNvSpPr>
              <p:nvPr/>
            </p:nvSpPr>
            <p:spPr bwMode="auto">
              <a:xfrm>
                <a:off x="1596" y="1196"/>
                <a:ext cx="467" cy="325"/>
              </a:xfrm>
              <a:prstGeom prst="rect">
                <a:avLst/>
              </a:prstGeom>
              <a:noFill/>
              <a:ln w="12700">
                <a:noFill/>
                <a:miter lim="800000"/>
                <a:headEnd/>
                <a:tailEnd/>
              </a:ln>
            </p:spPr>
            <p:txBody>
              <a:bodyPr wrap="none" lIns="90488" tIns="44450" rIns="90488" bIns="44450">
                <a:prstTxWarp prst="textNoShape">
                  <a:avLst/>
                </a:prstTxWarp>
                <a:spAutoFit/>
              </a:bodyPr>
              <a:lstStyle/>
              <a:p>
                <a:pPr defTabSz="762000" eaLnBrk="0" hangingPunct="0"/>
                <a:r>
                  <a:rPr lang="en-US" b="1">
                    <a:solidFill>
                      <a:srgbClr val="CC0000"/>
                    </a:solidFill>
                  </a:rPr>
                  <a:t>r</a:t>
                </a:r>
                <a:r>
                  <a:rPr lang="en-US" b="1" baseline="-25000">
                    <a:solidFill>
                      <a:srgbClr val="CC0000"/>
                    </a:solidFill>
                  </a:rPr>
                  <a:t>min</a:t>
                </a:r>
              </a:p>
            </p:txBody>
          </p:sp>
        </p:grpSp>
        <p:sp>
          <p:nvSpPr>
            <p:cNvPr id="54281" name="Line 40"/>
            <p:cNvSpPr>
              <a:spLocks noChangeShapeType="1"/>
            </p:cNvSpPr>
            <p:nvPr/>
          </p:nvSpPr>
          <p:spPr bwMode="auto">
            <a:xfrm>
              <a:off x="2784" y="1458"/>
              <a:ext cx="0" cy="2244"/>
            </a:xfrm>
            <a:prstGeom prst="line">
              <a:avLst/>
            </a:prstGeom>
            <a:noFill/>
            <a:ln w="38100">
              <a:solidFill>
                <a:srgbClr val="FFFF00"/>
              </a:solidFill>
              <a:round/>
              <a:headEnd/>
              <a:tailEnd/>
            </a:ln>
          </p:spPr>
          <p:txBody>
            <a:bodyPr>
              <a:prstTxWarp prst="textNoShape">
                <a:avLst/>
              </a:prstTxWarp>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checkerboard(across)">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23945"/>
                                        </p:tgtEl>
                                        <p:attrNameLst>
                                          <p:attrName>style.visibility</p:attrName>
                                        </p:attrNameLst>
                                      </p:cBhvr>
                                      <p:to>
                                        <p:strVal val="visible"/>
                                      </p:to>
                                    </p:set>
                                    <p:animEffect transition="in" filter="wipe(right)">
                                      <p:cBhvr>
                                        <p:cTn id="27" dur="500"/>
                                        <p:tgtEl>
                                          <p:spTgt spid="12394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6" grpId="0" autoUpdateAnimBg="0"/>
      <p:bldP spid="1239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ChangeAspect="1"/>
          </p:cNvGraphicFramePr>
          <p:nvPr/>
        </p:nvGraphicFramePr>
        <p:xfrm>
          <a:off x="1333500" y="1619250"/>
          <a:ext cx="5899150" cy="2284413"/>
        </p:xfrm>
        <a:graphic>
          <a:graphicData uri="http://schemas.openxmlformats.org/presentationml/2006/ole">
            <p:oleObj spid="_x0000_s60418" name="Equation" r:id="rId4" imgW="1180800" imgH="457200" progId="Equation.3">
              <p:embed/>
            </p:oleObj>
          </a:graphicData>
        </a:graphic>
      </p:graphicFrame>
      <p:sp>
        <p:nvSpPr>
          <p:cNvPr id="14339" name="Text Box 3"/>
          <p:cNvSpPr txBox="1">
            <a:spLocks noChangeArrowheads="1"/>
          </p:cNvSpPr>
          <p:nvPr/>
        </p:nvSpPr>
        <p:spPr bwMode="auto">
          <a:xfrm>
            <a:off x="838200" y="685800"/>
            <a:ext cx="7367588" cy="923925"/>
          </a:xfrm>
          <a:prstGeom prst="rect">
            <a:avLst/>
          </a:prstGeom>
          <a:noFill/>
          <a:ln w="9525">
            <a:noFill/>
            <a:miter lim="800000"/>
            <a:headEnd/>
            <a:tailEnd/>
          </a:ln>
        </p:spPr>
        <p:txBody>
          <a:bodyPr>
            <a:prstTxWarp prst="textNoShape">
              <a:avLst/>
            </a:prstTxWarp>
            <a:spAutoFit/>
          </a:bodyPr>
          <a:lstStyle/>
          <a:p>
            <a:pPr algn="ctr"/>
            <a:r>
              <a:rPr lang="en-US" sz="5400" b="1">
                <a:solidFill>
                  <a:srgbClr val="2D2DB9"/>
                </a:solidFill>
                <a:latin typeface="Arial" pitchFamily="35" charset="0"/>
              </a:rPr>
              <a:t>Stokes Equation</a:t>
            </a:r>
          </a:p>
        </p:txBody>
      </p:sp>
      <p:grpSp>
        <p:nvGrpSpPr>
          <p:cNvPr id="2" name="Group 10"/>
          <p:cNvGrpSpPr>
            <a:grpSpLocks/>
          </p:cNvGrpSpPr>
          <p:nvPr/>
        </p:nvGrpSpPr>
        <p:grpSpPr bwMode="auto">
          <a:xfrm>
            <a:off x="498475" y="4086225"/>
            <a:ext cx="8383588" cy="1731963"/>
            <a:chOff x="314" y="2574"/>
            <a:chExt cx="5281" cy="1091"/>
          </a:xfrm>
        </p:grpSpPr>
        <p:sp>
          <p:nvSpPr>
            <p:cNvPr id="60421" name="Text Box 4"/>
            <p:cNvSpPr txBox="1">
              <a:spLocks noChangeArrowheads="1"/>
            </p:cNvSpPr>
            <p:nvPr/>
          </p:nvSpPr>
          <p:spPr bwMode="auto">
            <a:xfrm>
              <a:off x="314" y="2574"/>
              <a:ext cx="2741" cy="327"/>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rPr>
                <a:t>v = velocity of sedimentation</a:t>
              </a:r>
            </a:p>
          </p:txBody>
        </p:sp>
        <p:sp>
          <p:nvSpPr>
            <p:cNvPr id="60422" name="Text Box 5"/>
            <p:cNvSpPr txBox="1">
              <a:spLocks noChangeArrowheads="1"/>
            </p:cNvSpPr>
            <p:nvPr/>
          </p:nvSpPr>
          <p:spPr bwMode="auto">
            <a:xfrm>
              <a:off x="3326" y="2586"/>
              <a:ext cx="2269" cy="327"/>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rPr>
                <a:t>d = diameter of particle</a:t>
              </a:r>
            </a:p>
          </p:txBody>
        </p:sp>
        <p:sp>
          <p:nvSpPr>
            <p:cNvPr id="60423" name="Text Box 6"/>
            <p:cNvSpPr txBox="1">
              <a:spLocks noChangeArrowheads="1"/>
            </p:cNvSpPr>
            <p:nvPr/>
          </p:nvSpPr>
          <p:spPr bwMode="auto">
            <a:xfrm>
              <a:off x="314" y="2956"/>
              <a:ext cx="2195" cy="327"/>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sym typeface="Symbol" pitchFamily="35" charset="2"/>
                </a:rPr>
                <a:t></a:t>
              </a:r>
              <a:r>
                <a:rPr lang="en-US" b="1" i="1" baseline="-25000">
                  <a:solidFill>
                    <a:schemeClr val="accent2"/>
                  </a:solidFill>
                  <a:sym typeface="Symbol" pitchFamily="35" charset="2"/>
                </a:rPr>
                <a:t>p</a:t>
              </a:r>
              <a:r>
                <a:rPr lang="en-US" b="1" i="1">
                  <a:solidFill>
                    <a:schemeClr val="accent2"/>
                  </a:solidFill>
                  <a:sym typeface="Symbol" pitchFamily="35" charset="2"/>
                </a:rPr>
                <a:t> = density of particle</a:t>
              </a:r>
              <a:endParaRPr lang="en-US" b="1" i="1">
                <a:solidFill>
                  <a:schemeClr val="accent2"/>
                </a:solidFill>
              </a:endParaRPr>
            </a:p>
          </p:txBody>
        </p:sp>
        <p:sp>
          <p:nvSpPr>
            <p:cNvPr id="60424" name="Text Box 7"/>
            <p:cNvSpPr txBox="1">
              <a:spLocks noChangeArrowheads="1"/>
            </p:cNvSpPr>
            <p:nvPr/>
          </p:nvSpPr>
          <p:spPr bwMode="auto">
            <a:xfrm>
              <a:off x="3594" y="2944"/>
              <a:ext cx="2001" cy="327"/>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sym typeface="Symbol" pitchFamily="35" charset="2"/>
                </a:rPr>
                <a:t></a:t>
              </a:r>
              <a:r>
                <a:rPr lang="en-US" b="1" i="1" baseline="-25000">
                  <a:solidFill>
                    <a:schemeClr val="accent2"/>
                  </a:solidFill>
                  <a:sym typeface="Symbol" pitchFamily="35" charset="2"/>
                </a:rPr>
                <a:t>l</a:t>
              </a:r>
              <a:r>
                <a:rPr lang="en-US" b="1" i="1">
                  <a:solidFill>
                    <a:schemeClr val="accent2"/>
                  </a:solidFill>
                  <a:sym typeface="Symbol" pitchFamily="35" charset="2"/>
                </a:rPr>
                <a:t> = density of liquid</a:t>
              </a:r>
              <a:endParaRPr lang="en-US" b="1" i="1">
                <a:solidFill>
                  <a:schemeClr val="accent2"/>
                </a:solidFill>
              </a:endParaRPr>
            </a:p>
          </p:txBody>
        </p:sp>
        <p:sp>
          <p:nvSpPr>
            <p:cNvPr id="60425" name="Text Box 8"/>
            <p:cNvSpPr txBox="1">
              <a:spLocks noChangeArrowheads="1"/>
            </p:cNvSpPr>
            <p:nvPr/>
          </p:nvSpPr>
          <p:spPr bwMode="auto">
            <a:xfrm>
              <a:off x="3507" y="3302"/>
              <a:ext cx="2088" cy="327"/>
            </a:xfrm>
            <a:prstGeom prst="rect">
              <a:avLst/>
            </a:prstGeom>
            <a:noFill/>
            <a:ln w="9525">
              <a:noFill/>
              <a:miter lim="800000"/>
              <a:headEnd/>
              <a:tailEnd/>
            </a:ln>
          </p:spPr>
          <p:txBody>
            <a:bodyPr>
              <a:prstTxWarp prst="textNoShape">
                <a:avLst/>
              </a:prstTxWarp>
              <a:spAutoFit/>
            </a:bodyPr>
            <a:lstStyle/>
            <a:p>
              <a:r>
                <a:rPr lang="en-US" b="1" i="1">
                  <a:solidFill>
                    <a:schemeClr val="accent2"/>
                  </a:solidFill>
                  <a:sym typeface="Symbol" pitchFamily="35" charset="2"/>
                </a:rPr>
                <a:t> = viscosity of liquid</a:t>
              </a:r>
              <a:endParaRPr lang="en-US" b="1" i="1">
                <a:solidFill>
                  <a:schemeClr val="accent2"/>
                </a:solidFill>
              </a:endParaRPr>
            </a:p>
          </p:txBody>
        </p:sp>
        <p:sp>
          <p:nvSpPr>
            <p:cNvPr id="60426" name="Text Box 9"/>
            <p:cNvSpPr txBox="1">
              <a:spLocks noChangeArrowheads="1"/>
            </p:cNvSpPr>
            <p:nvPr/>
          </p:nvSpPr>
          <p:spPr bwMode="auto">
            <a:xfrm>
              <a:off x="314" y="3338"/>
              <a:ext cx="2016" cy="327"/>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rPr>
                <a:t>g = centrifugal force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checkerboard(across)">
                                      <p:cBhvr>
                                        <p:cTn id="7" dur="500"/>
                                        <p:tgtEl>
                                          <p:spTgt spid="143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barn(outVertical)">
                                      <p:cBhvr>
                                        <p:cTn id="12" dur="500"/>
                                        <p:tgtEl>
                                          <p:spTgt spid="143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685800" y="609600"/>
            <a:ext cx="7772400" cy="609600"/>
          </a:xfrm>
        </p:spPr>
        <p:txBody>
          <a:bodyPr/>
          <a:lstStyle/>
          <a:p>
            <a:r>
              <a:rPr lang="en-US" smtClean="0">
                <a:latin typeface="Arial" pitchFamily="35" charset="0"/>
                <a:ea typeface="ＭＳ Ｐゴシック" pitchFamily="35" charset="-128"/>
                <a:cs typeface="ＭＳ Ｐゴシック" pitchFamily="35" charset="-128"/>
              </a:rPr>
              <a:t>Use of a NOMOGRAM</a:t>
            </a:r>
          </a:p>
        </p:txBody>
      </p:sp>
      <p:pic>
        <p:nvPicPr>
          <p:cNvPr id="62467" name="Picture 2" descr="http://www.corning.com/uploadedImages/Lifesciences/US-Canada/Assets/Images/nomogram_607ch.gif"/>
          <p:cNvPicPr>
            <a:picLocks noChangeAspect="1" noChangeArrowheads="1"/>
          </p:cNvPicPr>
          <p:nvPr/>
        </p:nvPicPr>
        <p:blipFill>
          <a:blip r:embed="rId2"/>
          <a:srcRect/>
          <a:stretch>
            <a:fillRect/>
          </a:stretch>
        </p:blipFill>
        <p:spPr bwMode="auto">
          <a:xfrm>
            <a:off x="2286000" y="1524000"/>
            <a:ext cx="4572000" cy="4872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685800" y="609600"/>
            <a:ext cx="7772400" cy="457200"/>
          </a:xfrm>
        </p:spPr>
        <p:txBody>
          <a:bodyPr/>
          <a:lstStyle/>
          <a:p>
            <a:r>
              <a:rPr lang="en-US">
                <a:latin typeface="Arial" pitchFamily="35" charset="0"/>
                <a:ea typeface="ＭＳ Ｐゴシック" pitchFamily="35" charset="-128"/>
                <a:cs typeface="ＭＳ Ｐゴシック" pitchFamily="35" charset="-128"/>
              </a:rPr>
              <a:t>Use in Lab</a:t>
            </a:r>
          </a:p>
        </p:txBody>
      </p:sp>
      <p:graphicFrame>
        <p:nvGraphicFramePr>
          <p:cNvPr id="4" name="Table 3"/>
          <p:cNvGraphicFramePr>
            <a:graphicFrameLocks noGrp="1"/>
          </p:cNvGraphicFramePr>
          <p:nvPr/>
        </p:nvGraphicFramePr>
        <p:xfrm>
          <a:off x="762000" y="1524000"/>
          <a:ext cx="7696200" cy="4113214"/>
        </p:xfrm>
        <a:graphic>
          <a:graphicData uri="http://schemas.openxmlformats.org/drawingml/2006/table">
            <a:tbl>
              <a:tblPr/>
              <a:tblGrid>
                <a:gridCol w="2565400"/>
                <a:gridCol w="2565400"/>
                <a:gridCol w="2565400"/>
              </a:tblGrid>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Perpetua" pitchFamily="18" charset="0"/>
                        </a:rPr>
                        <a:t>Microfuge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Perpetua" pitchFamily="18" charset="0"/>
                        </a:rPr>
                        <a:t>Low Speed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rgbClr val="FFFFFF"/>
                          </a:solidFill>
                          <a:effectLst/>
                          <a:latin typeface="Perpetua" pitchFamily="18" charset="0"/>
                        </a:rPr>
                        <a:t>High Speed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15,000 rpm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10,000 rpm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30,000 rpm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r h="534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21k x 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8k x 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100k x 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7E9E7"/>
                    </a:solidFill>
                  </a:tcPr>
                </a:tc>
              </a:tr>
              <a:tr h="2508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Separate precipitated DNA from supernatant, drive all liquid to the bottom of a tube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Separate solid pellet from liquid supernatant; pellet whole cells from liquid medium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Perpetua" pitchFamily="18" charset="0"/>
                        </a:rPr>
                        <a:t>Separate major components of cells from each other; separate mitochondria, nuclei, each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CFCC"/>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Box 1"/>
          <p:cNvSpPr txBox="1">
            <a:spLocks noChangeArrowheads="1"/>
          </p:cNvSpPr>
          <p:nvPr/>
        </p:nvSpPr>
        <p:spPr bwMode="auto">
          <a:xfrm>
            <a:off x="1066800" y="533400"/>
            <a:ext cx="7162800" cy="830263"/>
          </a:xfrm>
          <a:prstGeom prst="rect">
            <a:avLst/>
          </a:prstGeom>
          <a:noFill/>
          <a:ln w="9525">
            <a:noFill/>
            <a:miter lim="800000"/>
            <a:headEnd/>
            <a:tailEnd/>
          </a:ln>
        </p:spPr>
        <p:txBody>
          <a:bodyPr>
            <a:prstTxWarp prst="textNoShape">
              <a:avLst/>
            </a:prstTxWarp>
            <a:spAutoFit/>
          </a:bodyPr>
          <a:lstStyle/>
          <a:p>
            <a:r>
              <a:rPr lang="en-US" sz="4800" b="1">
                <a:latin typeface="Arial" pitchFamily="35" charset="0"/>
              </a:rPr>
              <a:t>Types of Centrifugation</a:t>
            </a:r>
          </a:p>
        </p:txBody>
      </p:sp>
      <p:sp>
        <p:nvSpPr>
          <p:cNvPr id="64515" name="TextBox 2"/>
          <p:cNvSpPr txBox="1">
            <a:spLocks noChangeArrowheads="1"/>
          </p:cNvSpPr>
          <p:nvPr/>
        </p:nvSpPr>
        <p:spPr bwMode="auto">
          <a:xfrm>
            <a:off x="1066800" y="2209800"/>
            <a:ext cx="7086600" cy="2370138"/>
          </a:xfrm>
          <a:prstGeom prst="rect">
            <a:avLst/>
          </a:prstGeom>
          <a:noFill/>
          <a:ln w="9525">
            <a:noFill/>
            <a:miter lim="800000"/>
            <a:headEnd/>
            <a:tailEnd/>
          </a:ln>
        </p:spPr>
        <p:txBody>
          <a:bodyPr>
            <a:prstTxWarp prst="textNoShape">
              <a:avLst/>
            </a:prstTxWarp>
            <a:spAutoFit/>
          </a:bodyPr>
          <a:lstStyle/>
          <a:p>
            <a:pPr>
              <a:spcBef>
                <a:spcPts val="2400"/>
              </a:spcBef>
            </a:pPr>
            <a:r>
              <a:rPr lang="en-US" sz="3200">
                <a:latin typeface="Arial" pitchFamily="35" charset="0"/>
              </a:rPr>
              <a:t>Differential Centrifugation: Rate-Zonal Centrifugation</a:t>
            </a:r>
          </a:p>
          <a:p>
            <a:pPr>
              <a:spcBef>
                <a:spcPts val="2400"/>
              </a:spcBef>
            </a:pPr>
            <a:r>
              <a:rPr lang="en-US" sz="3200">
                <a:latin typeface="Arial" pitchFamily="35" charset="0"/>
              </a:rPr>
              <a:t>Isopycnic Centrifugation: Density Equilibrium Centrifugation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4800" y="533400"/>
            <a:ext cx="8534400" cy="990600"/>
          </a:xfrm>
        </p:spPr>
        <p:txBody>
          <a:bodyPr/>
          <a:lstStyle/>
          <a:p>
            <a:r>
              <a:rPr lang="en-US" smtClean="0">
                <a:latin typeface="Arial" pitchFamily="35" charset="0"/>
                <a:ea typeface="ＭＳ Ｐゴシック" pitchFamily="35" charset="-128"/>
                <a:cs typeface="ＭＳ Ｐゴシック" pitchFamily="35" charset="-128"/>
              </a:rPr>
              <a:t>Centrifugation &amp; Quantification</a:t>
            </a:r>
          </a:p>
        </p:txBody>
      </p:sp>
      <p:sp>
        <p:nvSpPr>
          <p:cNvPr id="25603" name="Content Placeholder 2"/>
          <p:cNvSpPr>
            <a:spLocks noGrp="1"/>
          </p:cNvSpPr>
          <p:nvPr>
            <p:ph idx="1"/>
          </p:nvPr>
        </p:nvSpPr>
        <p:spPr>
          <a:xfrm>
            <a:off x="685800" y="1981200"/>
            <a:ext cx="7772400" cy="2514600"/>
          </a:xfrm>
        </p:spPr>
        <p:txBody>
          <a:bodyPr/>
          <a:lstStyle/>
          <a:p>
            <a:r>
              <a:rPr lang="en-US" smtClean="0">
                <a:latin typeface="Helvetica" pitchFamily="35" charset="0"/>
                <a:ea typeface="ＭＳ Ｐゴシック" pitchFamily="35" charset="-128"/>
                <a:cs typeface="ＭＳ Ｐゴシック" pitchFamily="35" charset="-128"/>
              </a:rPr>
              <a:t>Cellular Structure</a:t>
            </a:r>
          </a:p>
          <a:p>
            <a:r>
              <a:rPr lang="en-US" smtClean="0">
                <a:latin typeface="Helvetica" pitchFamily="35" charset="0"/>
                <a:ea typeface="ＭＳ Ｐゴシック" pitchFamily="35" charset="-128"/>
                <a:cs typeface="ＭＳ Ｐゴシック" pitchFamily="35" charset="-128"/>
              </a:rPr>
              <a:t>Centrifugation</a:t>
            </a:r>
          </a:p>
          <a:p>
            <a:r>
              <a:rPr lang="en-US" smtClean="0">
                <a:latin typeface="Helvetica" pitchFamily="35" charset="0"/>
                <a:ea typeface="ＭＳ Ｐゴシック" pitchFamily="35" charset="-128"/>
                <a:cs typeface="ＭＳ Ｐゴシック" pitchFamily="35" charset="-128"/>
              </a:rPr>
              <a:t>Beer-Lambert Equation</a:t>
            </a:r>
          </a:p>
          <a:p>
            <a:r>
              <a:rPr lang="en-US" smtClean="0">
                <a:latin typeface="Helvetica" pitchFamily="35" charset="0"/>
                <a:ea typeface="ＭＳ Ｐゴシック" pitchFamily="35" charset="-128"/>
                <a:cs typeface="ＭＳ Ｐゴシック" pitchFamily="35" charset="-128"/>
              </a:rPr>
              <a:t>Absorption Efficiency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atin typeface="Arial" pitchFamily="35" charset="0"/>
                <a:ea typeface="ＭＳ Ｐゴシック" pitchFamily="35" charset="-128"/>
                <a:cs typeface="ＭＳ Ｐゴシック" pitchFamily="35" charset="-128"/>
              </a:rPr>
              <a:t>Differential Centrifugation</a:t>
            </a:r>
          </a:p>
        </p:txBody>
      </p:sp>
      <p:sp>
        <p:nvSpPr>
          <p:cNvPr id="65539" name="Rectangle 3"/>
          <p:cNvSpPr>
            <a:spLocks noGrp="1" noChangeArrowheads="1"/>
          </p:cNvSpPr>
          <p:nvPr>
            <p:ph type="body" idx="1"/>
          </p:nvPr>
        </p:nvSpPr>
        <p:spPr/>
        <p:txBody>
          <a:bodyPr/>
          <a:lstStyle/>
          <a:p>
            <a:r>
              <a:rPr lang="en-US">
                <a:latin typeface="Helvetica" pitchFamily="35" charset="0"/>
                <a:ea typeface="ＭＳ Ｐゴシック" pitchFamily="35" charset="-128"/>
                <a:cs typeface="ＭＳ Ｐゴシック" pitchFamily="35" charset="-128"/>
              </a:rPr>
              <a:t>This is the most common method of fractionating cells</a:t>
            </a:r>
          </a:p>
          <a:p>
            <a:r>
              <a:rPr lang="en-US">
                <a:latin typeface="Helvetica" pitchFamily="35" charset="0"/>
                <a:ea typeface="ＭＳ Ｐゴシック" pitchFamily="35" charset="-128"/>
                <a:cs typeface="ＭＳ Ｐゴシック" pitchFamily="35" charset="-128"/>
              </a:rPr>
              <a:t>Fractionation is the separation of the different organelles within the cell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85800" y="609600"/>
            <a:ext cx="7772400" cy="457200"/>
          </a:xfrm>
        </p:spPr>
        <p:txBody>
          <a:bodyPr/>
          <a:lstStyle/>
          <a:p>
            <a:r>
              <a:rPr lang="en-US">
                <a:solidFill>
                  <a:schemeClr val="accent2"/>
                </a:solidFill>
                <a:latin typeface="Arial" pitchFamily="35" charset="0"/>
                <a:ea typeface="ＭＳ Ｐゴシック" pitchFamily="35" charset="-128"/>
                <a:cs typeface="ＭＳ Ｐゴシック" pitchFamily="35" charset="-128"/>
              </a:rPr>
              <a:t>Differential Centrifugation</a:t>
            </a:r>
          </a:p>
        </p:txBody>
      </p:sp>
      <p:sp>
        <p:nvSpPr>
          <p:cNvPr id="105475" name="Rectangle 3"/>
          <p:cNvSpPr>
            <a:spLocks noGrp="1" noChangeArrowheads="1"/>
          </p:cNvSpPr>
          <p:nvPr>
            <p:ph type="body" idx="1"/>
          </p:nvPr>
        </p:nvSpPr>
        <p:spPr>
          <a:xfrm>
            <a:off x="685800" y="1752600"/>
            <a:ext cx="7772400" cy="3597275"/>
          </a:xfrm>
        </p:spPr>
        <p:txBody>
          <a:bodyPr/>
          <a:lstStyle/>
          <a:p>
            <a:r>
              <a:rPr lang="en-US">
                <a:solidFill>
                  <a:srgbClr val="CC0066"/>
                </a:solidFill>
                <a:latin typeface="Helvetica" pitchFamily="35" charset="0"/>
                <a:ea typeface="ＭＳ Ｐゴシック" pitchFamily="35" charset="-128"/>
                <a:cs typeface="ＭＳ Ｐゴシック" pitchFamily="35" charset="-128"/>
                <a:sym typeface="Symbol" pitchFamily="35" charset="2"/>
              </a:rPr>
              <a:t>Density of liquid is uniform</a:t>
            </a:r>
          </a:p>
          <a:p>
            <a:r>
              <a:rPr lang="en-US">
                <a:solidFill>
                  <a:srgbClr val="CC0066"/>
                </a:solidFill>
                <a:latin typeface="Helvetica" pitchFamily="35" charset="0"/>
                <a:ea typeface="ＭＳ Ｐゴシック" pitchFamily="35" charset="-128"/>
                <a:cs typeface="ＭＳ Ｐゴシック" pitchFamily="35" charset="-128"/>
                <a:sym typeface="Symbol" pitchFamily="35" charset="2"/>
              </a:rPr>
              <a:t>Density of liquid &lt;&lt; Density of particles</a:t>
            </a:r>
          </a:p>
          <a:p>
            <a:r>
              <a:rPr lang="en-US">
                <a:solidFill>
                  <a:srgbClr val="CC0066"/>
                </a:solidFill>
                <a:latin typeface="Helvetica" pitchFamily="35" charset="0"/>
                <a:ea typeface="ＭＳ Ｐゴシック" pitchFamily="35" charset="-128"/>
                <a:cs typeface="ＭＳ Ｐゴシック" pitchFamily="35" charset="-128"/>
                <a:sym typeface="Symbol" pitchFamily="35" charset="2"/>
              </a:rPr>
              <a:t>Viscosity of the liquid is low</a:t>
            </a:r>
          </a:p>
          <a:p>
            <a:r>
              <a:rPr lang="en-US">
                <a:solidFill>
                  <a:srgbClr val="339933"/>
                </a:solidFill>
                <a:latin typeface="Helvetica" pitchFamily="35" charset="0"/>
                <a:ea typeface="ＭＳ Ｐゴシック" pitchFamily="35" charset="-128"/>
                <a:cs typeface="ＭＳ Ｐゴシック" pitchFamily="35" charset="-128"/>
                <a:sym typeface="Symbol" pitchFamily="35" charset="2"/>
              </a:rPr>
              <a:t>Consequence:</a:t>
            </a:r>
          </a:p>
          <a:p>
            <a:pPr>
              <a:buFontTx/>
              <a:buNone/>
            </a:pPr>
            <a:r>
              <a:rPr lang="en-US">
                <a:solidFill>
                  <a:srgbClr val="339933"/>
                </a:solidFill>
                <a:latin typeface="Helvetica" pitchFamily="35" charset="0"/>
                <a:ea typeface="ＭＳ Ｐゴシック" pitchFamily="35" charset="-128"/>
                <a:cs typeface="ＭＳ Ｐゴシック" pitchFamily="35" charset="-128"/>
                <a:sym typeface="Symbol" pitchFamily="35" charset="2"/>
              </a:rPr>
              <a:t>	Rate of particle sedimentation depends mainly on its size and the applied </a:t>
            </a:r>
            <a:r>
              <a:rPr lang="en-US" i="1">
                <a:solidFill>
                  <a:srgbClr val="339933"/>
                </a:solidFill>
                <a:latin typeface="Helvetica" pitchFamily="35" charset="0"/>
                <a:ea typeface="ＭＳ Ｐゴシック" pitchFamily="35" charset="-128"/>
                <a:cs typeface="ＭＳ Ｐゴシック" pitchFamily="35" charset="-128"/>
                <a:sym typeface="Symbol" pitchFamily="35" charset="2"/>
              </a:rPr>
              <a:t>G</a:t>
            </a:r>
            <a:r>
              <a:rPr lang="en-US">
                <a:solidFill>
                  <a:srgbClr val="339933"/>
                </a:solidFill>
                <a:latin typeface="Helvetica" pitchFamily="35" charset="0"/>
                <a:ea typeface="ＭＳ Ｐゴシック" pitchFamily="35" charset="-128"/>
                <a:cs typeface="ＭＳ Ｐゴシック" pitchFamily="35" charset="-128"/>
                <a:sym typeface="Symbol" pitchFamily="35" charset="2"/>
              </a:rPr>
              <a:t>-force.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05474"/>
                                        </p:tgtEl>
                                        <p:attrNameLst>
                                          <p:attrName>style.visibility</p:attrName>
                                        </p:attrNameLst>
                                      </p:cBhvr>
                                      <p:to>
                                        <p:strVal val="visible"/>
                                      </p:to>
                                    </p:set>
                                    <p:animEffect transition="in" filter="box(in)">
                                      <p:cBhvr>
                                        <p:cTn id="7" dur="500"/>
                                        <p:tgtEl>
                                          <p:spTgt spid="1054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5475">
                                            <p:txEl>
                                              <p:pRg st="0" end="0"/>
                                            </p:txEl>
                                          </p:spTgt>
                                        </p:tgtEl>
                                        <p:attrNameLst>
                                          <p:attrName>style.visibility</p:attrName>
                                        </p:attrNameLst>
                                      </p:cBhvr>
                                      <p:to>
                                        <p:strVal val="visible"/>
                                      </p:to>
                                    </p:set>
                                    <p:animEffect transition="in" filter="wipe(up)">
                                      <p:cBhvr>
                                        <p:cTn id="12" dur="500"/>
                                        <p:tgtEl>
                                          <p:spTgt spid="1054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05475">
                                            <p:txEl>
                                              <p:pRg st="1" end="1"/>
                                            </p:txEl>
                                          </p:spTgt>
                                        </p:tgtEl>
                                        <p:attrNameLst>
                                          <p:attrName>style.visibility</p:attrName>
                                        </p:attrNameLst>
                                      </p:cBhvr>
                                      <p:to>
                                        <p:strVal val="visible"/>
                                      </p:to>
                                    </p:set>
                                    <p:animEffect transition="in" filter="wipe(up)">
                                      <p:cBhvr>
                                        <p:cTn id="17" dur="500"/>
                                        <p:tgtEl>
                                          <p:spTgt spid="10547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5475">
                                            <p:txEl>
                                              <p:pRg st="2" end="2"/>
                                            </p:txEl>
                                          </p:spTgt>
                                        </p:tgtEl>
                                        <p:attrNameLst>
                                          <p:attrName>style.visibility</p:attrName>
                                        </p:attrNameLst>
                                      </p:cBhvr>
                                      <p:to>
                                        <p:strVal val="visible"/>
                                      </p:to>
                                    </p:set>
                                    <p:animEffect transition="in" filter="wipe(up)">
                                      <p:cBhvr>
                                        <p:cTn id="22" dur="500"/>
                                        <p:tgtEl>
                                          <p:spTgt spid="10547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5475">
                                            <p:txEl>
                                              <p:pRg st="3" end="3"/>
                                            </p:txEl>
                                          </p:spTgt>
                                        </p:tgtEl>
                                        <p:attrNameLst>
                                          <p:attrName>style.visibility</p:attrName>
                                        </p:attrNameLst>
                                      </p:cBhvr>
                                      <p:to>
                                        <p:strVal val="visible"/>
                                      </p:to>
                                    </p:set>
                                    <p:animEffect transition="in" filter="wipe(up)">
                                      <p:cBhvr>
                                        <p:cTn id="27" dur="500"/>
                                        <p:tgtEl>
                                          <p:spTgt spid="10547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05475">
                                            <p:txEl>
                                              <p:pRg st="4" end="4"/>
                                            </p:txEl>
                                          </p:spTgt>
                                        </p:tgtEl>
                                        <p:attrNameLst>
                                          <p:attrName>style.visibility</p:attrName>
                                        </p:attrNameLst>
                                      </p:cBhvr>
                                      <p:to>
                                        <p:strVal val="visible"/>
                                      </p:to>
                                    </p:set>
                                    <p:animEffect transition="in" filter="wipe(up)">
                                      <p:cBhvr>
                                        <p:cTn id="32" dur="500"/>
                                        <p:tgtEl>
                                          <p:spTgt spid="1054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autoUpdateAnimBg="0"/>
      <p:bldP spid="105475"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1026"/>
          <p:cNvSpPr>
            <a:spLocks noGrp="1" noChangeArrowheads="1"/>
          </p:cNvSpPr>
          <p:nvPr>
            <p:ph type="title"/>
          </p:nvPr>
        </p:nvSpPr>
        <p:spPr>
          <a:xfrm>
            <a:off x="457200" y="381000"/>
            <a:ext cx="8305800" cy="1143000"/>
          </a:xfrm>
        </p:spPr>
        <p:txBody>
          <a:bodyPr/>
          <a:lstStyle/>
          <a:p>
            <a:r>
              <a:rPr lang="en-US">
                <a:solidFill>
                  <a:srgbClr val="2D2DB9"/>
                </a:solidFill>
                <a:latin typeface="Arial" pitchFamily="35" charset="0"/>
                <a:ea typeface="ＭＳ Ｐゴシック" pitchFamily="35" charset="-128"/>
                <a:cs typeface="ＭＳ Ｐゴシック" pitchFamily="35" charset="-128"/>
              </a:rPr>
              <a:t>Size of Major Cell Organelles</a:t>
            </a:r>
          </a:p>
        </p:txBody>
      </p:sp>
      <p:sp>
        <p:nvSpPr>
          <p:cNvPr id="110595" name="Rectangle 1027"/>
          <p:cNvSpPr>
            <a:spLocks noGrp="1" noChangeArrowheads="1"/>
          </p:cNvSpPr>
          <p:nvPr>
            <p:ph type="body" idx="1"/>
          </p:nvPr>
        </p:nvSpPr>
        <p:spPr>
          <a:xfrm>
            <a:off x="685800" y="1905000"/>
            <a:ext cx="7772400" cy="4114800"/>
          </a:xfrm>
        </p:spPr>
        <p:txBody>
          <a:bodyPr/>
          <a:lstStyle/>
          <a:p>
            <a:r>
              <a:rPr lang="en-US">
                <a:solidFill>
                  <a:schemeClr val="accent2"/>
                </a:solidFill>
                <a:latin typeface="Helvetica" pitchFamily="35" charset="0"/>
                <a:ea typeface="ＭＳ Ｐゴシック" pitchFamily="35" charset="-128"/>
                <a:cs typeface="ＭＳ Ｐゴシック" pitchFamily="35" charset="-128"/>
              </a:rPr>
              <a:t>Nucleus				4-12 </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endParaRPr lang="en-US">
              <a:solidFill>
                <a:schemeClr val="accent2"/>
              </a:solidFill>
              <a:latin typeface="Helvetica" pitchFamily="35" charset="0"/>
              <a:ea typeface="ＭＳ Ｐゴシック" pitchFamily="35" charset="-128"/>
              <a:cs typeface="ＭＳ Ｐゴシック" pitchFamily="35" charset="-128"/>
            </a:endParaRPr>
          </a:p>
          <a:p>
            <a:r>
              <a:rPr lang="en-US">
                <a:solidFill>
                  <a:schemeClr val="accent2"/>
                </a:solidFill>
                <a:latin typeface="Helvetica" pitchFamily="35" charset="0"/>
                <a:ea typeface="ＭＳ Ｐゴシック" pitchFamily="35" charset="-128"/>
                <a:cs typeface="ＭＳ Ｐゴシック" pitchFamily="35" charset="-128"/>
              </a:rPr>
              <a:t>Plasma membrane sheets	3-20 </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endParaRPr lang="en-US">
              <a:solidFill>
                <a:schemeClr val="accent2"/>
              </a:solidFill>
              <a:latin typeface="Helvetica" pitchFamily="35" charset="0"/>
              <a:ea typeface="ＭＳ Ｐゴシック" pitchFamily="35" charset="-128"/>
              <a:cs typeface="ＭＳ Ｐゴシック" pitchFamily="35" charset="-128"/>
            </a:endParaRPr>
          </a:p>
          <a:p>
            <a:r>
              <a:rPr lang="en-US">
                <a:solidFill>
                  <a:schemeClr val="accent2"/>
                </a:solidFill>
                <a:latin typeface="Helvetica" pitchFamily="35" charset="0"/>
                <a:ea typeface="ＭＳ Ｐゴシック" pitchFamily="35" charset="-128"/>
                <a:cs typeface="ＭＳ Ｐゴシック" pitchFamily="35" charset="-128"/>
              </a:rPr>
              <a:t>Golgi tubules			1-2 </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endParaRPr lang="en-US">
              <a:solidFill>
                <a:schemeClr val="accent2"/>
              </a:solidFill>
              <a:latin typeface="Helvetica" pitchFamily="35" charset="0"/>
              <a:ea typeface="ＭＳ Ｐゴシック" pitchFamily="35" charset="-128"/>
              <a:cs typeface="ＭＳ Ｐゴシック" pitchFamily="35" charset="-128"/>
            </a:endParaRPr>
          </a:p>
          <a:p>
            <a:r>
              <a:rPr lang="en-US">
                <a:solidFill>
                  <a:schemeClr val="accent2"/>
                </a:solidFill>
                <a:latin typeface="Helvetica" pitchFamily="35" charset="0"/>
                <a:ea typeface="ＭＳ Ｐゴシック" pitchFamily="35" charset="-128"/>
                <a:cs typeface="ＭＳ Ｐゴシック" pitchFamily="35" charset="-128"/>
              </a:rPr>
              <a:t>Mitochondria			0.4-2.5 </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endParaRPr lang="en-US">
              <a:solidFill>
                <a:schemeClr val="accent2"/>
              </a:solidFill>
              <a:latin typeface="Helvetica" pitchFamily="35" charset="0"/>
              <a:ea typeface="ＭＳ Ｐゴシック" pitchFamily="35" charset="-128"/>
              <a:cs typeface="ＭＳ Ｐゴシック" pitchFamily="35" charset="-128"/>
            </a:endParaRPr>
          </a:p>
          <a:p>
            <a:r>
              <a:rPr lang="en-US">
                <a:solidFill>
                  <a:schemeClr val="accent2"/>
                </a:solidFill>
                <a:latin typeface="Helvetica" pitchFamily="35" charset="0"/>
                <a:ea typeface="ＭＳ Ｐゴシック" pitchFamily="35" charset="-128"/>
                <a:cs typeface="ＭＳ Ｐゴシック" pitchFamily="35" charset="-128"/>
              </a:rPr>
              <a:t>Lysosomes/peroxisomes	0.4-0.8 </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endParaRPr lang="en-US">
              <a:solidFill>
                <a:schemeClr val="accent2"/>
              </a:solidFill>
              <a:latin typeface="Helvetica" pitchFamily="35" charset="0"/>
              <a:ea typeface="ＭＳ Ｐゴシック" pitchFamily="35" charset="-128"/>
              <a:cs typeface="ＭＳ Ｐゴシック" pitchFamily="35" charset="-128"/>
            </a:endParaRPr>
          </a:p>
          <a:p>
            <a:r>
              <a:rPr lang="en-US">
                <a:solidFill>
                  <a:schemeClr val="accent2"/>
                </a:solidFill>
                <a:latin typeface="Helvetica" pitchFamily="35" charset="0"/>
                <a:ea typeface="ＭＳ Ｐゴシック" pitchFamily="35" charset="-128"/>
                <a:cs typeface="ＭＳ Ｐゴシック" pitchFamily="35" charset="-128"/>
              </a:rPr>
              <a:t>Microsomal vesicles		0.05-0.3</a:t>
            </a:r>
            <a:r>
              <a:rPr lang="en-US">
                <a:solidFill>
                  <a:schemeClr val="accent2"/>
                </a:solidFill>
                <a:latin typeface="Helvetica" pitchFamily="35" charset="0"/>
                <a:ea typeface="ＭＳ Ｐゴシック" pitchFamily="35" charset="-128"/>
                <a:cs typeface="ＭＳ Ｐゴシック" pitchFamily="35" charset="-128"/>
                <a:sym typeface="Symbol" pitchFamily="35" charset="2"/>
              </a:rPr>
              <a:t>m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checkerboard(across)">
                                      <p:cBhvr>
                                        <p:cTn id="7" dur="500"/>
                                        <p:tgtEl>
                                          <p:spTgt spid="1105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0595">
                                            <p:txEl>
                                              <p:pRg st="0" end="0"/>
                                            </p:txEl>
                                          </p:spTgt>
                                        </p:tgtEl>
                                        <p:attrNameLst>
                                          <p:attrName>style.visibility</p:attrName>
                                        </p:attrNameLst>
                                      </p:cBhvr>
                                      <p:to>
                                        <p:strVal val="visible"/>
                                      </p:to>
                                    </p:set>
                                    <p:animEffect transition="in" filter="wipe(up)">
                                      <p:cBhvr>
                                        <p:cTn id="12" dur="500"/>
                                        <p:tgtEl>
                                          <p:spTgt spid="1105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10595">
                                            <p:txEl>
                                              <p:pRg st="1" end="1"/>
                                            </p:txEl>
                                          </p:spTgt>
                                        </p:tgtEl>
                                        <p:attrNameLst>
                                          <p:attrName>style.visibility</p:attrName>
                                        </p:attrNameLst>
                                      </p:cBhvr>
                                      <p:to>
                                        <p:strVal val="visible"/>
                                      </p:to>
                                    </p:set>
                                    <p:animEffect transition="in" filter="wipe(up)">
                                      <p:cBhvr>
                                        <p:cTn id="17" dur="500"/>
                                        <p:tgtEl>
                                          <p:spTgt spid="11059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0595">
                                            <p:txEl>
                                              <p:pRg st="2" end="2"/>
                                            </p:txEl>
                                          </p:spTgt>
                                        </p:tgtEl>
                                        <p:attrNameLst>
                                          <p:attrName>style.visibility</p:attrName>
                                        </p:attrNameLst>
                                      </p:cBhvr>
                                      <p:to>
                                        <p:strVal val="visible"/>
                                      </p:to>
                                    </p:set>
                                    <p:animEffect transition="in" filter="wipe(up)">
                                      <p:cBhvr>
                                        <p:cTn id="22" dur="500"/>
                                        <p:tgtEl>
                                          <p:spTgt spid="11059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10595">
                                            <p:txEl>
                                              <p:pRg st="3" end="3"/>
                                            </p:txEl>
                                          </p:spTgt>
                                        </p:tgtEl>
                                        <p:attrNameLst>
                                          <p:attrName>style.visibility</p:attrName>
                                        </p:attrNameLst>
                                      </p:cBhvr>
                                      <p:to>
                                        <p:strVal val="visible"/>
                                      </p:to>
                                    </p:set>
                                    <p:animEffect transition="in" filter="wipe(up)">
                                      <p:cBhvr>
                                        <p:cTn id="27" dur="500"/>
                                        <p:tgtEl>
                                          <p:spTgt spid="11059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10595">
                                            <p:txEl>
                                              <p:pRg st="4" end="4"/>
                                            </p:txEl>
                                          </p:spTgt>
                                        </p:tgtEl>
                                        <p:attrNameLst>
                                          <p:attrName>style.visibility</p:attrName>
                                        </p:attrNameLst>
                                      </p:cBhvr>
                                      <p:to>
                                        <p:strVal val="visible"/>
                                      </p:to>
                                    </p:set>
                                    <p:animEffect transition="in" filter="wipe(up)">
                                      <p:cBhvr>
                                        <p:cTn id="32" dur="500"/>
                                        <p:tgtEl>
                                          <p:spTgt spid="1105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10595">
                                            <p:txEl>
                                              <p:pRg st="5" end="5"/>
                                            </p:txEl>
                                          </p:spTgt>
                                        </p:tgtEl>
                                        <p:attrNameLst>
                                          <p:attrName>style.visibility</p:attrName>
                                        </p:attrNameLst>
                                      </p:cBhvr>
                                      <p:to>
                                        <p:strVal val="visible"/>
                                      </p:to>
                                    </p:set>
                                    <p:animEffect transition="in" filter="wipe(up)">
                                      <p:cBhvr>
                                        <p:cTn id="37" dur="500"/>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autoUpdateAnimBg="0"/>
      <p:bldP spid="11059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304800"/>
            <a:ext cx="7772400" cy="1257300"/>
          </a:xfrm>
        </p:spPr>
        <p:txBody>
          <a:bodyPr/>
          <a:lstStyle/>
          <a:p>
            <a:r>
              <a:rPr lang="en-US">
                <a:solidFill>
                  <a:srgbClr val="2D2DB9"/>
                </a:solidFill>
                <a:latin typeface="Arial" pitchFamily="35" charset="0"/>
                <a:ea typeface="ＭＳ Ｐゴシック" pitchFamily="35" charset="-128"/>
                <a:cs typeface="ＭＳ Ｐゴシック" pitchFamily="35" charset="-128"/>
              </a:rPr>
              <a:t>Differential Centrifugation of a Tissue Homogenate</a:t>
            </a:r>
          </a:p>
        </p:txBody>
      </p:sp>
      <p:grpSp>
        <p:nvGrpSpPr>
          <p:cNvPr id="2" name="Group 22"/>
          <p:cNvGrpSpPr>
            <a:grpSpLocks noChangeAspect="1"/>
          </p:cNvGrpSpPr>
          <p:nvPr/>
        </p:nvGrpSpPr>
        <p:grpSpPr bwMode="auto">
          <a:xfrm>
            <a:off x="374650" y="1838325"/>
            <a:ext cx="950913" cy="2454275"/>
            <a:chOff x="584" y="1327"/>
            <a:chExt cx="499" cy="1288"/>
          </a:xfrm>
        </p:grpSpPr>
        <p:sp>
          <p:nvSpPr>
            <p:cNvPr id="70719" name="Freeform 6"/>
            <p:cNvSpPr>
              <a:spLocks noChangeAspect="1"/>
            </p:cNvSpPr>
            <p:nvPr/>
          </p:nvSpPr>
          <p:spPr bwMode="auto">
            <a:xfrm>
              <a:off x="587" y="1408"/>
              <a:ext cx="496" cy="960"/>
            </a:xfrm>
            <a:custGeom>
              <a:avLst/>
              <a:gdLst>
                <a:gd name="T0" fmla="*/ 0 w 394"/>
                <a:gd name="T1" fmla="*/ 0 h 203"/>
                <a:gd name="T2" fmla="*/ 0 w 394"/>
                <a:gd name="T3" fmla="*/ 477607 h 203"/>
                <a:gd name="T4" fmla="*/ 588 w 394"/>
                <a:gd name="T5" fmla="*/ 477607 h 203"/>
                <a:gd name="T6" fmla="*/ 1243 w 394"/>
                <a:gd name="T7" fmla="*/ 477607 h 203"/>
                <a:gd name="T8" fmla="*/ 123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0720" name="Arc 7"/>
            <p:cNvSpPr>
              <a:spLocks noChangeAspect="1"/>
            </p:cNvSpPr>
            <p:nvPr/>
          </p:nvSpPr>
          <p:spPr bwMode="auto">
            <a:xfrm flipV="1">
              <a:off x="589" y="2342"/>
              <a:ext cx="488" cy="273"/>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0721" name="Freeform 8"/>
            <p:cNvSpPr>
              <a:spLocks noChangeAspect="1"/>
            </p:cNvSpPr>
            <p:nvPr/>
          </p:nvSpPr>
          <p:spPr bwMode="auto">
            <a:xfrm>
              <a:off x="584" y="1327"/>
              <a:ext cx="496" cy="1286"/>
            </a:xfrm>
            <a:custGeom>
              <a:avLst/>
              <a:gdLst>
                <a:gd name="T0" fmla="*/ 0 w 793"/>
                <a:gd name="T1" fmla="*/ 158 h 2055"/>
                <a:gd name="T2" fmla="*/ 1 w 793"/>
                <a:gd name="T3" fmla="*/ 161 h 2055"/>
                <a:gd name="T4" fmla="*/ 1 w 793"/>
                <a:gd name="T5" fmla="*/ 164 h 2055"/>
                <a:gd name="T6" fmla="*/ 1 w 793"/>
                <a:gd name="T7" fmla="*/ 166 h 2055"/>
                <a:gd name="T8" fmla="*/ 2 w 793"/>
                <a:gd name="T9" fmla="*/ 168 h 2055"/>
                <a:gd name="T10" fmla="*/ 2 w 793"/>
                <a:gd name="T11" fmla="*/ 170 h 2055"/>
                <a:gd name="T12" fmla="*/ 3 w 793"/>
                <a:gd name="T13" fmla="*/ 171 h 2055"/>
                <a:gd name="T14" fmla="*/ 4 w 793"/>
                <a:gd name="T15" fmla="*/ 175 h 2055"/>
                <a:gd name="T16" fmla="*/ 5 w 793"/>
                <a:gd name="T17" fmla="*/ 176 h 2055"/>
                <a:gd name="T18" fmla="*/ 6 w 793"/>
                <a:gd name="T19" fmla="*/ 178 h 2055"/>
                <a:gd name="T20" fmla="*/ 8 w 793"/>
                <a:gd name="T21" fmla="*/ 181 h 2055"/>
                <a:gd name="T22" fmla="*/ 10 w 793"/>
                <a:gd name="T23" fmla="*/ 185 h 2055"/>
                <a:gd name="T24" fmla="*/ 12 w 793"/>
                <a:gd name="T25" fmla="*/ 186 h 2055"/>
                <a:gd name="T26" fmla="*/ 14 w 793"/>
                <a:gd name="T27" fmla="*/ 188 h 2055"/>
                <a:gd name="T28" fmla="*/ 17 w 793"/>
                <a:gd name="T29" fmla="*/ 190 h 2055"/>
                <a:gd name="T30" fmla="*/ 20 w 793"/>
                <a:gd name="T31" fmla="*/ 192 h 2055"/>
                <a:gd name="T32" fmla="*/ 23 w 793"/>
                <a:gd name="T33" fmla="*/ 193 h 2055"/>
                <a:gd name="T34" fmla="*/ 24 w 793"/>
                <a:gd name="T35" fmla="*/ 195 h 2055"/>
                <a:gd name="T36" fmla="*/ 26 w 793"/>
                <a:gd name="T37" fmla="*/ 195 h 2055"/>
                <a:gd name="T38" fmla="*/ 29 w 793"/>
                <a:gd name="T39" fmla="*/ 196 h 2055"/>
                <a:gd name="T40" fmla="*/ 31 w 793"/>
                <a:gd name="T41" fmla="*/ 196 h 2055"/>
                <a:gd name="T42" fmla="*/ 32 w 793"/>
                <a:gd name="T43" fmla="*/ 196 h 2055"/>
                <a:gd name="T44" fmla="*/ 34 w 793"/>
                <a:gd name="T45" fmla="*/ 197 h 2055"/>
                <a:gd name="T46" fmla="*/ 38 w 793"/>
                <a:gd name="T47" fmla="*/ 197 h 2055"/>
                <a:gd name="T48" fmla="*/ 42 w 793"/>
                <a:gd name="T49" fmla="*/ 197 h 2055"/>
                <a:gd name="T50" fmla="*/ 43 w 793"/>
                <a:gd name="T51" fmla="*/ 196 h 2055"/>
                <a:gd name="T52" fmla="*/ 46 w 793"/>
                <a:gd name="T53" fmla="*/ 196 h 2055"/>
                <a:gd name="T54" fmla="*/ 48 w 793"/>
                <a:gd name="T55" fmla="*/ 196 h 2055"/>
                <a:gd name="T56" fmla="*/ 50 w 793"/>
                <a:gd name="T57" fmla="*/ 195 h 2055"/>
                <a:gd name="T58" fmla="*/ 52 w 793"/>
                <a:gd name="T59" fmla="*/ 195 h 2055"/>
                <a:gd name="T60" fmla="*/ 53 w 793"/>
                <a:gd name="T61" fmla="*/ 193 h 2055"/>
                <a:gd name="T62" fmla="*/ 56 w 793"/>
                <a:gd name="T63" fmla="*/ 192 h 2055"/>
                <a:gd name="T64" fmla="*/ 59 w 793"/>
                <a:gd name="T65" fmla="*/ 190 h 2055"/>
                <a:gd name="T66" fmla="*/ 62 w 793"/>
                <a:gd name="T67" fmla="*/ 188 h 2055"/>
                <a:gd name="T68" fmla="*/ 64 w 793"/>
                <a:gd name="T69" fmla="*/ 186 h 2055"/>
                <a:gd name="T70" fmla="*/ 66 w 793"/>
                <a:gd name="T71" fmla="*/ 185 h 2055"/>
                <a:gd name="T72" fmla="*/ 68 w 793"/>
                <a:gd name="T73" fmla="*/ 181 h 2055"/>
                <a:gd name="T74" fmla="*/ 69 w 793"/>
                <a:gd name="T75" fmla="*/ 179 h 2055"/>
                <a:gd name="T76" fmla="*/ 71 w 793"/>
                <a:gd name="T77" fmla="*/ 178 h 2055"/>
                <a:gd name="T78" fmla="*/ 71 w 793"/>
                <a:gd name="T79" fmla="*/ 176 h 2055"/>
                <a:gd name="T80" fmla="*/ 73 w 793"/>
                <a:gd name="T81" fmla="*/ 173 h 2055"/>
                <a:gd name="T82" fmla="*/ 74 w 793"/>
                <a:gd name="T83" fmla="*/ 171 h 2055"/>
                <a:gd name="T84" fmla="*/ 74 w 793"/>
                <a:gd name="T85" fmla="*/ 169 h 2055"/>
                <a:gd name="T86" fmla="*/ 74 w 793"/>
                <a:gd name="T87" fmla="*/ 167 h 2055"/>
                <a:gd name="T88" fmla="*/ 76 w 793"/>
                <a:gd name="T89" fmla="*/ 164 h 2055"/>
                <a:gd name="T90" fmla="*/ 76 w 793"/>
                <a:gd name="T91" fmla="*/ 161 h 2055"/>
                <a:gd name="T92" fmla="*/ 76 w 793"/>
                <a:gd name="T93" fmla="*/ 158 h 2055"/>
                <a:gd name="T94" fmla="*/ 76 w 793"/>
                <a:gd name="T95" fmla="*/ 119 h 2055"/>
                <a:gd name="T96" fmla="*/ 76 w 793"/>
                <a:gd name="T97" fmla="*/ 79 h 2055"/>
                <a:gd name="T98" fmla="*/ 76 w 793"/>
                <a:gd name="T99" fmla="*/ 1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0722" name="Oval 10"/>
            <p:cNvSpPr>
              <a:spLocks noChangeAspect="1" noChangeArrowheads="1"/>
            </p:cNvSpPr>
            <p:nvPr/>
          </p:nvSpPr>
          <p:spPr bwMode="auto">
            <a:xfrm>
              <a:off x="786" y="1488"/>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23" name="Oval 11"/>
            <p:cNvSpPr>
              <a:spLocks noChangeAspect="1" noChangeArrowheads="1"/>
            </p:cNvSpPr>
            <p:nvPr/>
          </p:nvSpPr>
          <p:spPr bwMode="auto">
            <a:xfrm>
              <a:off x="732" y="1704"/>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24" name="Oval 12"/>
            <p:cNvSpPr>
              <a:spLocks noChangeAspect="1" noChangeArrowheads="1"/>
            </p:cNvSpPr>
            <p:nvPr/>
          </p:nvSpPr>
          <p:spPr bwMode="auto">
            <a:xfrm>
              <a:off x="642" y="1524"/>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25" name="Oval 13"/>
            <p:cNvSpPr>
              <a:spLocks noChangeAspect="1" noChangeArrowheads="1"/>
            </p:cNvSpPr>
            <p:nvPr/>
          </p:nvSpPr>
          <p:spPr bwMode="auto">
            <a:xfrm>
              <a:off x="630" y="1854"/>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26" name="Oval 14"/>
            <p:cNvSpPr>
              <a:spLocks noChangeAspect="1" noChangeArrowheads="1"/>
            </p:cNvSpPr>
            <p:nvPr/>
          </p:nvSpPr>
          <p:spPr bwMode="auto">
            <a:xfrm>
              <a:off x="876" y="2088"/>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27" name="Oval 15"/>
            <p:cNvSpPr>
              <a:spLocks noChangeAspect="1" noChangeArrowheads="1"/>
            </p:cNvSpPr>
            <p:nvPr/>
          </p:nvSpPr>
          <p:spPr bwMode="auto">
            <a:xfrm>
              <a:off x="882" y="1854"/>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28" name="Oval 16"/>
            <p:cNvSpPr>
              <a:spLocks noChangeAspect="1" noChangeArrowheads="1"/>
            </p:cNvSpPr>
            <p:nvPr/>
          </p:nvSpPr>
          <p:spPr bwMode="auto">
            <a:xfrm>
              <a:off x="732" y="2052"/>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29" name="Oval 17"/>
            <p:cNvSpPr>
              <a:spLocks noChangeAspect="1" noChangeArrowheads="1"/>
            </p:cNvSpPr>
            <p:nvPr/>
          </p:nvSpPr>
          <p:spPr bwMode="auto">
            <a:xfrm>
              <a:off x="750" y="2298"/>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30" name="Oval 18"/>
            <p:cNvSpPr>
              <a:spLocks noChangeAspect="1" noChangeArrowheads="1"/>
            </p:cNvSpPr>
            <p:nvPr/>
          </p:nvSpPr>
          <p:spPr bwMode="auto">
            <a:xfrm>
              <a:off x="666" y="2418"/>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31" name="Oval 19"/>
            <p:cNvSpPr>
              <a:spLocks noChangeAspect="1" noChangeArrowheads="1"/>
            </p:cNvSpPr>
            <p:nvPr/>
          </p:nvSpPr>
          <p:spPr bwMode="auto">
            <a:xfrm>
              <a:off x="882" y="1674"/>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32" name="Oval 20"/>
            <p:cNvSpPr>
              <a:spLocks noChangeAspect="1" noChangeArrowheads="1"/>
            </p:cNvSpPr>
            <p:nvPr/>
          </p:nvSpPr>
          <p:spPr bwMode="auto">
            <a:xfrm>
              <a:off x="636" y="2184"/>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33" name="Oval 21"/>
            <p:cNvSpPr>
              <a:spLocks noChangeAspect="1" noChangeArrowheads="1"/>
            </p:cNvSpPr>
            <p:nvPr/>
          </p:nvSpPr>
          <p:spPr bwMode="auto">
            <a:xfrm>
              <a:off x="852" y="2340"/>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3" name="Group 91"/>
          <p:cNvGrpSpPr>
            <a:grpSpLocks noChangeAspect="1"/>
          </p:cNvGrpSpPr>
          <p:nvPr/>
        </p:nvGrpSpPr>
        <p:grpSpPr bwMode="auto">
          <a:xfrm>
            <a:off x="3822700" y="1839913"/>
            <a:ext cx="950913" cy="2454275"/>
            <a:chOff x="1268" y="1231"/>
            <a:chExt cx="499" cy="1288"/>
          </a:xfrm>
        </p:grpSpPr>
        <p:sp>
          <p:nvSpPr>
            <p:cNvPr id="70704" name="Freeform 24"/>
            <p:cNvSpPr>
              <a:spLocks noChangeAspect="1"/>
            </p:cNvSpPr>
            <p:nvPr/>
          </p:nvSpPr>
          <p:spPr bwMode="auto">
            <a:xfrm>
              <a:off x="1271" y="1312"/>
              <a:ext cx="496" cy="960"/>
            </a:xfrm>
            <a:custGeom>
              <a:avLst/>
              <a:gdLst>
                <a:gd name="T0" fmla="*/ 0 w 394"/>
                <a:gd name="T1" fmla="*/ 0 h 203"/>
                <a:gd name="T2" fmla="*/ 0 w 394"/>
                <a:gd name="T3" fmla="*/ 477607 h 203"/>
                <a:gd name="T4" fmla="*/ 588 w 394"/>
                <a:gd name="T5" fmla="*/ 477607 h 203"/>
                <a:gd name="T6" fmla="*/ 1243 w 394"/>
                <a:gd name="T7" fmla="*/ 477607 h 203"/>
                <a:gd name="T8" fmla="*/ 123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0705" name="Arc 25"/>
            <p:cNvSpPr>
              <a:spLocks noChangeAspect="1"/>
            </p:cNvSpPr>
            <p:nvPr/>
          </p:nvSpPr>
          <p:spPr bwMode="auto">
            <a:xfrm flipV="1">
              <a:off x="1273" y="2246"/>
              <a:ext cx="488" cy="273"/>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0706" name="Freeform 26"/>
            <p:cNvSpPr>
              <a:spLocks noChangeAspect="1"/>
            </p:cNvSpPr>
            <p:nvPr/>
          </p:nvSpPr>
          <p:spPr bwMode="auto">
            <a:xfrm>
              <a:off x="1268" y="1231"/>
              <a:ext cx="496" cy="1286"/>
            </a:xfrm>
            <a:custGeom>
              <a:avLst/>
              <a:gdLst>
                <a:gd name="T0" fmla="*/ 0 w 793"/>
                <a:gd name="T1" fmla="*/ 158 h 2055"/>
                <a:gd name="T2" fmla="*/ 1 w 793"/>
                <a:gd name="T3" fmla="*/ 161 h 2055"/>
                <a:gd name="T4" fmla="*/ 1 w 793"/>
                <a:gd name="T5" fmla="*/ 164 h 2055"/>
                <a:gd name="T6" fmla="*/ 1 w 793"/>
                <a:gd name="T7" fmla="*/ 166 h 2055"/>
                <a:gd name="T8" fmla="*/ 2 w 793"/>
                <a:gd name="T9" fmla="*/ 168 h 2055"/>
                <a:gd name="T10" fmla="*/ 2 w 793"/>
                <a:gd name="T11" fmla="*/ 170 h 2055"/>
                <a:gd name="T12" fmla="*/ 3 w 793"/>
                <a:gd name="T13" fmla="*/ 171 h 2055"/>
                <a:gd name="T14" fmla="*/ 4 w 793"/>
                <a:gd name="T15" fmla="*/ 175 h 2055"/>
                <a:gd name="T16" fmla="*/ 5 w 793"/>
                <a:gd name="T17" fmla="*/ 176 h 2055"/>
                <a:gd name="T18" fmla="*/ 6 w 793"/>
                <a:gd name="T19" fmla="*/ 178 h 2055"/>
                <a:gd name="T20" fmla="*/ 8 w 793"/>
                <a:gd name="T21" fmla="*/ 181 h 2055"/>
                <a:gd name="T22" fmla="*/ 10 w 793"/>
                <a:gd name="T23" fmla="*/ 185 h 2055"/>
                <a:gd name="T24" fmla="*/ 12 w 793"/>
                <a:gd name="T25" fmla="*/ 186 h 2055"/>
                <a:gd name="T26" fmla="*/ 14 w 793"/>
                <a:gd name="T27" fmla="*/ 188 h 2055"/>
                <a:gd name="T28" fmla="*/ 17 w 793"/>
                <a:gd name="T29" fmla="*/ 190 h 2055"/>
                <a:gd name="T30" fmla="*/ 20 w 793"/>
                <a:gd name="T31" fmla="*/ 192 h 2055"/>
                <a:gd name="T32" fmla="*/ 23 w 793"/>
                <a:gd name="T33" fmla="*/ 193 h 2055"/>
                <a:gd name="T34" fmla="*/ 24 w 793"/>
                <a:gd name="T35" fmla="*/ 195 h 2055"/>
                <a:gd name="T36" fmla="*/ 26 w 793"/>
                <a:gd name="T37" fmla="*/ 195 h 2055"/>
                <a:gd name="T38" fmla="*/ 29 w 793"/>
                <a:gd name="T39" fmla="*/ 196 h 2055"/>
                <a:gd name="T40" fmla="*/ 31 w 793"/>
                <a:gd name="T41" fmla="*/ 196 h 2055"/>
                <a:gd name="T42" fmla="*/ 32 w 793"/>
                <a:gd name="T43" fmla="*/ 196 h 2055"/>
                <a:gd name="T44" fmla="*/ 34 w 793"/>
                <a:gd name="T45" fmla="*/ 197 h 2055"/>
                <a:gd name="T46" fmla="*/ 38 w 793"/>
                <a:gd name="T47" fmla="*/ 197 h 2055"/>
                <a:gd name="T48" fmla="*/ 42 w 793"/>
                <a:gd name="T49" fmla="*/ 197 h 2055"/>
                <a:gd name="T50" fmla="*/ 43 w 793"/>
                <a:gd name="T51" fmla="*/ 196 h 2055"/>
                <a:gd name="T52" fmla="*/ 46 w 793"/>
                <a:gd name="T53" fmla="*/ 196 h 2055"/>
                <a:gd name="T54" fmla="*/ 48 w 793"/>
                <a:gd name="T55" fmla="*/ 196 h 2055"/>
                <a:gd name="T56" fmla="*/ 50 w 793"/>
                <a:gd name="T57" fmla="*/ 195 h 2055"/>
                <a:gd name="T58" fmla="*/ 52 w 793"/>
                <a:gd name="T59" fmla="*/ 195 h 2055"/>
                <a:gd name="T60" fmla="*/ 53 w 793"/>
                <a:gd name="T61" fmla="*/ 193 h 2055"/>
                <a:gd name="T62" fmla="*/ 56 w 793"/>
                <a:gd name="T63" fmla="*/ 192 h 2055"/>
                <a:gd name="T64" fmla="*/ 59 w 793"/>
                <a:gd name="T65" fmla="*/ 190 h 2055"/>
                <a:gd name="T66" fmla="*/ 62 w 793"/>
                <a:gd name="T67" fmla="*/ 188 h 2055"/>
                <a:gd name="T68" fmla="*/ 64 w 793"/>
                <a:gd name="T69" fmla="*/ 186 h 2055"/>
                <a:gd name="T70" fmla="*/ 66 w 793"/>
                <a:gd name="T71" fmla="*/ 185 h 2055"/>
                <a:gd name="T72" fmla="*/ 68 w 793"/>
                <a:gd name="T73" fmla="*/ 181 h 2055"/>
                <a:gd name="T74" fmla="*/ 69 w 793"/>
                <a:gd name="T75" fmla="*/ 179 h 2055"/>
                <a:gd name="T76" fmla="*/ 71 w 793"/>
                <a:gd name="T77" fmla="*/ 178 h 2055"/>
                <a:gd name="T78" fmla="*/ 71 w 793"/>
                <a:gd name="T79" fmla="*/ 176 h 2055"/>
                <a:gd name="T80" fmla="*/ 73 w 793"/>
                <a:gd name="T81" fmla="*/ 173 h 2055"/>
                <a:gd name="T82" fmla="*/ 74 w 793"/>
                <a:gd name="T83" fmla="*/ 171 h 2055"/>
                <a:gd name="T84" fmla="*/ 74 w 793"/>
                <a:gd name="T85" fmla="*/ 169 h 2055"/>
                <a:gd name="T86" fmla="*/ 74 w 793"/>
                <a:gd name="T87" fmla="*/ 167 h 2055"/>
                <a:gd name="T88" fmla="*/ 76 w 793"/>
                <a:gd name="T89" fmla="*/ 164 h 2055"/>
                <a:gd name="T90" fmla="*/ 76 w 793"/>
                <a:gd name="T91" fmla="*/ 161 h 2055"/>
                <a:gd name="T92" fmla="*/ 76 w 793"/>
                <a:gd name="T93" fmla="*/ 158 h 2055"/>
                <a:gd name="T94" fmla="*/ 76 w 793"/>
                <a:gd name="T95" fmla="*/ 119 h 2055"/>
                <a:gd name="T96" fmla="*/ 76 w 793"/>
                <a:gd name="T97" fmla="*/ 79 h 2055"/>
                <a:gd name="T98" fmla="*/ 76 w 793"/>
                <a:gd name="T99" fmla="*/ 1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0707" name="Oval 27"/>
            <p:cNvSpPr>
              <a:spLocks noChangeAspect="1" noChangeArrowheads="1"/>
            </p:cNvSpPr>
            <p:nvPr/>
          </p:nvSpPr>
          <p:spPr bwMode="auto">
            <a:xfrm>
              <a:off x="1296" y="2238"/>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08" name="Oval 28"/>
            <p:cNvSpPr>
              <a:spLocks noChangeAspect="1" noChangeArrowheads="1"/>
            </p:cNvSpPr>
            <p:nvPr/>
          </p:nvSpPr>
          <p:spPr bwMode="auto">
            <a:xfrm>
              <a:off x="1392" y="1764"/>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09" name="Oval 29"/>
            <p:cNvSpPr>
              <a:spLocks noChangeAspect="1" noChangeArrowheads="1"/>
            </p:cNvSpPr>
            <p:nvPr/>
          </p:nvSpPr>
          <p:spPr bwMode="auto">
            <a:xfrm>
              <a:off x="1578" y="1608"/>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10" name="Oval 30"/>
            <p:cNvSpPr>
              <a:spLocks noChangeAspect="1" noChangeArrowheads="1"/>
            </p:cNvSpPr>
            <p:nvPr/>
          </p:nvSpPr>
          <p:spPr bwMode="auto">
            <a:xfrm>
              <a:off x="1344" y="229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11" name="Oval 31"/>
            <p:cNvSpPr>
              <a:spLocks noChangeAspect="1" noChangeArrowheads="1"/>
            </p:cNvSpPr>
            <p:nvPr/>
          </p:nvSpPr>
          <p:spPr bwMode="auto">
            <a:xfrm>
              <a:off x="1446" y="232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12" name="Oval 32"/>
            <p:cNvSpPr>
              <a:spLocks noChangeAspect="1" noChangeArrowheads="1"/>
            </p:cNvSpPr>
            <p:nvPr/>
          </p:nvSpPr>
          <p:spPr bwMode="auto">
            <a:xfrm>
              <a:off x="1554" y="226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713" name="Oval 33"/>
            <p:cNvSpPr>
              <a:spLocks noChangeAspect="1" noChangeArrowheads="1"/>
            </p:cNvSpPr>
            <p:nvPr/>
          </p:nvSpPr>
          <p:spPr bwMode="auto">
            <a:xfrm>
              <a:off x="1590" y="1962"/>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14" name="Oval 34"/>
            <p:cNvSpPr>
              <a:spLocks noChangeAspect="1" noChangeArrowheads="1"/>
            </p:cNvSpPr>
            <p:nvPr/>
          </p:nvSpPr>
          <p:spPr bwMode="auto">
            <a:xfrm>
              <a:off x="1632" y="1386"/>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15" name="Oval 35"/>
            <p:cNvSpPr>
              <a:spLocks noChangeAspect="1" noChangeArrowheads="1"/>
            </p:cNvSpPr>
            <p:nvPr/>
          </p:nvSpPr>
          <p:spPr bwMode="auto">
            <a:xfrm>
              <a:off x="1536" y="1812"/>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16" name="Oval 36"/>
            <p:cNvSpPr>
              <a:spLocks noChangeAspect="1" noChangeArrowheads="1"/>
            </p:cNvSpPr>
            <p:nvPr/>
          </p:nvSpPr>
          <p:spPr bwMode="auto">
            <a:xfrm>
              <a:off x="1482" y="1386"/>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17" name="Oval 37"/>
            <p:cNvSpPr>
              <a:spLocks noChangeAspect="1" noChangeArrowheads="1"/>
            </p:cNvSpPr>
            <p:nvPr/>
          </p:nvSpPr>
          <p:spPr bwMode="auto">
            <a:xfrm>
              <a:off x="1326" y="1476"/>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18" name="Oval 38"/>
            <p:cNvSpPr>
              <a:spLocks noChangeAspect="1" noChangeArrowheads="1"/>
            </p:cNvSpPr>
            <p:nvPr/>
          </p:nvSpPr>
          <p:spPr bwMode="auto">
            <a:xfrm>
              <a:off x="1356" y="1926"/>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78"/>
          <p:cNvGrpSpPr>
            <a:grpSpLocks noChangeAspect="1"/>
          </p:cNvGrpSpPr>
          <p:nvPr/>
        </p:nvGrpSpPr>
        <p:grpSpPr bwMode="auto">
          <a:xfrm>
            <a:off x="5641975" y="4156075"/>
            <a:ext cx="950913" cy="2454275"/>
            <a:chOff x="2066" y="1135"/>
            <a:chExt cx="499" cy="1288"/>
          </a:xfrm>
        </p:grpSpPr>
        <p:sp>
          <p:nvSpPr>
            <p:cNvPr id="70693" name="Freeform 40"/>
            <p:cNvSpPr>
              <a:spLocks noChangeAspect="1"/>
            </p:cNvSpPr>
            <p:nvPr/>
          </p:nvSpPr>
          <p:spPr bwMode="auto">
            <a:xfrm>
              <a:off x="2069" y="1216"/>
              <a:ext cx="496" cy="960"/>
            </a:xfrm>
            <a:custGeom>
              <a:avLst/>
              <a:gdLst>
                <a:gd name="T0" fmla="*/ 0 w 394"/>
                <a:gd name="T1" fmla="*/ 0 h 203"/>
                <a:gd name="T2" fmla="*/ 0 w 394"/>
                <a:gd name="T3" fmla="*/ 477607 h 203"/>
                <a:gd name="T4" fmla="*/ 588 w 394"/>
                <a:gd name="T5" fmla="*/ 477607 h 203"/>
                <a:gd name="T6" fmla="*/ 1243 w 394"/>
                <a:gd name="T7" fmla="*/ 477607 h 203"/>
                <a:gd name="T8" fmla="*/ 123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0694" name="Arc 41"/>
            <p:cNvSpPr>
              <a:spLocks noChangeAspect="1"/>
            </p:cNvSpPr>
            <p:nvPr/>
          </p:nvSpPr>
          <p:spPr bwMode="auto">
            <a:xfrm flipV="1">
              <a:off x="2071" y="2150"/>
              <a:ext cx="488" cy="273"/>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0695" name="Freeform 42"/>
            <p:cNvSpPr>
              <a:spLocks noChangeAspect="1"/>
            </p:cNvSpPr>
            <p:nvPr/>
          </p:nvSpPr>
          <p:spPr bwMode="auto">
            <a:xfrm>
              <a:off x="2066" y="1135"/>
              <a:ext cx="496" cy="1286"/>
            </a:xfrm>
            <a:custGeom>
              <a:avLst/>
              <a:gdLst>
                <a:gd name="T0" fmla="*/ 0 w 793"/>
                <a:gd name="T1" fmla="*/ 158 h 2055"/>
                <a:gd name="T2" fmla="*/ 1 w 793"/>
                <a:gd name="T3" fmla="*/ 161 h 2055"/>
                <a:gd name="T4" fmla="*/ 1 w 793"/>
                <a:gd name="T5" fmla="*/ 164 h 2055"/>
                <a:gd name="T6" fmla="*/ 1 w 793"/>
                <a:gd name="T7" fmla="*/ 166 h 2055"/>
                <a:gd name="T8" fmla="*/ 2 w 793"/>
                <a:gd name="T9" fmla="*/ 168 h 2055"/>
                <a:gd name="T10" fmla="*/ 2 w 793"/>
                <a:gd name="T11" fmla="*/ 170 h 2055"/>
                <a:gd name="T12" fmla="*/ 3 w 793"/>
                <a:gd name="T13" fmla="*/ 171 h 2055"/>
                <a:gd name="T14" fmla="*/ 4 w 793"/>
                <a:gd name="T15" fmla="*/ 175 h 2055"/>
                <a:gd name="T16" fmla="*/ 5 w 793"/>
                <a:gd name="T17" fmla="*/ 176 h 2055"/>
                <a:gd name="T18" fmla="*/ 6 w 793"/>
                <a:gd name="T19" fmla="*/ 178 h 2055"/>
                <a:gd name="T20" fmla="*/ 8 w 793"/>
                <a:gd name="T21" fmla="*/ 181 h 2055"/>
                <a:gd name="T22" fmla="*/ 10 w 793"/>
                <a:gd name="T23" fmla="*/ 185 h 2055"/>
                <a:gd name="T24" fmla="*/ 12 w 793"/>
                <a:gd name="T25" fmla="*/ 186 h 2055"/>
                <a:gd name="T26" fmla="*/ 14 w 793"/>
                <a:gd name="T27" fmla="*/ 188 h 2055"/>
                <a:gd name="T28" fmla="*/ 17 w 793"/>
                <a:gd name="T29" fmla="*/ 190 h 2055"/>
                <a:gd name="T30" fmla="*/ 20 w 793"/>
                <a:gd name="T31" fmla="*/ 192 h 2055"/>
                <a:gd name="T32" fmla="*/ 23 w 793"/>
                <a:gd name="T33" fmla="*/ 193 h 2055"/>
                <a:gd name="T34" fmla="*/ 24 w 793"/>
                <a:gd name="T35" fmla="*/ 195 h 2055"/>
                <a:gd name="T36" fmla="*/ 26 w 793"/>
                <a:gd name="T37" fmla="*/ 195 h 2055"/>
                <a:gd name="T38" fmla="*/ 29 w 793"/>
                <a:gd name="T39" fmla="*/ 196 h 2055"/>
                <a:gd name="T40" fmla="*/ 31 w 793"/>
                <a:gd name="T41" fmla="*/ 196 h 2055"/>
                <a:gd name="T42" fmla="*/ 32 w 793"/>
                <a:gd name="T43" fmla="*/ 196 h 2055"/>
                <a:gd name="T44" fmla="*/ 34 w 793"/>
                <a:gd name="T45" fmla="*/ 197 h 2055"/>
                <a:gd name="T46" fmla="*/ 38 w 793"/>
                <a:gd name="T47" fmla="*/ 197 h 2055"/>
                <a:gd name="T48" fmla="*/ 42 w 793"/>
                <a:gd name="T49" fmla="*/ 197 h 2055"/>
                <a:gd name="T50" fmla="*/ 43 w 793"/>
                <a:gd name="T51" fmla="*/ 196 h 2055"/>
                <a:gd name="T52" fmla="*/ 46 w 793"/>
                <a:gd name="T53" fmla="*/ 196 h 2055"/>
                <a:gd name="T54" fmla="*/ 48 w 793"/>
                <a:gd name="T55" fmla="*/ 196 h 2055"/>
                <a:gd name="T56" fmla="*/ 50 w 793"/>
                <a:gd name="T57" fmla="*/ 195 h 2055"/>
                <a:gd name="T58" fmla="*/ 52 w 793"/>
                <a:gd name="T59" fmla="*/ 195 h 2055"/>
                <a:gd name="T60" fmla="*/ 53 w 793"/>
                <a:gd name="T61" fmla="*/ 193 h 2055"/>
                <a:gd name="T62" fmla="*/ 56 w 793"/>
                <a:gd name="T63" fmla="*/ 192 h 2055"/>
                <a:gd name="T64" fmla="*/ 59 w 793"/>
                <a:gd name="T65" fmla="*/ 190 h 2055"/>
                <a:gd name="T66" fmla="*/ 62 w 793"/>
                <a:gd name="T67" fmla="*/ 188 h 2055"/>
                <a:gd name="T68" fmla="*/ 64 w 793"/>
                <a:gd name="T69" fmla="*/ 186 h 2055"/>
                <a:gd name="T70" fmla="*/ 66 w 793"/>
                <a:gd name="T71" fmla="*/ 185 h 2055"/>
                <a:gd name="T72" fmla="*/ 68 w 793"/>
                <a:gd name="T73" fmla="*/ 181 h 2055"/>
                <a:gd name="T74" fmla="*/ 69 w 793"/>
                <a:gd name="T75" fmla="*/ 179 h 2055"/>
                <a:gd name="T76" fmla="*/ 71 w 793"/>
                <a:gd name="T77" fmla="*/ 178 h 2055"/>
                <a:gd name="T78" fmla="*/ 71 w 793"/>
                <a:gd name="T79" fmla="*/ 176 h 2055"/>
                <a:gd name="T80" fmla="*/ 73 w 793"/>
                <a:gd name="T81" fmla="*/ 173 h 2055"/>
                <a:gd name="T82" fmla="*/ 74 w 793"/>
                <a:gd name="T83" fmla="*/ 171 h 2055"/>
                <a:gd name="T84" fmla="*/ 74 w 793"/>
                <a:gd name="T85" fmla="*/ 169 h 2055"/>
                <a:gd name="T86" fmla="*/ 74 w 793"/>
                <a:gd name="T87" fmla="*/ 167 h 2055"/>
                <a:gd name="T88" fmla="*/ 76 w 793"/>
                <a:gd name="T89" fmla="*/ 164 h 2055"/>
                <a:gd name="T90" fmla="*/ 76 w 793"/>
                <a:gd name="T91" fmla="*/ 161 h 2055"/>
                <a:gd name="T92" fmla="*/ 76 w 793"/>
                <a:gd name="T93" fmla="*/ 158 h 2055"/>
                <a:gd name="T94" fmla="*/ 76 w 793"/>
                <a:gd name="T95" fmla="*/ 119 h 2055"/>
                <a:gd name="T96" fmla="*/ 76 w 793"/>
                <a:gd name="T97" fmla="*/ 79 h 2055"/>
                <a:gd name="T98" fmla="*/ 76 w 793"/>
                <a:gd name="T99" fmla="*/ 1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0696" name="Oval 44"/>
            <p:cNvSpPr>
              <a:spLocks noChangeAspect="1" noChangeArrowheads="1"/>
            </p:cNvSpPr>
            <p:nvPr/>
          </p:nvSpPr>
          <p:spPr bwMode="auto">
            <a:xfrm>
              <a:off x="2214" y="1512"/>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97" name="Oval 45"/>
            <p:cNvSpPr>
              <a:spLocks noChangeAspect="1" noChangeArrowheads="1"/>
            </p:cNvSpPr>
            <p:nvPr/>
          </p:nvSpPr>
          <p:spPr bwMode="auto">
            <a:xfrm>
              <a:off x="2124" y="1332"/>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698" name="Oval 49"/>
            <p:cNvSpPr>
              <a:spLocks noChangeAspect="1" noChangeArrowheads="1"/>
            </p:cNvSpPr>
            <p:nvPr/>
          </p:nvSpPr>
          <p:spPr bwMode="auto">
            <a:xfrm>
              <a:off x="2406" y="1860"/>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99" name="Oval 50"/>
            <p:cNvSpPr>
              <a:spLocks noChangeAspect="1" noChangeArrowheads="1"/>
            </p:cNvSpPr>
            <p:nvPr/>
          </p:nvSpPr>
          <p:spPr bwMode="auto">
            <a:xfrm>
              <a:off x="2190" y="1896"/>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00" name="Oval 51"/>
            <p:cNvSpPr>
              <a:spLocks noChangeAspect="1" noChangeArrowheads="1"/>
            </p:cNvSpPr>
            <p:nvPr/>
          </p:nvSpPr>
          <p:spPr bwMode="auto">
            <a:xfrm>
              <a:off x="2196" y="2076"/>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701" name="Oval 52"/>
            <p:cNvSpPr>
              <a:spLocks noChangeAspect="1" noChangeArrowheads="1"/>
            </p:cNvSpPr>
            <p:nvPr/>
          </p:nvSpPr>
          <p:spPr bwMode="auto">
            <a:xfrm>
              <a:off x="2364" y="1482"/>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02" name="Oval 53"/>
            <p:cNvSpPr>
              <a:spLocks noChangeAspect="1" noChangeArrowheads="1"/>
            </p:cNvSpPr>
            <p:nvPr/>
          </p:nvSpPr>
          <p:spPr bwMode="auto">
            <a:xfrm>
              <a:off x="2118" y="1686"/>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703" name="Oval 54"/>
            <p:cNvSpPr>
              <a:spLocks noChangeAspect="1" noChangeArrowheads="1"/>
            </p:cNvSpPr>
            <p:nvPr/>
          </p:nvSpPr>
          <p:spPr bwMode="auto">
            <a:xfrm>
              <a:off x="2376" y="2034"/>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5" name="Group 77"/>
          <p:cNvGrpSpPr>
            <a:grpSpLocks noChangeAspect="1"/>
          </p:cNvGrpSpPr>
          <p:nvPr/>
        </p:nvGrpSpPr>
        <p:grpSpPr bwMode="auto">
          <a:xfrm>
            <a:off x="7423150" y="1839913"/>
            <a:ext cx="944563" cy="2449512"/>
            <a:chOff x="728" y="1825"/>
            <a:chExt cx="496" cy="1286"/>
          </a:xfrm>
        </p:grpSpPr>
        <p:sp>
          <p:nvSpPr>
            <p:cNvPr id="70688" name="Freeform 59"/>
            <p:cNvSpPr>
              <a:spLocks noChangeAspect="1"/>
            </p:cNvSpPr>
            <p:nvPr/>
          </p:nvSpPr>
          <p:spPr bwMode="auto">
            <a:xfrm>
              <a:off x="728" y="1825"/>
              <a:ext cx="496" cy="1286"/>
            </a:xfrm>
            <a:custGeom>
              <a:avLst/>
              <a:gdLst>
                <a:gd name="T0" fmla="*/ 0 w 793"/>
                <a:gd name="T1" fmla="*/ 158 h 2055"/>
                <a:gd name="T2" fmla="*/ 1 w 793"/>
                <a:gd name="T3" fmla="*/ 161 h 2055"/>
                <a:gd name="T4" fmla="*/ 1 w 793"/>
                <a:gd name="T5" fmla="*/ 164 h 2055"/>
                <a:gd name="T6" fmla="*/ 1 w 793"/>
                <a:gd name="T7" fmla="*/ 166 h 2055"/>
                <a:gd name="T8" fmla="*/ 2 w 793"/>
                <a:gd name="T9" fmla="*/ 168 h 2055"/>
                <a:gd name="T10" fmla="*/ 2 w 793"/>
                <a:gd name="T11" fmla="*/ 170 h 2055"/>
                <a:gd name="T12" fmla="*/ 3 w 793"/>
                <a:gd name="T13" fmla="*/ 171 h 2055"/>
                <a:gd name="T14" fmla="*/ 4 w 793"/>
                <a:gd name="T15" fmla="*/ 175 h 2055"/>
                <a:gd name="T16" fmla="*/ 5 w 793"/>
                <a:gd name="T17" fmla="*/ 176 h 2055"/>
                <a:gd name="T18" fmla="*/ 6 w 793"/>
                <a:gd name="T19" fmla="*/ 178 h 2055"/>
                <a:gd name="T20" fmla="*/ 8 w 793"/>
                <a:gd name="T21" fmla="*/ 181 h 2055"/>
                <a:gd name="T22" fmla="*/ 10 w 793"/>
                <a:gd name="T23" fmla="*/ 185 h 2055"/>
                <a:gd name="T24" fmla="*/ 12 w 793"/>
                <a:gd name="T25" fmla="*/ 186 h 2055"/>
                <a:gd name="T26" fmla="*/ 14 w 793"/>
                <a:gd name="T27" fmla="*/ 188 h 2055"/>
                <a:gd name="T28" fmla="*/ 17 w 793"/>
                <a:gd name="T29" fmla="*/ 190 h 2055"/>
                <a:gd name="T30" fmla="*/ 20 w 793"/>
                <a:gd name="T31" fmla="*/ 192 h 2055"/>
                <a:gd name="T32" fmla="*/ 23 w 793"/>
                <a:gd name="T33" fmla="*/ 193 h 2055"/>
                <a:gd name="T34" fmla="*/ 24 w 793"/>
                <a:gd name="T35" fmla="*/ 195 h 2055"/>
                <a:gd name="T36" fmla="*/ 26 w 793"/>
                <a:gd name="T37" fmla="*/ 195 h 2055"/>
                <a:gd name="T38" fmla="*/ 29 w 793"/>
                <a:gd name="T39" fmla="*/ 196 h 2055"/>
                <a:gd name="T40" fmla="*/ 31 w 793"/>
                <a:gd name="T41" fmla="*/ 196 h 2055"/>
                <a:gd name="T42" fmla="*/ 32 w 793"/>
                <a:gd name="T43" fmla="*/ 196 h 2055"/>
                <a:gd name="T44" fmla="*/ 34 w 793"/>
                <a:gd name="T45" fmla="*/ 197 h 2055"/>
                <a:gd name="T46" fmla="*/ 38 w 793"/>
                <a:gd name="T47" fmla="*/ 197 h 2055"/>
                <a:gd name="T48" fmla="*/ 42 w 793"/>
                <a:gd name="T49" fmla="*/ 197 h 2055"/>
                <a:gd name="T50" fmla="*/ 43 w 793"/>
                <a:gd name="T51" fmla="*/ 196 h 2055"/>
                <a:gd name="T52" fmla="*/ 46 w 793"/>
                <a:gd name="T53" fmla="*/ 196 h 2055"/>
                <a:gd name="T54" fmla="*/ 48 w 793"/>
                <a:gd name="T55" fmla="*/ 196 h 2055"/>
                <a:gd name="T56" fmla="*/ 50 w 793"/>
                <a:gd name="T57" fmla="*/ 195 h 2055"/>
                <a:gd name="T58" fmla="*/ 52 w 793"/>
                <a:gd name="T59" fmla="*/ 195 h 2055"/>
                <a:gd name="T60" fmla="*/ 53 w 793"/>
                <a:gd name="T61" fmla="*/ 193 h 2055"/>
                <a:gd name="T62" fmla="*/ 56 w 793"/>
                <a:gd name="T63" fmla="*/ 192 h 2055"/>
                <a:gd name="T64" fmla="*/ 59 w 793"/>
                <a:gd name="T65" fmla="*/ 190 h 2055"/>
                <a:gd name="T66" fmla="*/ 62 w 793"/>
                <a:gd name="T67" fmla="*/ 188 h 2055"/>
                <a:gd name="T68" fmla="*/ 64 w 793"/>
                <a:gd name="T69" fmla="*/ 186 h 2055"/>
                <a:gd name="T70" fmla="*/ 66 w 793"/>
                <a:gd name="T71" fmla="*/ 185 h 2055"/>
                <a:gd name="T72" fmla="*/ 68 w 793"/>
                <a:gd name="T73" fmla="*/ 181 h 2055"/>
                <a:gd name="T74" fmla="*/ 69 w 793"/>
                <a:gd name="T75" fmla="*/ 179 h 2055"/>
                <a:gd name="T76" fmla="*/ 71 w 793"/>
                <a:gd name="T77" fmla="*/ 178 h 2055"/>
                <a:gd name="T78" fmla="*/ 71 w 793"/>
                <a:gd name="T79" fmla="*/ 176 h 2055"/>
                <a:gd name="T80" fmla="*/ 73 w 793"/>
                <a:gd name="T81" fmla="*/ 173 h 2055"/>
                <a:gd name="T82" fmla="*/ 74 w 793"/>
                <a:gd name="T83" fmla="*/ 171 h 2055"/>
                <a:gd name="T84" fmla="*/ 74 w 793"/>
                <a:gd name="T85" fmla="*/ 169 h 2055"/>
                <a:gd name="T86" fmla="*/ 74 w 793"/>
                <a:gd name="T87" fmla="*/ 167 h 2055"/>
                <a:gd name="T88" fmla="*/ 76 w 793"/>
                <a:gd name="T89" fmla="*/ 164 h 2055"/>
                <a:gd name="T90" fmla="*/ 76 w 793"/>
                <a:gd name="T91" fmla="*/ 161 h 2055"/>
                <a:gd name="T92" fmla="*/ 76 w 793"/>
                <a:gd name="T93" fmla="*/ 158 h 2055"/>
                <a:gd name="T94" fmla="*/ 76 w 793"/>
                <a:gd name="T95" fmla="*/ 119 h 2055"/>
                <a:gd name="T96" fmla="*/ 76 w 793"/>
                <a:gd name="T97" fmla="*/ 79 h 2055"/>
                <a:gd name="T98" fmla="*/ 76 w 793"/>
                <a:gd name="T99" fmla="*/ 1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0689" name="Oval 73"/>
            <p:cNvSpPr>
              <a:spLocks noChangeAspect="1" noChangeArrowheads="1"/>
            </p:cNvSpPr>
            <p:nvPr/>
          </p:nvSpPr>
          <p:spPr bwMode="auto">
            <a:xfrm>
              <a:off x="756" y="2838"/>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690" name="Oval 74"/>
            <p:cNvSpPr>
              <a:spLocks noChangeAspect="1" noChangeArrowheads="1"/>
            </p:cNvSpPr>
            <p:nvPr/>
          </p:nvSpPr>
          <p:spPr bwMode="auto">
            <a:xfrm>
              <a:off x="804" y="289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691" name="Oval 75"/>
            <p:cNvSpPr>
              <a:spLocks noChangeAspect="1" noChangeArrowheads="1"/>
            </p:cNvSpPr>
            <p:nvPr/>
          </p:nvSpPr>
          <p:spPr bwMode="auto">
            <a:xfrm>
              <a:off x="906" y="292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0692" name="Oval 76"/>
            <p:cNvSpPr>
              <a:spLocks noChangeAspect="1" noChangeArrowheads="1"/>
            </p:cNvSpPr>
            <p:nvPr/>
          </p:nvSpPr>
          <p:spPr bwMode="auto">
            <a:xfrm>
              <a:off x="1014" y="2862"/>
              <a:ext cx="174" cy="180"/>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92"/>
          <p:cNvGrpSpPr>
            <a:grpSpLocks noChangeAspect="1"/>
          </p:cNvGrpSpPr>
          <p:nvPr/>
        </p:nvGrpSpPr>
        <p:grpSpPr bwMode="auto">
          <a:xfrm>
            <a:off x="1946275" y="4156075"/>
            <a:ext cx="950913" cy="2454275"/>
            <a:chOff x="2690" y="1285"/>
            <a:chExt cx="499" cy="1288"/>
          </a:xfrm>
        </p:grpSpPr>
        <p:sp>
          <p:nvSpPr>
            <p:cNvPr id="70677" name="Freeform 80"/>
            <p:cNvSpPr>
              <a:spLocks noChangeAspect="1"/>
            </p:cNvSpPr>
            <p:nvPr/>
          </p:nvSpPr>
          <p:spPr bwMode="auto">
            <a:xfrm>
              <a:off x="2693" y="1366"/>
              <a:ext cx="496" cy="960"/>
            </a:xfrm>
            <a:custGeom>
              <a:avLst/>
              <a:gdLst>
                <a:gd name="T0" fmla="*/ 0 w 394"/>
                <a:gd name="T1" fmla="*/ 0 h 203"/>
                <a:gd name="T2" fmla="*/ 0 w 394"/>
                <a:gd name="T3" fmla="*/ 477607 h 203"/>
                <a:gd name="T4" fmla="*/ 588 w 394"/>
                <a:gd name="T5" fmla="*/ 477607 h 203"/>
                <a:gd name="T6" fmla="*/ 1243 w 394"/>
                <a:gd name="T7" fmla="*/ 477607 h 203"/>
                <a:gd name="T8" fmla="*/ 123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0678" name="Arc 81"/>
            <p:cNvSpPr>
              <a:spLocks noChangeAspect="1"/>
            </p:cNvSpPr>
            <p:nvPr/>
          </p:nvSpPr>
          <p:spPr bwMode="auto">
            <a:xfrm flipV="1">
              <a:off x="2695" y="2300"/>
              <a:ext cx="488" cy="273"/>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0679" name="Freeform 82"/>
            <p:cNvSpPr>
              <a:spLocks noChangeAspect="1"/>
            </p:cNvSpPr>
            <p:nvPr/>
          </p:nvSpPr>
          <p:spPr bwMode="auto">
            <a:xfrm>
              <a:off x="2690" y="1285"/>
              <a:ext cx="496" cy="1286"/>
            </a:xfrm>
            <a:custGeom>
              <a:avLst/>
              <a:gdLst>
                <a:gd name="T0" fmla="*/ 0 w 793"/>
                <a:gd name="T1" fmla="*/ 158 h 2055"/>
                <a:gd name="T2" fmla="*/ 1 w 793"/>
                <a:gd name="T3" fmla="*/ 161 h 2055"/>
                <a:gd name="T4" fmla="*/ 1 w 793"/>
                <a:gd name="T5" fmla="*/ 164 h 2055"/>
                <a:gd name="T6" fmla="*/ 1 w 793"/>
                <a:gd name="T7" fmla="*/ 166 h 2055"/>
                <a:gd name="T8" fmla="*/ 2 w 793"/>
                <a:gd name="T9" fmla="*/ 168 h 2055"/>
                <a:gd name="T10" fmla="*/ 2 w 793"/>
                <a:gd name="T11" fmla="*/ 170 h 2055"/>
                <a:gd name="T12" fmla="*/ 3 w 793"/>
                <a:gd name="T13" fmla="*/ 171 h 2055"/>
                <a:gd name="T14" fmla="*/ 4 w 793"/>
                <a:gd name="T15" fmla="*/ 175 h 2055"/>
                <a:gd name="T16" fmla="*/ 5 w 793"/>
                <a:gd name="T17" fmla="*/ 176 h 2055"/>
                <a:gd name="T18" fmla="*/ 6 w 793"/>
                <a:gd name="T19" fmla="*/ 178 h 2055"/>
                <a:gd name="T20" fmla="*/ 8 w 793"/>
                <a:gd name="T21" fmla="*/ 181 h 2055"/>
                <a:gd name="T22" fmla="*/ 10 w 793"/>
                <a:gd name="T23" fmla="*/ 185 h 2055"/>
                <a:gd name="T24" fmla="*/ 12 w 793"/>
                <a:gd name="T25" fmla="*/ 186 h 2055"/>
                <a:gd name="T26" fmla="*/ 14 w 793"/>
                <a:gd name="T27" fmla="*/ 188 h 2055"/>
                <a:gd name="T28" fmla="*/ 17 w 793"/>
                <a:gd name="T29" fmla="*/ 190 h 2055"/>
                <a:gd name="T30" fmla="*/ 20 w 793"/>
                <a:gd name="T31" fmla="*/ 192 h 2055"/>
                <a:gd name="T32" fmla="*/ 23 w 793"/>
                <a:gd name="T33" fmla="*/ 193 h 2055"/>
                <a:gd name="T34" fmla="*/ 24 w 793"/>
                <a:gd name="T35" fmla="*/ 195 h 2055"/>
                <a:gd name="T36" fmla="*/ 26 w 793"/>
                <a:gd name="T37" fmla="*/ 195 h 2055"/>
                <a:gd name="T38" fmla="*/ 29 w 793"/>
                <a:gd name="T39" fmla="*/ 196 h 2055"/>
                <a:gd name="T40" fmla="*/ 31 w 793"/>
                <a:gd name="T41" fmla="*/ 196 h 2055"/>
                <a:gd name="T42" fmla="*/ 32 w 793"/>
                <a:gd name="T43" fmla="*/ 196 h 2055"/>
                <a:gd name="T44" fmla="*/ 34 w 793"/>
                <a:gd name="T45" fmla="*/ 197 h 2055"/>
                <a:gd name="T46" fmla="*/ 38 w 793"/>
                <a:gd name="T47" fmla="*/ 197 h 2055"/>
                <a:gd name="T48" fmla="*/ 42 w 793"/>
                <a:gd name="T49" fmla="*/ 197 h 2055"/>
                <a:gd name="T50" fmla="*/ 43 w 793"/>
                <a:gd name="T51" fmla="*/ 196 h 2055"/>
                <a:gd name="T52" fmla="*/ 46 w 793"/>
                <a:gd name="T53" fmla="*/ 196 h 2055"/>
                <a:gd name="T54" fmla="*/ 48 w 793"/>
                <a:gd name="T55" fmla="*/ 196 h 2055"/>
                <a:gd name="T56" fmla="*/ 50 w 793"/>
                <a:gd name="T57" fmla="*/ 195 h 2055"/>
                <a:gd name="T58" fmla="*/ 52 w 793"/>
                <a:gd name="T59" fmla="*/ 195 h 2055"/>
                <a:gd name="T60" fmla="*/ 53 w 793"/>
                <a:gd name="T61" fmla="*/ 193 h 2055"/>
                <a:gd name="T62" fmla="*/ 56 w 793"/>
                <a:gd name="T63" fmla="*/ 192 h 2055"/>
                <a:gd name="T64" fmla="*/ 59 w 793"/>
                <a:gd name="T65" fmla="*/ 190 h 2055"/>
                <a:gd name="T66" fmla="*/ 62 w 793"/>
                <a:gd name="T67" fmla="*/ 188 h 2055"/>
                <a:gd name="T68" fmla="*/ 64 w 793"/>
                <a:gd name="T69" fmla="*/ 186 h 2055"/>
                <a:gd name="T70" fmla="*/ 66 w 793"/>
                <a:gd name="T71" fmla="*/ 185 h 2055"/>
                <a:gd name="T72" fmla="*/ 68 w 793"/>
                <a:gd name="T73" fmla="*/ 181 h 2055"/>
                <a:gd name="T74" fmla="*/ 69 w 793"/>
                <a:gd name="T75" fmla="*/ 179 h 2055"/>
                <a:gd name="T76" fmla="*/ 71 w 793"/>
                <a:gd name="T77" fmla="*/ 178 h 2055"/>
                <a:gd name="T78" fmla="*/ 71 w 793"/>
                <a:gd name="T79" fmla="*/ 176 h 2055"/>
                <a:gd name="T80" fmla="*/ 73 w 793"/>
                <a:gd name="T81" fmla="*/ 173 h 2055"/>
                <a:gd name="T82" fmla="*/ 74 w 793"/>
                <a:gd name="T83" fmla="*/ 171 h 2055"/>
                <a:gd name="T84" fmla="*/ 74 w 793"/>
                <a:gd name="T85" fmla="*/ 169 h 2055"/>
                <a:gd name="T86" fmla="*/ 74 w 793"/>
                <a:gd name="T87" fmla="*/ 167 h 2055"/>
                <a:gd name="T88" fmla="*/ 76 w 793"/>
                <a:gd name="T89" fmla="*/ 164 h 2055"/>
                <a:gd name="T90" fmla="*/ 76 w 793"/>
                <a:gd name="T91" fmla="*/ 161 h 2055"/>
                <a:gd name="T92" fmla="*/ 76 w 793"/>
                <a:gd name="T93" fmla="*/ 158 h 2055"/>
                <a:gd name="T94" fmla="*/ 76 w 793"/>
                <a:gd name="T95" fmla="*/ 119 h 2055"/>
                <a:gd name="T96" fmla="*/ 76 w 793"/>
                <a:gd name="T97" fmla="*/ 79 h 2055"/>
                <a:gd name="T98" fmla="*/ 76 w 793"/>
                <a:gd name="T99" fmla="*/ 1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0680" name="Oval 83"/>
            <p:cNvSpPr>
              <a:spLocks noChangeAspect="1" noChangeArrowheads="1"/>
            </p:cNvSpPr>
            <p:nvPr/>
          </p:nvSpPr>
          <p:spPr bwMode="auto">
            <a:xfrm>
              <a:off x="2880" y="1590"/>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81" name="Oval 84"/>
            <p:cNvSpPr>
              <a:spLocks noChangeAspect="1" noChangeArrowheads="1"/>
            </p:cNvSpPr>
            <p:nvPr/>
          </p:nvSpPr>
          <p:spPr bwMode="auto">
            <a:xfrm>
              <a:off x="3012" y="2358"/>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682" name="Oval 85"/>
            <p:cNvSpPr>
              <a:spLocks noChangeAspect="1" noChangeArrowheads="1"/>
            </p:cNvSpPr>
            <p:nvPr/>
          </p:nvSpPr>
          <p:spPr bwMode="auto">
            <a:xfrm>
              <a:off x="3030" y="2010"/>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83" name="Oval 86"/>
            <p:cNvSpPr>
              <a:spLocks noChangeAspect="1" noChangeArrowheads="1"/>
            </p:cNvSpPr>
            <p:nvPr/>
          </p:nvSpPr>
          <p:spPr bwMode="auto">
            <a:xfrm>
              <a:off x="2844" y="1890"/>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84" name="Oval 87"/>
            <p:cNvSpPr>
              <a:spLocks noChangeAspect="1" noChangeArrowheads="1"/>
            </p:cNvSpPr>
            <p:nvPr/>
          </p:nvSpPr>
          <p:spPr bwMode="auto">
            <a:xfrm>
              <a:off x="2784" y="2136"/>
              <a:ext cx="84" cy="9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0685" name="Oval 88"/>
            <p:cNvSpPr>
              <a:spLocks noChangeAspect="1" noChangeArrowheads="1"/>
            </p:cNvSpPr>
            <p:nvPr/>
          </p:nvSpPr>
          <p:spPr bwMode="auto">
            <a:xfrm>
              <a:off x="2856" y="2430"/>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686" name="Oval 89"/>
            <p:cNvSpPr>
              <a:spLocks noChangeAspect="1" noChangeArrowheads="1"/>
            </p:cNvSpPr>
            <p:nvPr/>
          </p:nvSpPr>
          <p:spPr bwMode="auto">
            <a:xfrm>
              <a:off x="2772" y="2382"/>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0687" name="Oval 90"/>
            <p:cNvSpPr>
              <a:spLocks noChangeAspect="1" noChangeArrowheads="1"/>
            </p:cNvSpPr>
            <p:nvPr/>
          </p:nvSpPr>
          <p:spPr bwMode="auto">
            <a:xfrm>
              <a:off x="2934" y="2418"/>
              <a:ext cx="126" cy="13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7" name="Group 107"/>
          <p:cNvGrpSpPr>
            <a:grpSpLocks/>
          </p:cNvGrpSpPr>
          <p:nvPr/>
        </p:nvGrpSpPr>
        <p:grpSpPr bwMode="auto">
          <a:xfrm>
            <a:off x="1428750" y="2322513"/>
            <a:ext cx="2247900" cy="592137"/>
            <a:chOff x="900" y="1463"/>
            <a:chExt cx="1416" cy="373"/>
          </a:xfrm>
        </p:grpSpPr>
        <p:sp>
          <p:nvSpPr>
            <p:cNvPr id="70675" name="Line 93"/>
            <p:cNvSpPr>
              <a:spLocks noChangeShapeType="1"/>
            </p:cNvSpPr>
            <p:nvPr/>
          </p:nvSpPr>
          <p:spPr bwMode="auto">
            <a:xfrm>
              <a:off x="900" y="1836"/>
              <a:ext cx="1416" cy="0"/>
            </a:xfrm>
            <a:prstGeom prst="line">
              <a:avLst/>
            </a:prstGeom>
            <a:noFill/>
            <a:ln w="38100">
              <a:solidFill>
                <a:srgbClr val="FF9933"/>
              </a:solidFill>
              <a:round/>
              <a:headEnd/>
              <a:tailEnd type="triangle" w="med" len="med"/>
            </a:ln>
          </p:spPr>
          <p:txBody>
            <a:bodyPr>
              <a:prstTxWarp prst="textNoShape">
                <a:avLst/>
              </a:prstTxWarp>
            </a:bodyPr>
            <a:lstStyle/>
            <a:p>
              <a:endParaRPr lang="en-US"/>
            </a:p>
          </p:txBody>
        </p:sp>
        <p:sp>
          <p:nvSpPr>
            <p:cNvPr id="70676" name="Text Box 99"/>
            <p:cNvSpPr txBox="1">
              <a:spLocks noChangeArrowheads="1"/>
            </p:cNvSpPr>
            <p:nvPr/>
          </p:nvSpPr>
          <p:spPr bwMode="auto">
            <a:xfrm>
              <a:off x="950" y="1463"/>
              <a:ext cx="1366" cy="327"/>
            </a:xfrm>
            <a:prstGeom prst="rect">
              <a:avLst/>
            </a:prstGeom>
            <a:noFill/>
            <a:ln w="9525">
              <a:noFill/>
              <a:miter lim="800000"/>
              <a:headEnd/>
              <a:tailEnd/>
            </a:ln>
          </p:spPr>
          <p:txBody>
            <a:bodyPr wrap="none">
              <a:prstTxWarp prst="textNoShape">
                <a:avLst/>
              </a:prstTxWarp>
              <a:spAutoFit/>
            </a:bodyPr>
            <a:lstStyle/>
            <a:p>
              <a:r>
                <a:rPr lang="en-US">
                  <a:solidFill>
                    <a:srgbClr val="FF9933"/>
                  </a:solidFill>
                </a:rPr>
                <a:t>1000g/10 min</a:t>
              </a:r>
            </a:p>
          </p:txBody>
        </p:sp>
      </p:grpSp>
      <p:grpSp>
        <p:nvGrpSpPr>
          <p:cNvPr id="8" name="Group 108"/>
          <p:cNvGrpSpPr>
            <a:grpSpLocks/>
          </p:cNvGrpSpPr>
          <p:nvPr/>
        </p:nvGrpSpPr>
        <p:grpSpPr bwMode="auto">
          <a:xfrm>
            <a:off x="4991100" y="1895475"/>
            <a:ext cx="2517775" cy="2066925"/>
            <a:chOff x="3144" y="1194"/>
            <a:chExt cx="1586" cy="1302"/>
          </a:xfrm>
        </p:grpSpPr>
        <p:sp>
          <p:nvSpPr>
            <p:cNvPr id="70672" name="Arc 94"/>
            <p:cNvSpPr>
              <a:spLocks/>
            </p:cNvSpPr>
            <p:nvPr/>
          </p:nvSpPr>
          <p:spPr bwMode="auto">
            <a:xfrm>
              <a:off x="3144" y="1836"/>
              <a:ext cx="768" cy="66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38100">
              <a:solidFill>
                <a:srgbClr val="FF9933"/>
              </a:solidFill>
              <a:round/>
              <a:headEnd/>
              <a:tailEnd type="triangle" w="med" len="med"/>
            </a:ln>
          </p:spPr>
          <p:txBody>
            <a:bodyPr wrap="none" anchor="ctr">
              <a:prstTxWarp prst="textNoShape">
                <a:avLst/>
              </a:prstTxWarp>
            </a:bodyPr>
            <a:lstStyle/>
            <a:p>
              <a:endParaRPr lang="en-US"/>
            </a:p>
          </p:txBody>
        </p:sp>
        <p:sp>
          <p:nvSpPr>
            <p:cNvPr id="70673" name="Line 96"/>
            <p:cNvSpPr>
              <a:spLocks noChangeShapeType="1"/>
            </p:cNvSpPr>
            <p:nvPr/>
          </p:nvSpPr>
          <p:spPr bwMode="auto">
            <a:xfrm>
              <a:off x="3144" y="1836"/>
              <a:ext cx="1368" cy="0"/>
            </a:xfrm>
            <a:prstGeom prst="line">
              <a:avLst/>
            </a:prstGeom>
            <a:noFill/>
            <a:ln w="38100">
              <a:solidFill>
                <a:srgbClr val="FF9933"/>
              </a:solidFill>
              <a:round/>
              <a:headEnd/>
              <a:tailEnd type="triangle" w="med" len="med"/>
            </a:ln>
          </p:spPr>
          <p:txBody>
            <a:bodyPr>
              <a:prstTxWarp prst="textNoShape">
                <a:avLst/>
              </a:prstTxWarp>
            </a:bodyPr>
            <a:lstStyle/>
            <a:p>
              <a:endParaRPr lang="en-US"/>
            </a:p>
          </p:txBody>
        </p:sp>
        <p:sp>
          <p:nvSpPr>
            <p:cNvPr id="70674" name="Text Box 100"/>
            <p:cNvSpPr txBox="1">
              <a:spLocks noChangeArrowheads="1"/>
            </p:cNvSpPr>
            <p:nvPr/>
          </p:nvSpPr>
          <p:spPr bwMode="auto">
            <a:xfrm>
              <a:off x="3206" y="1194"/>
              <a:ext cx="1524" cy="596"/>
            </a:xfrm>
            <a:prstGeom prst="rect">
              <a:avLst/>
            </a:prstGeom>
            <a:noFill/>
            <a:ln w="9525">
              <a:noFill/>
              <a:miter lim="800000"/>
              <a:headEnd/>
              <a:tailEnd/>
            </a:ln>
          </p:spPr>
          <p:txBody>
            <a:bodyPr>
              <a:prstTxWarp prst="textNoShape">
                <a:avLst/>
              </a:prstTxWarp>
              <a:spAutoFit/>
            </a:bodyPr>
            <a:lstStyle/>
            <a:p>
              <a:r>
                <a:rPr lang="en-US">
                  <a:solidFill>
                    <a:srgbClr val="FF9933"/>
                  </a:solidFill>
                </a:rPr>
                <a:t>Decant supernatant</a:t>
              </a:r>
            </a:p>
          </p:txBody>
        </p:sp>
      </p:grpSp>
      <p:grpSp>
        <p:nvGrpSpPr>
          <p:cNvPr id="9" name="Group 109"/>
          <p:cNvGrpSpPr>
            <a:grpSpLocks/>
          </p:cNvGrpSpPr>
          <p:nvPr/>
        </p:nvGrpSpPr>
        <p:grpSpPr bwMode="auto">
          <a:xfrm>
            <a:off x="2990850" y="4810125"/>
            <a:ext cx="2362200" cy="600075"/>
            <a:chOff x="1884" y="3030"/>
            <a:chExt cx="1488" cy="378"/>
          </a:xfrm>
        </p:grpSpPr>
        <p:sp>
          <p:nvSpPr>
            <p:cNvPr id="70670" name="Line 97"/>
            <p:cNvSpPr>
              <a:spLocks noChangeShapeType="1"/>
            </p:cNvSpPr>
            <p:nvPr/>
          </p:nvSpPr>
          <p:spPr bwMode="auto">
            <a:xfrm flipH="1">
              <a:off x="1884" y="3408"/>
              <a:ext cx="1488" cy="0"/>
            </a:xfrm>
            <a:prstGeom prst="line">
              <a:avLst/>
            </a:prstGeom>
            <a:noFill/>
            <a:ln w="38100">
              <a:solidFill>
                <a:srgbClr val="FF9933"/>
              </a:solidFill>
              <a:round/>
              <a:headEnd/>
              <a:tailEnd type="triangle" w="med" len="med"/>
            </a:ln>
          </p:spPr>
          <p:txBody>
            <a:bodyPr>
              <a:prstTxWarp prst="textNoShape">
                <a:avLst/>
              </a:prstTxWarp>
            </a:bodyPr>
            <a:lstStyle/>
            <a:p>
              <a:endParaRPr lang="en-US"/>
            </a:p>
          </p:txBody>
        </p:sp>
        <p:sp>
          <p:nvSpPr>
            <p:cNvPr id="70671" name="Text Box 102"/>
            <p:cNvSpPr txBox="1">
              <a:spLocks noChangeArrowheads="1"/>
            </p:cNvSpPr>
            <p:nvPr/>
          </p:nvSpPr>
          <p:spPr bwMode="auto">
            <a:xfrm>
              <a:off x="2006" y="3030"/>
              <a:ext cx="1366" cy="327"/>
            </a:xfrm>
            <a:prstGeom prst="rect">
              <a:avLst/>
            </a:prstGeom>
            <a:noFill/>
            <a:ln w="9525">
              <a:noFill/>
              <a:miter lim="800000"/>
              <a:headEnd/>
              <a:tailEnd/>
            </a:ln>
          </p:spPr>
          <p:txBody>
            <a:bodyPr wrap="none">
              <a:prstTxWarp prst="textNoShape">
                <a:avLst/>
              </a:prstTxWarp>
              <a:spAutoFit/>
            </a:bodyPr>
            <a:lstStyle/>
            <a:p>
              <a:r>
                <a:rPr lang="en-US">
                  <a:solidFill>
                    <a:srgbClr val="FF9933"/>
                  </a:solidFill>
                </a:rPr>
                <a:t>3000g/10 min</a:t>
              </a:r>
            </a:p>
          </p:txBody>
        </p:sp>
      </p:grpSp>
      <p:grpSp>
        <p:nvGrpSpPr>
          <p:cNvPr id="10" name="Group 110"/>
          <p:cNvGrpSpPr>
            <a:grpSpLocks/>
          </p:cNvGrpSpPr>
          <p:nvPr/>
        </p:nvGrpSpPr>
        <p:grpSpPr bwMode="auto">
          <a:xfrm>
            <a:off x="688975" y="4848225"/>
            <a:ext cx="1006475" cy="581025"/>
            <a:chOff x="434" y="3054"/>
            <a:chExt cx="634" cy="366"/>
          </a:xfrm>
        </p:grpSpPr>
        <p:sp>
          <p:nvSpPr>
            <p:cNvPr id="70668" name="Line 105"/>
            <p:cNvSpPr>
              <a:spLocks noChangeShapeType="1"/>
            </p:cNvSpPr>
            <p:nvPr/>
          </p:nvSpPr>
          <p:spPr bwMode="auto">
            <a:xfrm flipH="1">
              <a:off x="444" y="3420"/>
              <a:ext cx="624" cy="0"/>
            </a:xfrm>
            <a:prstGeom prst="line">
              <a:avLst/>
            </a:prstGeom>
            <a:noFill/>
            <a:ln w="38100">
              <a:solidFill>
                <a:srgbClr val="FF9933"/>
              </a:solidFill>
              <a:round/>
              <a:headEnd/>
              <a:tailEnd type="triangle" w="med" len="med"/>
            </a:ln>
          </p:spPr>
          <p:txBody>
            <a:bodyPr>
              <a:prstTxWarp prst="textNoShape">
                <a:avLst/>
              </a:prstTxWarp>
            </a:bodyPr>
            <a:lstStyle/>
            <a:p>
              <a:endParaRPr lang="en-US"/>
            </a:p>
          </p:txBody>
        </p:sp>
        <p:sp>
          <p:nvSpPr>
            <p:cNvPr id="70669" name="Text Box 106"/>
            <p:cNvSpPr txBox="1">
              <a:spLocks noChangeArrowheads="1"/>
            </p:cNvSpPr>
            <p:nvPr/>
          </p:nvSpPr>
          <p:spPr bwMode="auto">
            <a:xfrm>
              <a:off x="434" y="3054"/>
              <a:ext cx="432" cy="327"/>
            </a:xfrm>
            <a:prstGeom prst="rect">
              <a:avLst/>
            </a:prstGeom>
            <a:noFill/>
            <a:ln w="9525">
              <a:noFill/>
              <a:miter lim="800000"/>
              <a:headEnd/>
              <a:tailEnd/>
            </a:ln>
          </p:spPr>
          <p:txBody>
            <a:bodyPr wrap="none">
              <a:prstTxWarp prst="textNoShape">
                <a:avLst/>
              </a:prstTxWarp>
              <a:spAutoFit/>
            </a:bodyPr>
            <a:lstStyle/>
            <a:p>
              <a:r>
                <a:rPr lang="en-US">
                  <a:solidFill>
                    <a:srgbClr val="FF9933"/>
                  </a:solidFill>
                </a:rPr>
                <a:t>etc.</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13666"/>
                                        </p:tgtEl>
                                        <p:attrNameLst>
                                          <p:attrName>style.visibility</p:attrName>
                                        </p:attrNameLst>
                                      </p:cBhvr>
                                      <p:to>
                                        <p:strVal val="visible"/>
                                      </p:to>
                                    </p:set>
                                    <p:animEffect transition="in" filter="checkerboard(across)">
                                      <p:cBhvr>
                                        <p:cTn id="7" dur="500"/>
                                        <p:tgtEl>
                                          <p:spTgt spid="1136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out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up)">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right)">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5" descr="06_05bCellFractionation-U"/>
          <p:cNvPicPr>
            <a:picLocks noChangeAspect="1" noChangeArrowheads="1"/>
          </p:cNvPicPr>
          <p:nvPr/>
        </p:nvPicPr>
        <p:blipFill>
          <a:blip r:embed="rId3"/>
          <a:srcRect/>
          <a:stretch>
            <a:fillRect/>
          </a:stretch>
        </p:blipFill>
        <p:spPr bwMode="auto">
          <a:xfrm>
            <a:off x="2376488" y="136525"/>
            <a:ext cx="4389437" cy="6584950"/>
          </a:xfrm>
          <a:prstGeom prst="rect">
            <a:avLst/>
          </a:prstGeom>
          <a:noFill/>
          <a:ln w="9525">
            <a:noFill/>
            <a:miter lim="800000"/>
            <a:headEnd/>
            <a:tailEnd/>
          </a:ln>
        </p:spPr>
      </p:pic>
      <p:sp>
        <p:nvSpPr>
          <p:cNvPr id="72707" name="Text Box 8"/>
          <p:cNvSpPr txBox="1">
            <a:spLocks noChangeArrowheads="1"/>
          </p:cNvSpPr>
          <p:nvPr/>
        </p:nvSpPr>
        <p:spPr bwMode="auto">
          <a:xfrm>
            <a:off x="2220913" y="719138"/>
            <a:ext cx="1638300" cy="635000"/>
          </a:xfrm>
          <a:prstGeom prst="rect">
            <a:avLst/>
          </a:prstGeom>
          <a:noFill/>
          <a:ln w="9525">
            <a:noFill/>
            <a:miter lim="800000"/>
            <a:headEnd/>
            <a:tailEnd/>
          </a:ln>
        </p:spPr>
        <p:txBody>
          <a:bodyPr lIns="0" tIns="0" rIns="0" bIns="0">
            <a:prstTxWarp prst="textNoShape">
              <a:avLst/>
            </a:prstTxWarp>
            <a:spAutoFit/>
          </a:bodyPr>
          <a:lstStyle/>
          <a:p>
            <a:pPr algn="ctr">
              <a:lnSpc>
                <a:spcPct val="80000"/>
              </a:lnSpc>
            </a:pPr>
            <a:r>
              <a:rPr lang="en-US" sz="1300" b="1"/>
              <a:t>1,000 </a:t>
            </a:r>
            <a:r>
              <a:rPr lang="en-US" sz="1300" b="1" i="1"/>
              <a:t>g</a:t>
            </a:r>
            <a:endParaRPr lang="en-US" sz="1300" b="1"/>
          </a:p>
          <a:p>
            <a:pPr algn="ctr">
              <a:lnSpc>
                <a:spcPct val="80000"/>
              </a:lnSpc>
            </a:pPr>
            <a:r>
              <a:rPr lang="en-US" sz="1300" b="1"/>
              <a:t>(1,000 times the force of gravity)</a:t>
            </a:r>
          </a:p>
          <a:p>
            <a:pPr algn="ctr">
              <a:lnSpc>
                <a:spcPct val="80000"/>
              </a:lnSpc>
            </a:pPr>
            <a:r>
              <a:rPr lang="en-US" sz="1300" b="1"/>
              <a:t>10 min</a:t>
            </a:r>
          </a:p>
        </p:txBody>
      </p:sp>
      <p:sp>
        <p:nvSpPr>
          <p:cNvPr id="72708" name="Text Box 9"/>
          <p:cNvSpPr txBox="1">
            <a:spLocks noChangeArrowheads="1"/>
          </p:cNvSpPr>
          <p:nvPr/>
        </p:nvSpPr>
        <p:spPr bwMode="auto">
          <a:xfrm>
            <a:off x="3424238" y="1425575"/>
            <a:ext cx="1638300" cy="3587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sz="1300" b="1"/>
              <a:t>Supernatant poured into next tube</a:t>
            </a:r>
          </a:p>
        </p:txBody>
      </p:sp>
      <p:sp>
        <p:nvSpPr>
          <p:cNvPr id="72709" name="Text Box 10"/>
          <p:cNvSpPr txBox="1">
            <a:spLocks noChangeArrowheads="1"/>
          </p:cNvSpPr>
          <p:nvPr/>
        </p:nvSpPr>
        <p:spPr bwMode="auto">
          <a:xfrm>
            <a:off x="3638550" y="2011363"/>
            <a:ext cx="901700" cy="396875"/>
          </a:xfrm>
          <a:prstGeom prst="rect">
            <a:avLst/>
          </a:prstGeom>
          <a:noFill/>
          <a:ln w="9525">
            <a:noFill/>
            <a:miter lim="800000"/>
            <a:headEnd/>
            <a:tailEnd/>
          </a:ln>
        </p:spPr>
        <p:txBody>
          <a:bodyPr lIns="0" tIns="0" rIns="0" bIns="0">
            <a:prstTxWarp prst="textNoShape">
              <a:avLst/>
            </a:prstTxWarp>
            <a:spAutoFit/>
          </a:bodyPr>
          <a:lstStyle/>
          <a:p>
            <a:pPr algn="ctr"/>
            <a:r>
              <a:rPr lang="en-US" sz="1300" b="1"/>
              <a:t>20,000 </a:t>
            </a:r>
            <a:r>
              <a:rPr lang="en-US" sz="1300" b="1" i="1"/>
              <a:t>g</a:t>
            </a:r>
            <a:endParaRPr lang="en-US" sz="1300" b="1"/>
          </a:p>
          <a:p>
            <a:pPr algn="ctr"/>
            <a:r>
              <a:rPr lang="en-US" sz="1300" b="1"/>
              <a:t>20 min</a:t>
            </a:r>
          </a:p>
        </p:txBody>
      </p:sp>
      <p:sp>
        <p:nvSpPr>
          <p:cNvPr id="72710" name="Text Box 11"/>
          <p:cNvSpPr txBox="1">
            <a:spLocks noChangeArrowheads="1"/>
          </p:cNvSpPr>
          <p:nvPr/>
        </p:nvSpPr>
        <p:spPr bwMode="auto">
          <a:xfrm>
            <a:off x="4687888" y="2984500"/>
            <a:ext cx="901700" cy="396875"/>
          </a:xfrm>
          <a:prstGeom prst="rect">
            <a:avLst/>
          </a:prstGeom>
          <a:noFill/>
          <a:ln w="9525">
            <a:noFill/>
            <a:miter lim="800000"/>
            <a:headEnd/>
            <a:tailEnd/>
          </a:ln>
        </p:spPr>
        <p:txBody>
          <a:bodyPr lIns="0" tIns="0" rIns="0" bIns="0">
            <a:prstTxWarp prst="textNoShape">
              <a:avLst/>
            </a:prstTxWarp>
            <a:spAutoFit/>
          </a:bodyPr>
          <a:lstStyle/>
          <a:p>
            <a:pPr algn="ctr"/>
            <a:r>
              <a:rPr lang="en-US" sz="1300" b="1"/>
              <a:t>80,000 </a:t>
            </a:r>
            <a:r>
              <a:rPr lang="en-US" sz="1300" b="1" i="1"/>
              <a:t>g</a:t>
            </a:r>
            <a:endParaRPr lang="en-US" sz="1300" b="1"/>
          </a:p>
          <a:p>
            <a:pPr algn="ctr"/>
            <a:r>
              <a:rPr lang="en-US" sz="1300" b="1"/>
              <a:t>60 min</a:t>
            </a:r>
          </a:p>
        </p:txBody>
      </p:sp>
      <p:sp>
        <p:nvSpPr>
          <p:cNvPr id="72711" name="Text Box 12"/>
          <p:cNvSpPr txBox="1">
            <a:spLocks noChangeArrowheads="1"/>
          </p:cNvSpPr>
          <p:nvPr/>
        </p:nvSpPr>
        <p:spPr bwMode="auto">
          <a:xfrm>
            <a:off x="5794375" y="3887788"/>
            <a:ext cx="901700" cy="396875"/>
          </a:xfrm>
          <a:prstGeom prst="rect">
            <a:avLst/>
          </a:prstGeom>
          <a:noFill/>
          <a:ln w="9525">
            <a:noFill/>
            <a:miter lim="800000"/>
            <a:headEnd/>
            <a:tailEnd/>
          </a:ln>
        </p:spPr>
        <p:txBody>
          <a:bodyPr lIns="0" tIns="0" rIns="0" bIns="0">
            <a:prstTxWarp prst="textNoShape">
              <a:avLst/>
            </a:prstTxWarp>
            <a:spAutoFit/>
          </a:bodyPr>
          <a:lstStyle/>
          <a:p>
            <a:pPr algn="ctr"/>
            <a:r>
              <a:rPr lang="en-US" sz="1300" b="1"/>
              <a:t>150,000 </a:t>
            </a:r>
            <a:r>
              <a:rPr lang="en-US" sz="1300" b="1" i="1"/>
              <a:t>g</a:t>
            </a:r>
            <a:endParaRPr lang="en-US" sz="1300" b="1"/>
          </a:p>
          <a:p>
            <a:pPr algn="ctr"/>
            <a:r>
              <a:rPr lang="en-US" sz="1300" b="1"/>
              <a:t>3 hr</a:t>
            </a:r>
          </a:p>
        </p:txBody>
      </p:sp>
      <p:sp>
        <p:nvSpPr>
          <p:cNvPr id="72712" name="Text Box 13"/>
          <p:cNvSpPr txBox="1">
            <a:spLocks noChangeArrowheads="1"/>
          </p:cNvSpPr>
          <p:nvPr/>
        </p:nvSpPr>
        <p:spPr bwMode="auto">
          <a:xfrm>
            <a:off x="2413000" y="3306763"/>
            <a:ext cx="1270000" cy="538162"/>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sz="1300" b="1"/>
              <a:t>Pellet rich in nuclei and cellular debris</a:t>
            </a:r>
          </a:p>
        </p:txBody>
      </p:sp>
      <p:sp>
        <p:nvSpPr>
          <p:cNvPr id="72713" name="Text Box 14"/>
          <p:cNvSpPr txBox="1">
            <a:spLocks noChangeArrowheads="1"/>
          </p:cNvSpPr>
          <p:nvPr/>
        </p:nvSpPr>
        <p:spPr bwMode="auto">
          <a:xfrm>
            <a:off x="3433763" y="4306888"/>
            <a:ext cx="1357312" cy="896937"/>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sz="1300" b="1"/>
              <a:t>Pellet rich in mitochondria (and chloro-plasts if cells</a:t>
            </a:r>
          </a:p>
          <a:p>
            <a:pPr>
              <a:lnSpc>
                <a:spcPct val="90000"/>
              </a:lnSpc>
            </a:pPr>
            <a:r>
              <a:rPr lang="en-US" sz="1300" b="1"/>
              <a:t>are from a plant)</a:t>
            </a:r>
          </a:p>
        </p:txBody>
      </p:sp>
      <p:sp>
        <p:nvSpPr>
          <p:cNvPr id="72714" name="Text Box 15"/>
          <p:cNvSpPr txBox="1">
            <a:spLocks noChangeArrowheads="1"/>
          </p:cNvSpPr>
          <p:nvPr/>
        </p:nvSpPr>
        <p:spPr bwMode="auto">
          <a:xfrm>
            <a:off x="4459288" y="5292725"/>
            <a:ext cx="1636712" cy="903288"/>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sz="1300" b="1"/>
              <a:t>Pellet rich in “microsomes” (pieces of plasma</a:t>
            </a:r>
          </a:p>
          <a:p>
            <a:pPr>
              <a:lnSpc>
                <a:spcPct val="90000"/>
              </a:lnSpc>
            </a:pPr>
            <a:r>
              <a:rPr lang="en-US" sz="1300" b="1"/>
              <a:t>membranes and cells’ internal membranes)</a:t>
            </a:r>
          </a:p>
        </p:txBody>
      </p:sp>
      <p:sp>
        <p:nvSpPr>
          <p:cNvPr id="72715" name="Text Box 16"/>
          <p:cNvSpPr txBox="1">
            <a:spLocks noChangeArrowheads="1"/>
          </p:cNvSpPr>
          <p:nvPr/>
        </p:nvSpPr>
        <p:spPr bwMode="auto">
          <a:xfrm>
            <a:off x="5767388" y="6205538"/>
            <a:ext cx="1111250" cy="358775"/>
          </a:xfrm>
          <a:prstGeom prst="rect">
            <a:avLst/>
          </a:prstGeom>
          <a:noFill/>
          <a:ln w="9525">
            <a:noFill/>
            <a:miter lim="800000"/>
            <a:headEnd/>
            <a:tailEnd/>
          </a:ln>
        </p:spPr>
        <p:txBody>
          <a:bodyPr lIns="0" tIns="0" rIns="0" bIns="0">
            <a:prstTxWarp prst="textNoShape">
              <a:avLst/>
            </a:prstTxWarp>
            <a:spAutoFit/>
          </a:bodyPr>
          <a:lstStyle/>
          <a:p>
            <a:pPr>
              <a:lnSpc>
                <a:spcPct val="90000"/>
              </a:lnSpc>
            </a:pPr>
            <a:r>
              <a:rPr lang="en-US" sz="1300" b="1"/>
              <a:t>Pellet rich in ribosomes</a:t>
            </a:r>
          </a:p>
        </p:txBody>
      </p:sp>
      <p:sp>
        <p:nvSpPr>
          <p:cNvPr id="72716" name="Line 17"/>
          <p:cNvSpPr>
            <a:spLocks noChangeShapeType="1"/>
          </p:cNvSpPr>
          <p:nvPr/>
        </p:nvSpPr>
        <p:spPr bwMode="auto">
          <a:xfrm flipV="1">
            <a:off x="2941638" y="2997200"/>
            <a:ext cx="0" cy="2873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2717" name="Line 18"/>
          <p:cNvSpPr>
            <a:spLocks noChangeShapeType="1"/>
          </p:cNvSpPr>
          <p:nvPr/>
        </p:nvSpPr>
        <p:spPr bwMode="auto">
          <a:xfrm flipV="1">
            <a:off x="4076700" y="4059238"/>
            <a:ext cx="0" cy="249237"/>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2718" name="Line 19"/>
          <p:cNvSpPr>
            <a:spLocks noChangeShapeType="1"/>
          </p:cNvSpPr>
          <p:nvPr/>
        </p:nvSpPr>
        <p:spPr bwMode="auto">
          <a:xfrm flipV="1">
            <a:off x="5143500" y="5019675"/>
            <a:ext cx="0" cy="249238"/>
          </a:xfrm>
          <a:prstGeom prst="line">
            <a:avLst/>
          </a:prstGeom>
          <a:noFill/>
          <a:ln w="25400">
            <a:solidFill>
              <a:schemeClr val="tx1"/>
            </a:solidFill>
            <a:round/>
            <a:headEnd/>
            <a:tailEnd/>
          </a:ln>
        </p:spPr>
        <p:txBody>
          <a:bodyPr wrap="none" anchor="ctr">
            <a:prstTxWarp prst="textNoShape">
              <a:avLst/>
            </a:prstTxWarp>
          </a:bodyPr>
          <a:lstStyle/>
          <a:p>
            <a:endParaRPr lang="en-US"/>
          </a:p>
        </p:txBody>
      </p:sp>
      <p:sp>
        <p:nvSpPr>
          <p:cNvPr id="72719" name="Line 20"/>
          <p:cNvSpPr>
            <a:spLocks noChangeShapeType="1"/>
          </p:cNvSpPr>
          <p:nvPr/>
        </p:nvSpPr>
        <p:spPr bwMode="auto">
          <a:xfrm flipV="1">
            <a:off x="6257925" y="5984875"/>
            <a:ext cx="0" cy="193675"/>
          </a:xfrm>
          <a:prstGeom prst="line">
            <a:avLst/>
          </a:prstGeom>
          <a:noFill/>
          <a:ln w="25400">
            <a:solidFill>
              <a:schemeClr val="tx1"/>
            </a:solidFill>
            <a:round/>
            <a:headEnd/>
            <a:tailEnd/>
          </a:ln>
        </p:spPr>
        <p:txBody>
          <a:bodyPr wrap="none" anchor="ct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76200" y="381000"/>
            <a:ext cx="9017000" cy="762000"/>
          </a:xfrm>
        </p:spPr>
        <p:txBody>
          <a:bodyPr/>
          <a:lstStyle/>
          <a:p>
            <a:pPr eaLnBrk="1" hangingPunct="1"/>
            <a:r>
              <a:rPr lang="en-US" altLang="ko-KR" smtClean="0">
                <a:latin typeface="Helvetica" pitchFamily="35" charset="0"/>
                <a:ea typeface="굴림" pitchFamily="35" charset="-127"/>
                <a:cs typeface="굴림" pitchFamily="35" charset="-127"/>
              </a:rPr>
              <a:t>Cell Fractionation by Differential Centrifugation</a:t>
            </a:r>
          </a:p>
        </p:txBody>
      </p:sp>
      <p:pic>
        <p:nvPicPr>
          <p:cNvPr id="74755" name="Picture 3" descr="C:\FreemanFigs\CH05\F05-23.JPG"/>
          <p:cNvPicPr>
            <a:picLocks noChangeAspect="1" noChangeArrowheads="1"/>
          </p:cNvPicPr>
          <p:nvPr/>
        </p:nvPicPr>
        <p:blipFill>
          <a:blip r:embed="rId2"/>
          <a:srcRect/>
          <a:stretch>
            <a:fillRect/>
          </a:stretch>
        </p:blipFill>
        <p:spPr bwMode="auto">
          <a:xfrm>
            <a:off x="1511300" y="1676400"/>
            <a:ext cx="5800725" cy="480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685800" y="533400"/>
            <a:ext cx="7772400" cy="762000"/>
          </a:xfrm>
        </p:spPr>
        <p:txBody>
          <a:bodyPr/>
          <a:lstStyle/>
          <a:p>
            <a:r>
              <a:rPr lang="en-US">
                <a:solidFill>
                  <a:srgbClr val="2D2DB9"/>
                </a:solidFill>
                <a:latin typeface="Arial" pitchFamily="35" charset="0"/>
                <a:ea typeface="ＭＳ Ｐゴシック" pitchFamily="35" charset="-128"/>
                <a:cs typeface="ＭＳ Ｐゴシック" pitchFamily="35" charset="-128"/>
              </a:rPr>
              <a:t>Differential Centrifugation</a:t>
            </a:r>
          </a:p>
        </p:txBody>
      </p:sp>
      <p:sp>
        <p:nvSpPr>
          <p:cNvPr id="128003" name="Rectangle 3"/>
          <p:cNvSpPr>
            <a:spLocks noGrp="1" noChangeArrowheads="1"/>
          </p:cNvSpPr>
          <p:nvPr>
            <p:ph type="body" idx="1"/>
          </p:nvPr>
        </p:nvSpPr>
        <p:spPr>
          <a:xfrm>
            <a:off x="381000" y="1828800"/>
            <a:ext cx="8458200" cy="4114800"/>
          </a:xfrm>
        </p:spPr>
        <p:txBody>
          <a:bodyPr/>
          <a:lstStyle/>
          <a:p>
            <a:pPr>
              <a:buFontTx/>
              <a:buNone/>
            </a:pPr>
            <a:r>
              <a:rPr lang="en-US">
                <a:solidFill>
                  <a:srgbClr val="CC0000"/>
                </a:solidFill>
                <a:latin typeface="Helvetica" pitchFamily="35" charset="0"/>
                <a:ea typeface="ＭＳ Ｐゴシック" pitchFamily="35" charset="-128"/>
                <a:cs typeface="ＭＳ Ｐゴシック" pitchFamily="35" charset="-128"/>
              </a:rPr>
              <a:t>Poor resolution and recovery because of:</a:t>
            </a:r>
          </a:p>
          <a:p>
            <a:pPr lvl="1"/>
            <a:r>
              <a:rPr lang="en-US">
                <a:solidFill>
                  <a:schemeClr val="accent2"/>
                </a:solidFill>
                <a:latin typeface="Arial" pitchFamily="35" charset="0"/>
              </a:rPr>
              <a:t>Particle size heterogeneity</a:t>
            </a:r>
          </a:p>
          <a:p>
            <a:pPr lvl="1"/>
            <a:r>
              <a:rPr lang="en-US">
                <a:solidFill>
                  <a:schemeClr val="accent2"/>
                </a:solidFill>
                <a:latin typeface="Arial" pitchFamily="35" charset="0"/>
              </a:rPr>
              <a:t>Particles starting out at r</a:t>
            </a:r>
            <a:r>
              <a:rPr lang="en-US" baseline="-25000">
                <a:solidFill>
                  <a:schemeClr val="accent2"/>
                </a:solidFill>
                <a:latin typeface="Arial" pitchFamily="35" charset="0"/>
              </a:rPr>
              <a:t>min</a:t>
            </a:r>
            <a:r>
              <a:rPr lang="en-US">
                <a:solidFill>
                  <a:schemeClr val="accent2"/>
                </a:solidFill>
                <a:latin typeface="Arial" pitchFamily="35" charset="0"/>
              </a:rPr>
              <a:t> have furthest to travel but initially experience lowest </a:t>
            </a:r>
            <a:r>
              <a:rPr lang="en-US" i="1">
                <a:solidFill>
                  <a:schemeClr val="accent2"/>
                </a:solidFill>
                <a:latin typeface="Arial" pitchFamily="35" charset="0"/>
              </a:rPr>
              <a:t>RCF</a:t>
            </a:r>
          </a:p>
          <a:p>
            <a:pPr lvl="1"/>
            <a:r>
              <a:rPr lang="en-US">
                <a:solidFill>
                  <a:schemeClr val="accent2"/>
                </a:solidFill>
                <a:latin typeface="Arial" pitchFamily="35" charset="0"/>
              </a:rPr>
              <a:t>Smaller particles close to r</a:t>
            </a:r>
            <a:r>
              <a:rPr lang="en-US" baseline="-25000">
                <a:solidFill>
                  <a:schemeClr val="accent2"/>
                </a:solidFill>
                <a:latin typeface="Arial" pitchFamily="35" charset="0"/>
              </a:rPr>
              <a:t>max</a:t>
            </a:r>
            <a:r>
              <a:rPr lang="en-US">
                <a:solidFill>
                  <a:schemeClr val="accent2"/>
                </a:solidFill>
                <a:latin typeface="Arial" pitchFamily="35" charset="0"/>
              </a:rPr>
              <a:t> have only a short distance to travel and experience the highest </a:t>
            </a:r>
            <a:r>
              <a:rPr lang="en-US" i="1">
                <a:solidFill>
                  <a:schemeClr val="accent2"/>
                </a:solidFill>
                <a:latin typeface="Arial" pitchFamily="35" charset="0"/>
              </a:rPr>
              <a:t>RCF</a:t>
            </a:r>
            <a:endParaRPr lang="en-US">
              <a:solidFill>
                <a:schemeClr val="accent2"/>
              </a:solidFill>
              <a:latin typeface="Arial" pitchFamily="35"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checkerboard(across)">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8003">
                                            <p:txEl>
                                              <p:pRg st="0" end="0"/>
                                            </p:txEl>
                                          </p:spTgt>
                                        </p:tgtEl>
                                        <p:attrNameLst>
                                          <p:attrName>style.visibility</p:attrName>
                                        </p:attrNameLst>
                                      </p:cBhvr>
                                      <p:to>
                                        <p:strVal val="visible"/>
                                      </p:to>
                                    </p:set>
                                    <p:animEffect transition="in" filter="wipe(up)">
                                      <p:cBhvr>
                                        <p:cTn id="12" dur="500"/>
                                        <p:tgtEl>
                                          <p:spTgt spid="128003">
                                            <p:txEl>
                                              <p:pRg st="0" end="0"/>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128003">
                                            <p:txEl>
                                              <p:pRg st="1" end="1"/>
                                            </p:txEl>
                                          </p:spTgt>
                                        </p:tgtEl>
                                        <p:attrNameLst>
                                          <p:attrName>style.visibility</p:attrName>
                                        </p:attrNameLst>
                                      </p:cBhvr>
                                      <p:to>
                                        <p:strVal val="visible"/>
                                      </p:to>
                                    </p:set>
                                    <p:animEffect transition="in" filter="wipe(up)">
                                      <p:cBhvr>
                                        <p:cTn id="15" dur="500"/>
                                        <p:tgtEl>
                                          <p:spTgt spid="128003">
                                            <p:txEl>
                                              <p:pRg st="1" end="1"/>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28003">
                                            <p:txEl>
                                              <p:pRg st="2" end="2"/>
                                            </p:txEl>
                                          </p:spTgt>
                                        </p:tgtEl>
                                        <p:attrNameLst>
                                          <p:attrName>style.visibility</p:attrName>
                                        </p:attrNameLst>
                                      </p:cBhvr>
                                      <p:to>
                                        <p:strVal val="visible"/>
                                      </p:to>
                                    </p:set>
                                    <p:animEffect transition="in" filter="wipe(up)">
                                      <p:cBhvr>
                                        <p:cTn id="18" dur="500"/>
                                        <p:tgtEl>
                                          <p:spTgt spid="128003">
                                            <p:txEl>
                                              <p:pRg st="2" end="2"/>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28003">
                                            <p:txEl>
                                              <p:pRg st="3" end="3"/>
                                            </p:txEl>
                                          </p:spTgt>
                                        </p:tgtEl>
                                        <p:attrNameLst>
                                          <p:attrName>style.visibility</p:attrName>
                                        </p:attrNameLst>
                                      </p:cBhvr>
                                      <p:to>
                                        <p:strVal val="visible"/>
                                      </p:to>
                                    </p:set>
                                    <p:animEffect transition="in" filter="wipe(up)">
                                      <p:cBhvr>
                                        <p:cTn id="21"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P spid="12800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762000" y="381000"/>
            <a:ext cx="7772400" cy="895350"/>
          </a:xfrm>
        </p:spPr>
        <p:txBody>
          <a:bodyPr/>
          <a:lstStyle/>
          <a:p>
            <a:r>
              <a:rPr lang="en-US">
                <a:solidFill>
                  <a:srgbClr val="2D2DB9"/>
                </a:solidFill>
                <a:latin typeface="Arial" pitchFamily="35" charset="0"/>
                <a:ea typeface="ＭＳ Ｐゴシック" pitchFamily="35" charset="-128"/>
                <a:cs typeface="ＭＳ Ｐゴシック" pitchFamily="35" charset="-128"/>
              </a:rPr>
              <a:t>Differential Centrifugation</a:t>
            </a:r>
          </a:p>
        </p:txBody>
      </p:sp>
      <p:grpSp>
        <p:nvGrpSpPr>
          <p:cNvPr id="2" name="Group 68"/>
          <p:cNvGrpSpPr>
            <a:grpSpLocks/>
          </p:cNvGrpSpPr>
          <p:nvPr/>
        </p:nvGrpSpPr>
        <p:grpSpPr bwMode="auto">
          <a:xfrm>
            <a:off x="1212850" y="1211263"/>
            <a:ext cx="2446338" cy="5646737"/>
            <a:chOff x="764" y="763"/>
            <a:chExt cx="1541" cy="3557"/>
          </a:xfrm>
        </p:grpSpPr>
        <p:grpSp>
          <p:nvGrpSpPr>
            <p:cNvPr id="77860" name="Group 32"/>
            <p:cNvGrpSpPr>
              <a:grpSpLocks/>
            </p:cNvGrpSpPr>
            <p:nvPr/>
          </p:nvGrpSpPr>
          <p:grpSpPr bwMode="auto">
            <a:xfrm rot="3818378">
              <a:off x="-207" y="2061"/>
              <a:ext cx="3557" cy="962"/>
              <a:chOff x="1329" y="1432"/>
              <a:chExt cx="3089" cy="1202"/>
            </a:xfrm>
          </p:grpSpPr>
          <p:sp>
            <p:nvSpPr>
              <p:cNvPr id="77879" name="Freeform 33"/>
              <p:cNvSpPr>
                <a:spLocks noChangeAspect="1"/>
              </p:cNvSpPr>
              <p:nvPr/>
            </p:nvSpPr>
            <p:spPr bwMode="auto">
              <a:xfrm rot="-5400000">
                <a:off x="2074" y="881"/>
                <a:ext cx="1202" cy="2303"/>
              </a:xfrm>
              <a:custGeom>
                <a:avLst/>
                <a:gdLst>
                  <a:gd name="T0" fmla="*/ 0 w 394"/>
                  <a:gd name="T1" fmla="*/ 0 h 203"/>
                  <a:gd name="T2" fmla="*/ 0 w 394"/>
                  <a:gd name="T3" fmla="*/ 37966464 h 203"/>
                  <a:gd name="T4" fmla="*/ 49123 w 394"/>
                  <a:gd name="T5" fmla="*/ 37966464 h 203"/>
                  <a:gd name="T6" fmla="*/ 103866 w 394"/>
                  <a:gd name="T7" fmla="*/ 37966464 h 203"/>
                  <a:gd name="T8" fmla="*/ 103607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7880" name="Arc 34"/>
              <p:cNvSpPr>
                <a:spLocks noChangeAspect="1"/>
              </p:cNvSpPr>
              <p:nvPr/>
            </p:nvSpPr>
            <p:spPr bwMode="auto">
              <a:xfrm rot="16200000" flipV="1">
                <a:off x="3505" y="1703"/>
                <a:ext cx="1171" cy="655"/>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7881" name="Freeform 35"/>
              <p:cNvSpPr>
                <a:spLocks noChangeAspect="1"/>
              </p:cNvSpPr>
              <p:nvPr/>
            </p:nvSpPr>
            <p:spPr bwMode="auto">
              <a:xfrm rot="-5400000">
                <a:off x="2276" y="492"/>
                <a:ext cx="1190" cy="3084"/>
              </a:xfrm>
              <a:custGeom>
                <a:avLst/>
                <a:gdLst>
                  <a:gd name="T0" fmla="*/ 0 w 793"/>
                  <a:gd name="T1" fmla="*/ 12540 h 2055"/>
                  <a:gd name="T2" fmla="*/ 18 w 793"/>
                  <a:gd name="T3" fmla="*/ 12783 h 2055"/>
                  <a:gd name="T4" fmla="*/ 48 w 793"/>
                  <a:gd name="T5" fmla="*/ 13008 h 2055"/>
                  <a:gd name="T6" fmla="*/ 80 w 793"/>
                  <a:gd name="T7" fmla="*/ 13161 h 2055"/>
                  <a:gd name="T8" fmla="*/ 108 w 793"/>
                  <a:gd name="T9" fmla="*/ 13313 h 2055"/>
                  <a:gd name="T10" fmla="*/ 153 w 793"/>
                  <a:gd name="T11" fmla="*/ 13466 h 2055"/>
                  <a:gd name="T12" fmla="*/ 201 w 793"/>
                  <a:gd name="T13" fmla="*/ 13603 h 2055"/>
                  <a:gd name="T14" fmla="*/ 323 w 793"/>
                  <a:gd name="T15" fmla="*/ 13892 h 2055"/>
                  <a:gd name="T16" fmla="*/ 383 w 793"/>
                  <a:gd name="T17" fmla="*/ 14018 h 2055"/>
                  <a:gd name="T18" fmla="*/ 458 w 793"/>
                  <a:gd name="T19" fmla="*/ 14153 h 2055"/>
                  <a:gd name="T20" fmla="*/ 626 w 793"/>
                  <a:gd name="T21" fmla="*/ 14397 h 2055"/>
                  <a:gd name="T22" fmla="*/ 809 w 793"/>
                  <a:gd name="T23" fmla="*/ 14626 h 2055"/>
                  <a:gd name="T24" fmla="*/ 959 w 793"/>
                  <a:gd name="T25" fmla="*/ 14790 h 2055"/>
                  <a:gd name="T26" fmla="*/ 1112 w 793"/>
                  <a:gd name="T27" fmla="*/ 14943 h 2055"/>
                  <a:gd name="T28" fmla="*/ 1337 w 793"/>
                  <a:gd name="T29" fmla="*/ 15112 h 2055"/>
                  <a:gd name="T30" fmla="*/ 1598 w 793"/>
                  <a:gd name="T31" fmla="*/ 15262 h 2055"/>
                  <a:gd name="T32" fmla="*/ 1781 w 793"/>
                  <a:gd name="T33" fmla="*/ 15369 h 2055"/>
                  <a:gd name="T34" fmla="*/ 1916 w 793"/>
                  <a:gd name="T35" fmla="*/ 15431 h 2055"/>
                  <a:gd name="T36" fmla="*/ 2054 w 793"/>
                  <a:gd name="T37" fmla="*/ 15477 h 2055"/>
                  <a:gd name="T38" fmla="*/ 2267 w 793"/>
                  <a:gd name="T39" fmla="*/ 15552 h 2055"/>
                  <a:gd name="T40" fmla="*/ 2419 w 793"/>
                  <a:gd name="T41" fmla="*/ 15581 h 2055"/>
                  <a:gd name="T42" fmla="*/ 2554 w 793"/>
                  <a:gd name="T43" fmla="*/ 15599 h 2055"/>
                  <a:gd name="T44" fmla="*/ 2707 w 793"/>
                  <a:gd name="T45" fmla="*/ 15629 h 2055"/>
                  <a:gd name="T46" fmla="*/ 3010 w 793"/>
                  <a:gd name="T47" fmla="*/ 15642 h 2055"/>
                  <a:gd name="T48" fmla="*/ 3315 w 793"/>
                  <a:gd name="T49" fmla="*/ 15629 h 2055"/>
                  <a:gd name="T50" fmla="*/ 3468 w 793"/>
                  <a:gd name="T51" fmla="*/ 15599 h 2055"/>
                  <a:gd name="T52" fmla="*/ 3606 w 793"/>
                  <a:gd name="T53" fmla="*/ 15581 h 2055"/>
                  <a:gd name="T54" fmla="*/ 3759 w 793"/>
                  <a:gd name="T55" fmla="*/ 15552 h 2055"/>
                  <a:gd name="T56" fmla="*/ 3971 w 793"/>
                  <a:gd name="T57" fmla="*/ 15477 h 2055"/>
                  <a:gd name="T58" fmla="*/ 4110 w 793"/>
                  <a:gd name="T59" fmla="*/ 15431 h 2055"/>
                  <a:gd name="T60" fmla="*/ 4245 w 793"/>
                  <a:gd name="T61" fmla="*/ 15369 h 2055"/>
                  <a:gd name="T62" fmla="*/ 4443 w 793"/>
                  <a:gd name="T63" fmla="*/ 15262 h 2055"/>
                  <a:gd name="T64" fmla="*/ 4686 w 793"/>
                  <a:gd name="T65" fmla="*/ 15112 h 2055"/>
                  <a:gd name="T66" fmla="*/ 4913 w 793"/>
                  <a:gd name="T67" fmla="*/ 14943 h 2055"/>
                  <a:gd name="T68" fmla="*/ 5065 w 793"/>
                  <a:gd name="T69" fmla="*/ 14790 h 2055"/>
                  <a:gd name="T70" fmla="*/ 5218 w 793"/>
                  <a:gd name="T71" fmla="*/ 14626 h 2055"/>
                  <a:gd name="T72" fmla="*/ 5401 w 793"/>
                  <a:gd name="T73" fmla="*/ 14397 h 2055"/>
                  <a:gd name="T74" fmla="*/ 5522 w 793"/>
                  <a:gd name="T75" fmla="*/ 14213 h 2055"/>
                  <a:gd name="T76" fmla="*/ 5614 w 793"/>
                  <a:gd name="T77" fmla="*/ 14092 h 2055"/>
                  <a:gd name="T78" fmla="*/ 5675 w 793"/>
                  <a:gd name="T79" fmla="*/ 13957 h 2055"/>
                  <a:gd name="T80" fmla="*/ 5765 w 793"/>
                  <a:gd name="T81" fmla="*/ 13738 h 2055"/>
                  <a:gd name="T82" fmla="*/ 5825 w 793"/>
                  <a:gd name="T83" fmla="*/ 13603 h 2055"/>
                  <a:gd name="T84" fmla="*/ 5905 w 793"/>
                  <a:gd name="T85" fmla="*/ 13391 h 2055"/>
                  <a:gd name="T86" fmla="*/ 5933 w 793"/>
                  <a:gd name="T87" fmla="*/ 13238 h 2055"/>
                  <a:gd name="T88" fmla="*/ 5979 w 793"/>
                  <a:gd name="T89" fmla="*/ 13008 h 2055"/>
                  <a:gd name="T90" fmla="*/ 6009 w 793"/>
                  <a:gd name="T91" fmla="*/ 12783 h 2055"/>
                  <a:gd name="T92" fmla="*/ 6027 w 793"/>
                  <a:gd name="T93" fmla="*/ 12540 h 2055"/>
                  <a:gd name="T94" fmla="*/ 6036 w 793"/>
                  <a:gd name="T95" fmla="*/ 9410 h 2055"/>
                  <a:gd name="T96" fmla="*/ 6036 w 793"/>
                  <a:gd name="T97" fmla="*/ 6279 h 2055"/>
                  <a:gd name="T98" fmla="*/ 6036 w 793"/>
                  <a:gd name="T99" fmla="*/ 27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grpSp>
        <p:sp>
          <p:nvSpPr>
            <p:cNvPr id="77861" name="Oval 36"/>
            <p:cNvSpPr>
              <a:spLocks noChangeAspect="1" noChangeArrowheads="1"/>
            </p:cNvSpPr>
            <p:nvPr/>
          </p:nvSpPr>
          <p:spPr bwMode="auto">
            <a:xfrm rot="-1581622">
              <a:off x="815" y="1229"/>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62" name="Oval 37"/>
            <p:cNvSpPr>
              <a:spLocks noChangeAspect="1" noChangeArrowheads="1"/>
            </p:cNvSpPr>
            <p:nvPr/>
          </p:nvSpPr>
          <p:spPr bwMode="auto">
            <a:xfrm rot="-1581622">
              <a:off x="1090" y="1920"/>
              <a:ext cx="121"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63" name="Oval 38"/>
            <p:cNvSpPr>
              <a:spLocks noChangeAspect="1" noChangeArrowheads="1"/>
            </p:cNvSpPr>
            <p:nvPr/>
          </p:nvSpPr>
          <p:spPr bwMode="auto">
            <a:xfrm rot="-1581622">
              <a:off x="764" y="1640"/>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64" name="Oval 39"/>
            <p:cNvSpPr>
              <a:spLocks noChangeAspect="1" noChangeArrowheads="1"/>
            </p:cNvSpPr>
            <p:nvPr/>
          </p:nvSpPr>
          <p:spPr bwMode="auto">
            <a:xfrm rot="-1581622">
              <a:off x="1067" y="2265"/>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65" name="Oval 40"/>
            <p:cNvSpPr>
              <a:spLocks noChangeAspect="1" noChangeArrowheads="1"/>
            </p:cNvSpPr>
            <p:nvPr/>
          </p:nvSpPr>
          <p:spPr bwMode="auto">
            <a:xfrm rot="-1581622">
              <a:off x="1741" y="2487"/>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66" name="Oval 41"/>
            <p:cNvSpPr>
              <a:spLocks noChangeAspect="1" noChangeArrowheads="1"/>
            </p:cNvSpPr>
            <p:nvPr/>
          </p:nvSpPr>
          <p:spPr bwMode="auto">
            <a:xfrm rot="-1581622">
              <a:off x="1531" y="2034"/>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67" name="Oval 42"/>
            <p:cNvSpPr>
              <a:spLocks noChangeAspect="1" noChangeArrowheads="1"/>
            </p:cNvSpPr>
            <p:nvPr/>
          </p:nvSpPr>
          <p:spPr bwMode="auto">
            <a:xfrm rot="-1581622">
              <a:off x="1420" y="2586"/>
              <a:ext cx="121"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68" name="Oval 43"/>
            <p:cNvSpPr>
              <a:spLocks noChangeAspect="1" noChangeArrowheads="1"/>
            </p:cNvSpPr>
            <p:nvPr/>
          </p:nvSpPr>
          <p:spPr bwMode="auto">
            <a:xfrm rot="-1581622">
              <a:off x="1687" y="3040"/>
              <a:ext cx="120"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69" name="Oval 44"/>
            <p:cNvSpPr>
              <a:spLocks noChangeAspect="1" noChangeArrowheads="1"/>
            </p:cNvSpPr>
            <p:nvPr/>
          </p:nvSpPr>
          <p:spPr bwMode="auto">
            <a:xfrm rot="-1581622">
              <a:off x="1716" y="3432"/>
              <a:ext cx="120"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70" name="Oval 45"/>
            <p:cNvSpPr>
              <a:spLocks noChangeAspect="1" noChangeArrowheads="1"/>
            </p:cNvSpPr>
            <p:nvPr/>
          </p:nvSpPr>
          <p:spPr bwMode="auto">
            <a:xfrm rot="-1581622">
              <a:off x="1216" y="1564"/>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71" name="Oval 46"/>
            <p:cNvSpPr>
              <a:spLocks noChangeAspect="1" noChangeArrowheads="1"/>
            </p:cNvSpPr>
            <p:nvPr/>
          </p:nvSpPr>
          <p:spPr bwMode="auto">
            <a:xfrm rot="-1581622">
              <a:off x="1380" y="2909"/>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72" name="Oval 47"/>
            <p:cNvSpPr>
              <a:spLocks noChangeAspect="1" noChangeArrowheads="1"/>
            </p:cNvSpPr>
            <p:nvPr/>
          </p:nvSpPr>
          <p:spPr bwMode="auto">
            <a:xfrm rot="-1581622">
              <a:off x="2125" y="3455"/>
              <a:ext cx="180"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73" name="Oval 48"/>
            <p:cNvSpPr>
              <a:spLocks noChangeAspect="1" noChangeArrowheads="1"/>
            </p:cNvSpPr>
            <p:nvPr/>
          </p:nvSpPr>
          <p:spPr bwMode="auto">
            <a:xfrm rot="-1581622">
              <a:off x="1923" y="3082"/>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74" name="Oval 49"/>
            <p:cNvSpPr>
              <a:spLocks noChangeAspect="1" noChangeArrowheads="1"/>
            </p:cNvSpPr>
            <p:nvPr/>
          </p:nvSpPr>
          <p:spPr bwMode="auto">
            <a:xfrm rot="-1581622">
              <a:off x="2026" y="3670"/>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75" name="Oval 50"/>
            <p:cNvSpPr>
              <a:spLocks noChangeAspect="1" noChangeArrowheads="1"/>
            </p:cNvSpPr>
            <p:nvPr/>
          </p:nvSpPr>
          <p:spPr bwMode="auto">
            <a:xfrm rot="-1581622">
              <a:off x="1389" y="1365"/>
              <a:ext cx="120"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76" name="Oval 51"/>
            <p:cNvSpPr>
              <a:spLocks noChangeAspect="1" noChangeArrowheads="1"/>
            </p:cNvSpPr>
            <p:nvPr/>
          </p:nvSpPr>
          <p:spPr bwMode="auto">
            <a:xfrm rot="-1581622">
              <a:off x="1504" y="2429"/>
              <a:ext cx="120"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77" name="Oval 52"/>
            <p:cNvSpPr>
              <a:spLocks noChangeAspect="1" noChangeArrowheads="1"/>
            </p:cNvSpPr>
            <p:nvPr/>
          </p:nvSpPr>
          <p:spPr bwMode="auto">
            <a:xfrm rot="-1581622">
              <a:off x="1300" y="2006"/>
              <a:ext cx="181" cy="19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78" name="Oval 53"/>
            <p:cNvSpPr>
              <a:spLocks noChangeAspect="1" noChangeArrowheads="1"/>
            </p:cNvSpPr>
            <p:nvPr/>
          </p:nvSpPr>
          <p:spPr bwMode="auto">
            <a:xfrm rot="-1581622">
              <a:off x="1619" y="2742"/>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4" name="Group 61"/>
          <p:cNvGrpSpPr>
            <a:grpSpLocks/>
          </p:cNvGrpSpPr>
          <p:nvPr/>
        </p:nvGrpSpPr>
        <p:grpSpPr bwMode="auto">
          <a:xfrm>
            <a:off x="3157538" y="1492250"/>
            <a:ext cx="5646737" cy="1527175"/>
            <a:chOff x="1989" y="940"/>
            <a:chExt cx="3557" cy="962"/>
          </a:xfrm>
        </p:grpSpPr>
        <p:grpSp>
          <p:nvGrpSpPr>
            <p:cNvPr id="77838" name="Group 29"/>
            <p:cNvGrpSpPr>
              <a:grpSpLocks/>
            </p:cNvGrpSpPr>
            <p:nvPr/>
          </p:nvGrpSpPr>
          <p:grpSpPr bwMode="auto">
            <a:xfrm>
              <a:off x="1989" y="940"/>
              <a:ext cx="3557" cy="962"/>
              <a:chOff x="1329" y="1432"/>
              <a:chExt cx="3089" cy="1202"/>
            </a:xfrm>
          </p:grpSpPr>
          <p:sp>
            <p:nvSpPr>
              <p:cNvPr id="77857" name="Freeform 5"/>
              <p:cNvSpPr>
                <a:spLocks noChangeAspect="1"/>
              </p:cNvSpPr>
              <p:nvPr/>
            </p:nvSpPr>
            <p:spPr bwMode="auto">
              <a:xfrm rot="-5400000">
                <a:off x="2074" y="881"/>
                <a:ext cx="1202" cy="2303"/>
              </a:xfrm>
              <a:custGeom>
                <a:avLst/>
                <a:gdLst>
                  <a:gd name="T0" fmla="*/ 0 w 394"/>
                  <a:gd name="T1" fmla="*/ 0 h 203"/>
                  <a:gd name="T2" fmla="*/ 0 w 394"/>
                  <a:gd name="T3" fmla="*/ 37966464 h 203"/>
                  <a:gd name="T4" fmla="*/ 49123 w 394"/>
                  <a:gd name="T5" fmla="*/ 37966464 h 203"/>
                  <a:gd name="T6" fmla="*/ 103866 w 394"/>
                  <a:gd name="T7" fmla="*/ 37966464 h 203"/>
                  <a:gd name="T8" fmla="*/ 103607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CCFF"/>
              </a:solidFill>
              <a:ln w="12700" cap="rnd">
                <a:noFill/>
                <a:round/>
                <a:headEnd/>
                <a:tailEnd/>
              </a:ln>
            </p:spPr>
            <p:txBody>
              <a:bodyPr>
                <a:prstTxWarp prst="textNoShape">
                  <a:avLst/>
                </a:prstTxWarp>
              </a:bodyPr>
              <a:lstStyle/>
              <a:p>
                <a:endParaRPr lang="en-US"/>
              </a:p>
            </p:txBody>
          </p:sp>
          <p:sp>
            <p:nvSpPr>
              <p:cNvPr id="77858" name="Arc 6"/>
              <p:cNvSpPr>
                <a:spLocks noChangeAspect="1"/>
              </p:cNvSpPr>
              <p:nvPr/>
            </p:nvSpPr>
            <p:spPr bwMode="auto">
              <a:xfrm rot="16200000" flipV="1">
                <a:off x="3505" y="1703"/>
                <a:ext cx="1171" cy="655"/>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CCFF"/>
              </a:solidFill>
              <a:ln w="9525">
                <a:noFill/>
                <a:round/>
                <a:headEnd/>
                <a:tailEnd/>
              </a:ln>
            </p:spPr>
            <p:txBody>
              <a:bodyPr wrap="none" anchor="ctr">
                <a:prstTxWarp prst="textNoShape">
                  <a:avLst/>
                </a:prstTxWarp>
              </a:bodyPr>
              <a:lstStyle/>
              <a:p>
                <a:endParaRPr lang="en-US"/>
              </a:p>
            </p:txBody>
          </p:sp>
          <p:sp>
            <p:nvSpPr>
              <p:cNvPr id="77859" name="Freeform 7"/>
              <p:cNvSpPr>
                <a:spLocks noChangeAspect="1"/>
              </p:cNvSpPr>
              <p:nvPr/>
            </p:nvSpPr>
            <p:spPr bwMode="auto">
              <a:xfrm rot="-5400000">
                <a:off x="2276" y="492"/>
                <a:ext cx="1190" cy="3084"/>
              </a:xfrm>
              <a:custGeom>
                <a:avLst/>
                <a:gdLst>
                  <a:gd name="T0" fmla="*/ 0 w 793"/>
                  <a:gd name="T1" fmla="*/ 12540 h 2055"/>
                  <a:gd name="T2" fmla="*/ 18 w 793"/>
                  <a:gd name="T3" fmla="*/ 12783 h 2055"/>
                  <a:gd name="T4" fmla="*/ 48 w 793"/>
                  <a:gd name="T5" fmla="*/ 13008 h 2055"/>
                  <a:gd name="T6" fmla="*/ 80 w 793"/>
                  <a:gd name="T7" fmla="*/ 13161 h 2055"/>
                  <a:gd name="T8" fmla="*/ 108 w 793"/>
                  <a:gd name="T9" fmla="*/ 13313 h 2055"/>
                  <a:gd name="T10" fmla="*/ 153 w 793"/>
                  <a:gd name="T11" fmla="*/ 13466 h 2055"/>
                  <a:gd name="T12" fmla="*/ 201 w 793"/>
                  <a:gd name="T13" fmla="*/ 13603 h 2055"/>
                  <a:gd name="T14" fmla="*/ 323 w 793"/>
                  <a:gd name="T15" fmla="*/ 13892 h 2055"/>
                  <a:gd name="T16" fmla="*/ 383 w 793"/>
                  <a:gd name="T17" fmla="*/ 14018 h 2055"/>
                  <a:gd name="T18" fmla="*/ 458 w 793"/>
                  <a:gd name="T19" fmla="*/ 14153 h 2055"/>
                  <a:gd name="T20" fmla="*/ 626 w 793"/>
                  <a:gd name="T21" fmla="*/ 14397 h 2055"/>
                  <a:gd name="T22" fmla="*/ 809 w 793"/>
                  <a:gd name="T23" fmla="*/ 14626 h 2055"/>
                  <a:gd name="T24" fmla="*/ 959 w 793"/>
                  <a:gd name="T25" fmla="*/ 14790 h 2055"/>
                  <a:gd name="T26" fmla="*/ 1112 w 793"/>
                  <a:gd name="T27" fmla="*/ 14943 h 2055"/>
                  <a:gd name="T28" fmla="*/ 1337 w 793"/>
                  <a:gd name="T29" fmla="*/ 15112 h 2055"/>
                  <a:gd name="T30" fmla="*/ 1598 w 793"/>
                  <a:gd name="T31" fmla="*/ 15262 h 2055"/>
                  <a:gd name="T32" fmla="*/ 1781 w 793"/>
                  <a:gd name="T33" fmla="*/ 15369 h 2055"/>
                  <a:gd name="T34" fmla="*/ 1916 w 793"/>
                  <a:gd name="T35" fmla="*/ 15431 h 2055"/>
                  <a:gd name="T36" fmla="*/ 2054 w 793"/>
                  <a:gd name="T37" fmla="*/ 15477 h 2055"/>
                  <a:gd name="T38" fmla="*/ 2267 w 793"/>
                  <a:gd name="T39" fmla="*/ 15552 h 2055"/>
                  <a:gd name="T40" fmla="*/ 2419 w 793"/>
                  <a:gd name="T41" fmla="*/ 15581 h 2055"/>
                  <a:gd name="T42" fmla="*/ 2554 w 793"/>
                  <a:gd name="T43" fmla="*/ 15599 h 2055"/>
                  <a:gd name="T44" fmla="*/ 2707 w 793"/>
                  <a:gd name="T45" fmla="*/ 15629 h 2055"/>
                  <a:gd name="T46" fmla="*/ 3010 w 793"/>
                  <a:gd name="T47" fmla="*/ 15642 h 2055"/>
                  <a:gd name="T48" fmla="*/ 3315 w 793"/>
                  <a:gd name="T49" fmla="*/ 15629 h 2055"/>
                  <a:gd name="T50" fmla="*/ 3468 w 793"/>
                  <a:gd name="T51" fmla="*/ 15599 h 2055"/>
                  <a:gd name="T52" fmla="*/ 3606 w 793"/>
                  <a:gd name="T53" fmla="*/ 15581 h 2055"/>
                  <a:gd name="T54" fmla="*/ 3759 w 793"/>
                  <a:gd name="T55" fmla="*/ 15552 h 2055"/>
                  <a:gd name="T56" fmla="*/ 3971 w 793"/>
                  <a:gd name="T57" fmla="*/ 15477 h 2055"/>
                  <a:gd name="T58" fmla="*/ 4110 w 793"/>
                  <a:gd name="T59" fmla="*/ 15431 h 2055"/>
                  <a:gd name="T60" fmla="*/ 4245 w 793"/>
                  <a:gd name="T61" fmla="*/ 15369 h 2055"/>
                  <a:gd name="T62" fmla="*/ 4443 w 793"/>
                  <a:gd name="T63" fmla="*/ 15262 h 2055"/>
                  <a:gd name="T64" fmla="*/ 4686 w 793"/>
                  <a:gd name="T65" fmla="*/ 15112 h 2055"/>
                  <a:gd name="T66" fmla="*/ 4913 w 793"/>
                  <a:gd name="T67" fmla="*/ 14943 h 2055"/>
                  <a:gd name="T68" fmla="*/ 5065 w 793"/>
                  <a:gd name="T69" fmla="*/ 14790 h 2055"/>
                  <a:gd name="T70" fmla="*/ 5218 w 793"/>
                  <a:gd name="T71" fmla="*/ 14626 h 2055"/>
                  <a:gd name="T72" fmla="*/ 5401 w 793"/>
                  <a:gd name="T73" fmla="*/ 14397 h 2055"/>
                  <a:gd name="T74" fmla="*/ 5522 w 793"/>
                  <a:gd name="T75" fmla="*/ 14213 h 2055"/>
                  <a:gd name="T76" fmla="*/ 5614 w 793"/>
                  <a:gd name="T77" fmla="*/ 14092 h 2055"/>
                  <a:gd name="T78" fmla="*/ 5675 w 793"/>
                  <a:gd name="T79" fmla="*/ 13957 h 2055"/>
                  <a:gd name="T80" fmla="*/ 5765 w 793"/>
                  <a:gd name="T81" fmla="*/ 13738 h 2055"/>
                  <a:gd name="T82" fmla="*/ 5825 w 793"/>
                  <a:gd name="T83" fmla="*/ 13603 h 2055"/>
                  <a:gd name="T84" fmla="*/ 5905 w 793"/>
                  <a:gd name="T85" fmla="*/ 13391 h 2055"/>
                  <a:gd name="T86" fmla="*/ 5933 w 793"/>
                  <a:gd name="T87" fmla="*/ 13238 h 2055"/>
                  <a:gd name="T88" fmla="*/ 5979 w 793"/>
                  <a:gd name="T89" fmla="*/ 13008 h 2055"/>
                  <a:gd name="T90" fmla="*/ 6009 w 793"/>
                  <a:gd name="T91" fmla="*/ 12783 h 2055"/>
                  <a:gd name="T92" fmla="*/ 6027 w 793"/>
                  <a:gd name="T93" fmla="*/ 12540 h 2055"/>
                  <a:gd name="T94" fmla="*/ 6036 w 793"/>
                  <a:gd name="T95" fmla="*/ 9410 h 2055"/>
                  <a:gd name="T96" fmla="*/ 6036 w 793"/>
                  <a:gd name="T97" fmla="*/ 6279 h 2055"/>
                  <a:gd name="T98" fmla="*/ 6036 w 793"/>
                  <a:gd name="T99" fmla="*/ 27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grpSp>
        <p:sp>
          <p:nvSpPr>
            <p:cNvPr id="77839" name="Oval 8"/>
            <p:cNvSpPr>
              <a:spLocks noChangeAspect="1" noChangeArrowheads="1"/>
            </p:cNvSpPr>
            <p:nvPr/>
          </p:nvSpPr>
          <p:spPr bwMode="auto">
            <a:xfrm rot="-5400000">
              <a:off x="2384" y="1253"/>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40" name="Oval 9"/>
            <p:cNvSpPr>
              <a:spLocks noChangeAspect="1" noChangeArrowheads="1"/>
            </p:cNvSpPr>
            <p:nvPr/>
          </p:nvSpPr>
          <p:spPr bwMode="auto">
            <a:xfrm rot="-5400000">
              <a:off x="3024" y="1484"/>
              <a:ext cx="121"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41" name="Oval 10"/>
            <p:cNvSpPr>
              <a:spLocks noChangeAspect="1" noChangeArrowheads="1"/>
            </p:cNvSpPr>
            <p:nvPr/>
          </p:nvSpPr>
          <p:spPr bwMode="auto">
            <a:xfrm rot="-5400000">
              <a:off x="2557" y="1595"/>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42" name="Oval 11"/>
            <p:cNvSpPr>
              <a:spLocks noChangeAspect="1" noChangeArrowheads="1"/>
            </p:cNvSpPr>
            <p:nvPr/>
          </p:nvSpPr>
          <p:spPr bwMode="auto">
            <a:xfrm rot="-5400000">
              <a:off x="3347" y="1562"/>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43" name="Oval 12"/>
            <p:cNvSpPr>
              <a:spLocks noChangeAspect="1" noChangeArrowheads="1"/>
            </p:cNvSpPr>
            <p:nvPr/>
          </p:nvSpPr>
          <p:spPr bwMode="auto">
            <a:xfrm rot="-5400000">
              <a:off x="3845" y="1057"/>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44" name="Oval 13"/>
            <p:cNvSpPr>
              <a:spLocks noChangeAspect="1" noChangeArrowheads="1"/>
            </p:cNvSpPr>
            <p:nvPr/>
          </p:nvSpPr>
          <p:spPr bwMode="auto">
            <a:xfrm rot="-5400000">
              <a:off x="3346" y="1044"/>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45" name="Oval 14"/>
            <p:cNvSpPr>
              <a:spLocks noChangeAspect="1" noChangeArrowheads="1"/>
            </p:cNvSpPr>
            <p:nvPr/>
          </p:nvSpPr>
          <p:spPr bwMode="auto">
            <a:xfrm rot="-5400000">
              <a:off x="3767" y="1485"/>
              <a:ext cx="121"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46" name="Oval 15"/>
            <p:cNvSpPr>
              <a:spLocks noChangeAspect="1" noChangeArrowheads="1"/>
            </p:cNvSpPr>
            <p:nvPr/>
          </p:nvSpPr>
          <p:spPr bwMode="auto">
            <a:xfrm rot="-5400000">
              <a:off x="4293" y="1448"/>
              <a:ext cx="120"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47" name="Oval 16"/>
            <p:cNvSpPr>
              <a:spLocks noChangeAspect="1" noChangeArrowheads="1"/>
            </p:cNvSpPr>
            <p:nvPr/>
          </p:nvSpPr>
          <p:spPr bwMode="auto">
            <a:xfrm rot="-5400000">
              <a:off x="4658" y="1595"/>
              <a:ext cx="120"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48" name="Oval 17"/>
            <p:cNvSpPr>
              <a:spLocks noChangeAspect="1" noChangeArrowheads="1"/>
            </p:cNvSpPr>
            <p:nvPr/>
          </p:nvSpPr>
          <p:spPr bwMode="auto">
            <a:xfrm rot="-5400000">
              <a:off x="2961" y="1114"/>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49" name="Oval 18"/>
            <p:cNvSpPr>
              <a:spLocks noChangeAspect="1" noChangeArrowheads="1"/>
            </p:cNvSpPr>
            <p:nvPr/>
          </p:nvSpPr>
          <p:spPr bwMode="auto">
            <a:xfrm rot="-5400000">
              <a:off x="4051" y="1619"/>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50" name="Oval 19"/>
            <p:cNvSpPr>
              <a:spLocks noChangeAspect="1" noChangeArrowheads="1"/>
            </p:cNvSpPr>
            <p:nvPr/>
          </p:nvSpPr>
          <p:spPr bwMode="auto">
            <a:xfrm rot="-5400000">
              <a:off x="4872" y="1194"/>
              <a:ext cx="180"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51" name="Oval 20"/>
            <p:cNvSpPr>
              <a:spLocks noChangeAspect="1" noChangeArrowheads="1"/>
            </p:cNvSpPr>
            <p:nvPr/>
          </p:nvSpPr>
          <p:spPr bwMode="auto">
            <a:xfrm rot="-5400000">
              <a:off x="4459" y="1158"/>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52" name="Oval 21"/>
            <p:cNvSpPr>
              <a:spLocks noChangeAspect="1" noChangeArrowheads="1"/>
            </p:cNvSpPr>
            <p:nvPr/>
          </p:nvSpPr>
          <p:spPr bwMode="auto">
            <a:xfrm rot="-5400000">
              <a:off x="5032" y="1327"/>
              <a:ext cx="251" cy="269"/>
            </a:xfrm>
            <a:prstGeom prst="ellipse">
              <a:avLst/>
            </a:prstGeom>
            <a:solidFill>
              <a:schemeClr val="accent1"/>
            </a:solidFill>
            <a:ln w="9525">
              <a:solidFill>
                <a:schemeClr val="tx1"/>
              </a:solidFill>
              <a:round/>
              <a:headEnd/>
              <a:tailEnd/>
            </a:ln>
          </p:spPr>
          <p:txBody>
            <a:bodyPr wrap="none" anchor="ctr">
              <a:prstTxWarp prst="textNoShape">
                <a:avLst/>
              </a:prstTxWarp>
            </a:bodyPr>
            <a:lstStyle/>
            <a:p>
              <a:endParaRPr lang="en-US"/>
            </a:p>
          </p:txBody>
        </p:sp>
        <p:sp>
          <p:nvSpPr>
            <p:cNvPr id="77853" name="Oval 23"/>
            <p:cNvSpPr>
              <a:spLocks noChangeAspect="1" noChangeArrowheads="1"/>
            </p:cNvSpPr>
            <p:nvPr/>
          </p:nvSpPr>
          <p:spPr bwMode="auto">
            <a:xfrm rot="-5400000">
              <a:off x="2660" y="971"/>
              <a:ext cx="120" cy="134"/>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54" name="Oval 24"/>
            <p:cNvSpPr>
              <a:spLocks noChangeAspect="1" noChangeArrowheads="1"/>
            </p:cNvSpPr>
            <p:nvPr/>
          </p:nvSpPr>
          <p:spPr bwMode="auto">
            <a:xfrm rot="-5400000">
              <a:off x="3665" y="1340"/>
              <a:ext cx="120" cy="13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77855" name="Oval 25"/>
            <p:cNvSpPr>
              <a:spLocks noChangeAspect="1" noChangeArrowheads="1"/>
            </p:cNvSpPr>
            <p:nvPr/>
          </p:nvSpPr>
          <p:spPr bwMode="auto">
            <a:xfrm rot="-5400000">
              <a:off x="3206" y="1290"/>
              <a:ext cx="181" cy="198"/>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77856" name="Oval 26"/>
            <p:cNvSpPr>
              <a:spLocks noChangeAspect="1" noChangeArrowheads="1"/>
            </p:cNvSpPr>
            <p:nvPr/>
          </p:nvSpPr>
          <p:spPr bwMode="auto">
            <a:xfrm rot="-5400000">
              <a:off x="4008" y="1330"/>
              <a:ext cx="181" cy="199"/>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grpSp>
        <p:nvGrpSpPr>
          <p:cNvPr id="6" name="Group 67"/>
          <p:cNvGrpSpPr>
            <a:grpSpLocks/>
          </p:cNvGrpSpPr>
          <p:nvPr/>
        </p:nvGrpSpPr>
        <p:grpSpPr bwMode="auto">
          <a:xfrm>
            <a:off x="800100" y="2152650"/>
            <a:ext cx="7429500" cy="4248150"/>
            <a:chOff x="504" y="1356"/>
            <a:chExt cx="4680" cy="2676"/>
          </a:xfrm>
        </p:grpSpPr>
        <p:grpSp>
          <p:nvGrpSpPr>
            <p:cNvPr id="77833" name="Group 63"/>
            <p:cNvGrpSpPr>
              <a:grpSpLocks/>
            </p:cNvGrpSpPr>
            <p:nvPr/>
          </p:nvGrpSpPr>
          <p:grpSpPr bwMode="auto">
            <a:xfrm>
              <a:off x="504" y="1356"/>
              <a:ext cx="2040" cy="2676"/>
              <a:chOff x="528" y="1356"/>
              <a:chExt cx="2040" cy="2676"/>
            </a:xfrm>
          </p:grpSpPr>
          <p:sp>
            <p:nvSpPr>
              <p:cNvPr id="77835" name="Line 55"/>
              <p:cNvSpPr>
                <a:spLocks noChangeShapeType="1"/>
              </p:cNvSpPr>
              <p:nvPr/>
            </p:nvSpPr>
            <p:spPr bwMode="auto">
              <a:xfrm>
                <a:off x="528" y="1356"/>
                <a:ext cx="0" cy="2676"/>
              </a:xfrm>
              <a:prstGeom prst="line">
                <a:avLst/>
              </a:prstGeom>
              <a:noFill/>
              <a:ln w="28575">
                <a:solidFill>
                  <a:srgbClr val="CC0000"/>
                </a:solidFill>
                <a:prstDash val="lgDash"/>
                <a:round/>
                <a:headEnd/>
                <a:tailEnd/>
              </a:ln>
            </p:spPr>
            <p:txBody>
              <a:bodyPr>
                <a:prstTxWarp prst="textNoShape">
                  <a:avLst/>
                </a:prstTxWarp>
              </a:bodyPr>
              <a:lstStyle/>
              <a:p>
                <a:endParaRPr lang="en-US"/>
              </a:p>
            </p:txBody>
          </p:sp>
          <p:sp>
            <p:nvSpPr>
              <p:cNvPr id="77836" name="Line 56"/>
              <p:cNvSpPr>
                <a:spLocks noChangeShapeType="1"/>
              </p:cNvSpPr>
              <p:nvPr/>
            </p:nvSpPr>
            <p:spPr bwMode="auto">
              <a:xfrm flipV="1">
                <a:off x="2568" y="2748"/>
                <a:ext cx="0" cy="1008"/>
              </a:xfrm>
              <a:prstGeom prst="line">
                <a:avLst/>
              </a:prstGeom>
              <a:noFill/>
              <a:ln w="28575">
                <a:solidFill>
                  <a:srgbClr val="CC0000"/>
                </a:solidFill>
                <a:prstDash val="lgDash"/>
                <a:round/>
                <a:headEnd/>
                <a:tailEnd/>
              </a:ln>
            </p:spPr>
            <p:txBody>
              <a:bodyPr>
                <a:prstTxWarp prst="textNoShape">
                  <a:avLst/>
                </a:prstTxWarp>
              </a:bodyPr>
              <a:lstStyle/>
              <a:p>
                <a:endParaRPr lang="en-US"/>
              </a:p>
            </p:txBody>
          </p:sp>
          <p:sp>
            <p:nvSpPr>
              <p:cNvPr id="77837" name="Line 57"/>
              <p:cNvSpPr>
                <a:spLocks noChangeShapeType="1"/>
              </p:cNvSpPr>
              <p:nvPr/>
            </p:nvSpPr>
            <p:spPr bwMode="auto">
              <a:xfrm>
                <a:off x="540" y="2796"/>
                <a:ext cx="2028"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grpSp>
        <p:sp>
          <p:nvSpPr>
            <p:cNvPr id="77834" name="Text Box 59"/>
            <p:cNvSpPr txBox="1">
              <a:spLocks noChangeArrowheads="1"/>
            </p:cNvSpPr>
            <p:nvPr/>
          </p:nvSpPr>
          <p:spPr bwMode="auto">
            <a:xfrm>
              <a:off x="2670" y="2968"/>
              <a:ext cx="2514" cy="756"/>
            </a:xfrm>
            <a:prstGeom prst="rect">
              <a:avLst/>
            </a:prstGeom>
            <a:noFill/>
            <a:ln w="9525">
              <a:noFill/>
              <a:miter lim="800000"/>
              <a:headEnd/>
              <a:tailEnd/>
            </a:ln>
          </p:spPr>
          <p:txBody>
            <a:bodyPr>
              <a:prstTxWarp prst="textNoShape">
                <a:avLst/>
              </a:prstTxWarp>
              <a:spAutoFit/>
            </a:bodyPr>
            <a:lstStyle/>
            <a:p>
              <a:r>
                <a:rPr lang="en-US" b="1">
                  <a:solidFill>
                    <a:srgbClr val="000000"/>
                  </a:solidFill>
                </a:rPr>
                <a:t>Fixed-angle rotor:</a:t>
              </a:r>
            </a:p>
            <a:p>
              <a:r>
                <a:rPr lang="en-US" b="1">
                  <a:solidFill>
                    <a:srgbClr val="000000"/>
                  </a:solidFill>
                </a:rPr>
                <a:t>Shorter sedimentation path length, g</a:t>
              </a:r>
              <a:r>
                <a:rPr lang="en-US" b="1" baseline="-25000">
                  <a:solidFill>
                    <a:srgbClr val="000000"/>
                  </a:solidFill>
                </a:rPr>
                <a:t>max</a:t>
              </a:r>
              <a:r>
                <a:rPr lang="en-US" b="1">
                  <a:solidFill>
                    <a:srgbClr val="000000"/>
                  </a:solidFill>
                </a:rPr>
                <a:t> &gt; g</a:t>
              </a:r>
              <a:r>
                <a:rPr lang="en-US" b="1" baseline="-25000">
                  <a:solidFill>
                    <a:srgbClr val="000000"/>
                  </a:solidFill>
                </a:rPr>
                <a:t>min</a:t>
              </a:r>
              <a:endParaRPr lang="en-US" b="1">
                <a:solidFill>
                  <a:srgbClr val="000000"/>
                </a:solidFill>
              </a:endParaRPr>
            </a:p>
          </p:txBody>
        </p:sp>
      </p:grpSp>
      <p:grpSp>
        <p:nvGrpSpPr>
          <p:cNvPr id="8" name="Group 66"/>
          <p:cNvGrpSpPr>
            <a:grpSpLocks/>
          </p:cNvGrpSpPr>
          <p:nvPr/>
        </p:nvGrpSpPr>
        <p:grpSpPr bwMode="auto">
          <a:xfrm>
            <a:off x="3505200" y="3222625"/>
            <a:ext cx="5200650" cy="1187450"/>
            <a:chOff x="2220" y="2030"/>
            <a:chExt cx="3276" cy="748"/>
          </a:xfrm>
        </p:grpSpPr>
        <p:sp>
          <p:nvSpPr>
            <p:cNvPr id="77831" name="Line 58"/>
            <p:cNvSpPr>
              <a:spLocks noChangeShapeType="1"/>
            </p:cNvSpPr>
            <p:nvPr/>
          </p:nvSpPr>
          <p:spPr bwMode="auto">
            <a:xfrm>
              <a:off x="2220" y="2052"/>
              <a:ext cx="3276" cy="0"/>
            </a:xfrm>
            <a:prstGeom prst="line">
              <a:avLst/>
            </a:prstGeom>
            <a:noFill/>
            <a:ln w="38100">
              <a:solidFill>
                <a:schemeClr val="accent2"/>
              </a:solidFill>
              <a:round/>
              <a:headEnd/>
              <a:tailEnd type="triangle" w="med" len="med"/>
            </a:ln>
          </p:spPr>
          <p:txBody>
            <a:bodyPr>
              <a:prstTxWarp prst="textNoShape">
                <a:avLst/>
              </a:prstTxWarp>
            </a:bodyPr>
            <a:lstStyle/>
            <a:p>
              <a:endParaRPr lang="en-US"/>
            </a:p>
          </p:txBody>
        </p:sp>
        <p:sp>
          <p:nvSpPr>
            <p:cNvPr id="77832" name="Text Box 65"/>
            <p:cNvSpPr txBox="1">
              <a:spLocks noChangeArrowheads="1"/>
            </p:cNvSpPr>
            <p:nvPr/>
          </p:nvSpPr>
          <p:spPr bwMode="auto">
            <a:xfrm>
              <a:off x="2556" y="2030"/>
              <a:ext cx="2886" cy="748"/>
            </a:xfrm>
            <a:prstGeom prst="rect">
              <a:avLst/>
            </a:prstGeom>
            <a:noFill/>
            <a:ln w="9525">
              <a:noFill/>
              <a:miter lim="800000"/>
              <a:headEnd/>
              <a:tailEnd/>
            </a:ln>
          </p:spPr>
          <p:txBody>
            <a:bodyPr>
              <a:prstTxWarp prst="textNoShape">
                <a:avLst/>
              </a:prstTxWarp>
              <a:spAutoFit/>
            </a:bodyPr>
            <a:lstStyle/>
            <a:p>
              <a:r>
                <a:rPr lang="en-US" b="1">
                  <a:solidFill>
                    <a:srgbClr val="CC0000"/>
                  </a:solidFill>
                </a:rPr>
                <a:t>Swinging-bucket rotor:</a:t>
              </a:r>
            </a:p>
            <a:p>
              <a:r>
                <a:rPr lang="en-US" b="1">
                  <a:solidFill>
                    <a:srgbClr val="CC0000"/>
                  </a:solidFill>
                </a:rPr>
                <a:t>Long sedimentation path length</a:t>
              </a:r>
            </a:p>
            <a:p>
              <a:r>
                <a:rPr lang="en-US" b="1">
                  <a:solidFill>
                    <a:srgbClr val="CC0000"/>
                  </a:solidFill>
                </a:rPr>
                <a:t>g</a:t>
              </a:r>
              <a:r>
                <a:rPr lang="en-US" b="1" baseline="-25000">
                  <a:solidFill>
                    <a:srgbClr val="CC0000"/>
                  </a:solidFill>
                </a:rPr>
                <a:t>max</a:t>
              </a:r>
              <a:r>
                <a:rPr lang="en-US" b="1">
                  <a:solidFill>
                    <a:srgbClr val="CC0000"/>
                  </a:solidFill>
                </a:rPr>
                <a:t> &gt;&gt;&gt; g</a:t>
              </a:r>
              <a:r>
                <a:rPr lang="en-US" b="1" baseline="-25000">
                  <a:solidFill>
                    <a:srgbClr val="CC0000"/>
                  </a:solidFill>
                </a:rPr>
                <a:t>min</a:t>
              </a:r>
              <a:endParaRPr lang="en-US" b="1">
                <a:solidFill>
                  <a:srgbClr val="CC0000"/>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checkerboard(across)">
                                      <p:cBhvr>
                                        <p:cTn id="7" dur="500"/>
                                        <p:tgtEl>
                                          <p:spTgt spid="1208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8"/>
          <p:cNvGrpSpPr>
            <a:grpSpLocks/>
          </p:cNvGrpSpPr>
          <p:nvPr/>
        </p:nvGrpSpPr>
        <p:grpSpPr bwMode="auto">
          <a:xfrm>
            <a:off x="498475" y="2003425"/>
            <a:ext cx="2222500" cy="3787775"/>
            <a:chOff x="314" y="1262"/>
            <a:chExt cx="1400" cy="2386"/>
          </a:xfrm>
        </p:grpSpPr>
        <p:sp>
          <p:nvSpPr>
            <p:cNvPr id="79891" name="Freeform 34"/>
            <p:cNvSpPr>
              <a:spLocks noChangeAspect="1"/>
            </p:cNvSpPr>
            <p:nvPr/>
          </p:nvSpPr>
          <p:spPr bwMode="auto">
            <a:xfrm>
              <a:off x="556" y="2667"/>
              <a:ext cx="794" cy="514"/>
            </a:xfrm>
            <a:custGeom>
              <a:avLst/>
              <a:gdLst>
                <a:gd name="T0" fmla="*/ 0 w 394"/>
                <a:gd name="T1" fmla="*/ 0 h 203"/>
                <a:gd name="T2" fmla="*/ 0 w 394"/>
                <a:gd name="T3" fmla="*/ 21003 h 203"/>
                <a:gd name="T4" fmla="*/ 6189 w 394"/>
                <a:gd name="T5" fmla="*/ 21003 h 203"/>
                <a:gd name="T6" fmla="*/ 13061 w 394"/>
                <a:gd name="T7" fmla="*/ 21003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7FBFFF"/>
            </a:solidFill>
            <a:ln w="12700" cap="rnd">
              <a:noFill/>
              <a:round/>
              <a:headEnd/>
              <a:tailEnd/>
            </a:ln>
          </p:spPr>
          <p:txBody>
            <a:bodyPr>
              <a:prstTxWarp prst="textNoShape">
                <a:avLst/>
              </a:prstTxWarp>
            </a:bodyPr>
            <a:lstStyle/>
            <a:p>
              <a:endParaRPr lang="en-US"/>
            </a:p>
          </p:txBody>
        </p:sp>
        <p:sp>
          <p:nvSpPr>
            <p:cNvPr id="79892" name="Freeform 35"/>
            <p:cNvSpPr>
              <a:spLocks noChangeAspect="1"/>
            </p:cNvSpPr>
            <p:nvPr/>
          </p:nvSpPr>
          <p:spPr bwMode="auto">
            <a:xfrm>
              <a:off x="552" y="1749"/>
              <a:ext cx="794" cy="923"/>
            </a:xfrm>
            <a:custGeom>
              <a:avLst/>
              <a:gdLst>
                <a:gd name="T0" fmla="*/ 0 w 394"/>
                <a:gd name="T1" fmla="*/ 0 h 205"/>
                <a:gd name="T2" fmla="*/ 0 w 394"/>
                <a:gd name="T3" fmla="*/ 377241 h 205"/>
                <a:gd name="T4" fmla="*/ 6189 w 394"/>
                <a:gd name="T5" fmla="*/ 377241 h 205"/>
                <a:gd name="T6" fmla="*/ 13061 w 394"/>
                <a:gd name="T7" fmla="*/ 377241 h 205"/>
                <a:gd name="T8" fmla="*/ 13028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E1F0FF"/>
            </a:solidFill>
            <a:ln w="12700" cap="rnd">
              <a:noFill/>
              <a:round/>
              <a:headEnd/>
              <a:tailEnd/>
            </a:ln>
          </p:spPr>
          <p:txBody>
            <a:bodyPr>
              <a:prstTxWarp prst="textNoShape">
                <a:avLst/>
              </a:prstTxWarp>
            </a:bodyPr>
            <a:lstStyle/>
            <a:p>
              <a:endParaRPr lang="en-US"/>
            </a:p>
          </p:txBody>
        </p:sp>
        <p:sp>
          <p:nvSpPr>
            <p:cNvPr id="79893" name="Arc 36"/>
            <p:cNvSpPr>
              <a:spLocks/>
            </p:cNvSpPr>
            <p:nvPr/>
          </p:nvSpPr>
          <p:spPr bwMode="auto">
            <a:xfrm flipV="1">
              <a:off x="560" y="3211"/>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7FBFFF"/>
            </a:solidFill>
            <a:ln w="9525">
              <a:noFill/>
              <a:round/>
              <a:headEnd/>
              <a:tailEnd/>
            </a:ln>
          </p:spPr>
          <p:txBody>
            <a:bodyPr wrap="none" anchor="ctr">
              <a:prstTxWarp prst="textNoShape">
                <a:avLst/>
              </a:prstTxWarp>
            </a:bodyPr>
            <a:lstStyle/>
            <a:p>
              <a:endParaRPr lang="en-US"/>
            </a:p>
          </p:txBody>
        </p:sp>
        <p:sp>
          <p:nvSpPr>
            <p:cNvPr id="79894" name="Freeform 37"/>
            <p:cNvSpPr>
              <a:spLocks noChangeAspect="1"/>
            </p:cNvSpPr>
            <p:nvPr/>
          </p:nvSpPr>
          <p:spPr bwMode="auto">
            <a:xfrm>
              <a:off x="556" y="3090"/>
              <a:ext cx="795" cy="163"/>
            </a:xfrm>
            <a:custGeom>
              <a:avLst/>
              <a:gdLst>
                <a:gd name="T0" fmla="*/ 0 w 394"/>
                <a:gd name="T1" fmla="*/ 0 h 203"/>
                <a:gd name="T2" fmla="*/ 0 w 394"/>
                <a:gd name="T3" fmla="*/ 67 h 203"/>
                <a:gd name="T4" fmla="*/ 6217 w 394"/>
                <a:gd name="T5" fmla="*/ 67 h 203"/>
                <a:gd name="T6" fmla="*/ 13142 w 394"/>
                <a:gd name="T7" fmla="*/ 67 h 203"/>
                <a:gd name="T8" fmla="*/ 1310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7FBFFF"/>
            </a:solidFill>
            <a:ln w="12700" cap="rnd">
              <a:noFill/>
              <a:round/>
              <a:headEnd/>
              <a:tailEnd/>
            </a:ln>
          </p:spPr>
          <p:txBody>
            <a:bodyPr>
              <a:prstTxWarp prst="textNoShape">
                <a:avLst/>
              </a:prstTxWarp>
            </a:bodyPr>
            <a:lstStyle/>
            <a:p>
              <a:endParaRPr lang="en-US"/>
            </a:p>
          </p:txBody>
        </p:sp>
        <p:sp>
          <p:nvSpPr>
            <p:cNvPr id="79895" name="Freeform 39"/>
            <p:cNvSpPr>
              <a:spLocks noChangeAspect="1"/>
            </p:cNvSpPr>
            <p:nvPr/>
          </p:nvSpPr>
          <p:spPr bwMode="auto">
            <a:xfrm>
              <a:off x="552" y="1590"/>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79896" name="Text Box 49"/>
            <p:cNvSpPr txBox="1">
              <a:spLocks noChangeArrowheads="1"/>
            </p:cNvSpPr>
            <p:nvPr/>
          </p:nvSpPr>
          <p:spPr bwMode="auto">
            <a:xfrm>
              <a:off x="314" y="1262"/>
              <a:ext cx="1400" cy="288"/>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Density Barrier</a:t>
              </a:r>
            </a:p>
          </p:txBody>
        </p:sp>
      </p:grpSp>
      <p:grpSp>
        <p:nvGrpSpPr>
          <p:cNvPr id="3" name="Group 59"/>
          <p:cNvGrpSpPr>
            <a:grpSpLocks/>
          </p:cNvGrpSpPr>
          <p:nvPr/>
        </p:nvGrpSpPr>
        <p:grpSpPr bwMode="auto">
          <a:xfrm>
            <a:off x="3375025" y="2003425"/>
            <a:ext cx="2032000" cy="3787775"/>
            <a:chOff x="2126" y="1262"/>
            <a:chExt cx="1280" cy="2386"/>
          </a:xfrm>
        </p:grpSpPr>
        <p:grpSp>
          <p:nvGrpSpPr>
            <p:cNvPr id="79883" name="Group 47"/>
            <p:cNvGrpSpPr>
              <a:grpSpLocks/>
            </p:cNvGrpSpPr>
            <p:nvPr/>
          </p:nvGrpSpPr>
          <p:grpSpPr bwMode="auto">
            <a:xfrm>
              <a:off x="2345" y="1590"/>
              <a:ext cx="799" cy="2058"/>
              <a:chOff x="2369" y="1350"/>
              <a:chExt cx="799" cy="2058"/>
            </a:xfrm>
          </p:grpSpPr>
          <p:sp>
            <p:nvSpPr>
              <p:cNvPr id="79885" name="Freeform 13"/>
              <p:cNvSpPr>
                <a:spLocks noChangeAspect="1"/>
              </p:cNvSpPr>
              <p:nvPr/>
            </p:nvSpPr>
            <p:spPr bwMode="auto">
              <a:xfrm>
                <a:off x="2373" y="2427"/>
                <a:ext cx="794" cy="514"/>
              </a:xfrm>
              <a:custGeom>
                <a:avLst/>
                <a:gdLst>
                  <a:gd name="T0" fmla="*/ 0 w 394"/>
                  <a:gd name="T1" fmla="*/ 0 h 203"/>
                  <a:gd name="T2" fmla="*/ 0 w 394"/>
                  <a:gd name="T3" fmla="*/ 21003 h 203"/>
                  <a:gd name="T4" fmla="*/ 6189 w 394"/>
                  <a:gd name="T5" fmla="*/ 21003 h 203"/>
                  <a:gd name="T6" fmla="*/ 13061 w 394"/>
                  <a:gd name="T7" fmla="*/ 21003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7FBFFF"/>
              </a:solidFill>
              <a:ln w="12700" cap="rnd">
                <a:noFill/>
                <a:round/>
                <a:headEnd/>
                <a:tailEnd/>
              </a:ln>
            </p:spPr>
            <p:txBody>
              <a:bodyPr>
                <a:prstTxWarp prst="textNoShape">
                  <a:avLst/>
                </a:prstTxWarp>
              </a:bodyPr>
              <a:lstStyle/>
              <a:p>
                <a:endParaRPr lang="en-US"/>
              </a:p>
            </p:txBody>
          </p:sp>
          <p:sp>
            <p:nvSpPr>
              <p:cNvPr id="79886" name="Freeform 14"/>
              <p:cNvSpPr>
                <a:spLocks noChangeAspect="1"/>
              </p:cNvSpPr>
              <p:nvPr/>
            </p:nvSpPr>
            <p:spPr bwMode="auto">
              <a:xfrm>
                <a:off x="2369" y="1989"/>
                <a:ext cx="794" cy="443"/>
              </a:xfrm>
              <a:custGeom>
                <a:avLst/>
                <a:gdLst>
                  <a:gd name="T0" fmla="*/ 0 w 394"/>
                  <a:gd name="T1" fmla="*/ 0 h 205"/>
                  <a:gd name="T2" fmla="*/ 0 w 394"/>
                  <a:gd name="T3" fmla="*/ 9614 h 205"/>
                  <a:gd name="T4" fmla="*/ 6189 w 394"/>
                  <a:gd name="T5" fmla="*/ 9614 h 205"/>
                  <a:gd name="T6" fmla="*/ 13061 w 394"/>
                  <a:gd name="T7" fmla="*/ 9614 h 205"/>
                  <a:gd name="T8" fmla="*/ 13028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C0DFFF"/>
              </a:solidFill>
              <a:ln w="12700" cap="rnd">
                <a:noFill/>
                <a:round/>
                <a:headEnd/>
                <a:tailEnd/>
              </a:ln>
            </p:spPr>
            <p:txBody>
              <a:bodyPr>
                <a:prstTxWarp prst="textNoShape">
                  <a:avLst/>
                </a:prstTxWarp>
              </a:bodyPr>
              <a:lstStyle/>
              <a:p>
                <a:endParaRPr lang="en-US"/>
              </a:p>
            </p:txBody>
          </p:sp>
          <p:sp>
            <p:nvSpPr>
              <p:cNvPr id="79887" name="Arc 31"/>
              <p:cNvSpPr>
                <a:spLocks/>
              </p:cNvSpPr>
              <p:nvPr/>
            </p:nvSpPr>
            <p:spPr bwMode="auto">
              <a:xfrm flipV="1">
                <a:off x="2377" y="2971"/>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99FF"/>
              </a:solidFill>
              <a:ln w="9525">
                <a:noFill/>
                <a:round/>
                <a:headEnd/>
                <a:tailEnd/>
              </a:ln>
            </p:spPr>
            <p:txBody>
              <a:bodyPr wrap="none" anchor="ctr">
                <a:prstTxWarp prst="textNoShape">
                  <a:avLst/>
                </a:prstTxWarp>
              </a:bodyPr>
              <a:lstStyle/>
              <a:p>
                <a:endParaRPr lang="en-US"/>
              </a:p>
            </p:txBody>
          </p:sp>
          <p:sp>
            <p:nvSpPr>
              <p:cNvPr id="79888" name="Freeform 32"/>
              <p:cNvSpPr>
                <a:spLocks noChangeAspect="1"/>
              </p:cNvSpPr>
              <p:nvPr/>
            </p:nvSpPr>
            <p:spPr bwMode="auto">
              <a:xfrm>
                <a:off x="2373" y="2850"/>
                <a:ext cx="795" cy="163"/>
              </a:xfrm>
              <a:custGeom>
                <a:avLst/>
                <a:gdLst>
                  <a:gd name="T0" fmla="*/ 0 w 394"/>
                  <a:gd name="T1" fmla="*/ 0 h 203"/>
                  <a:gd name="T2" fmla="*/ 0 w 394"/>
                  <a:gd name="T3" fmla="*/ 67 h 203"/>
                  <a:gd name="T4" fmla="*/ 6217 w 394"/>
                  <a:gd name="T5" fmla="*/ 67 h 203"/>
                  <a:gd name="T6" fmla="*/ 13142 w 394"/>
                  <a:gd name="T7" fmla="*/ 67 h 203"/>
                  <a:gd name="T8" fmla="*/ 1310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9FF"/>
              </a:solidFill>
              <a:ln w="12700" cap="rnd">
                <a:noFill/>
                <a:round/>
                <a:headEnd/>
                <a:tailEnd/>
              </a:ln>
            </p:spPr>
            <p:txBody>
              <a:bodyPr>
                <a:prstTxWarp prst="textNoShape">
                  <a:avLst/>
                </a:prstTxWarp>
              </a:bodyPr>
              <a:lstStyle/>
              <a:p>
                <a:endParaRPr lang="en-US"/>
              </a:p>
            </p:txBody>
          </p:sp>
          <p:sp>
            <p:nvSpPr>
              <p:cNvPr id="79889" name="Freeform 33"/>
              <p:cNvSpPr>
                <a:spLocks noChangeAspect="1"/>
              </p:cNvSpPr>
              <p:nvPr/>
            </p:nvSpPr>
            <p:spPr bwMode="auto">
              <a:xfrm>
                <a:off x="2369" y="1545"/>
                <a:ext cx="794" cy="467"/>
              </a:xfrm>
              <a:custGeom>
                <a:avLst/>
                <a:gdLst>
                  <a:gd name="T0" fmla="*/ 0 w 394"/>
                  <a:gd name="T1" fmla="*/ 0 h 205"/>
                  <a:gd name="T2" fmla="*/ 0 w 394"/>
                  <a:gd name="T3" fmla="*/ 12518 h 205"/>
                  <a:gd name="T4" fmla="*/ 6189 w 394"/>
                  <a:gd name="T5" fmla="*/ 12518 h 205"/>
                  <a:gd name="T6" fmla="*/ 13061 w 394"/>
                  <a:gd name="T7" fmla="*/ 12518 h 205"/>
                  <a:gd name="T8" fmla="*/ 13028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CCECFF"/>
              </a:solidFill>
              <a:ln w="12700" cap="rnd">
                <a:noFill/>
                <a:round/>
                <a:headEnd/>
                <a:tailEnd/>
              </a:ln>
            </p:spPr>
            <p:txBody>
              <a:bodyPr>
                <a:prstTxWarp prst="textNoShape">
                  <a:avLst/>
                </a:prstTxWarp>
              </a:bodyPr>
              <a:lstStyle/>
              <a:p>
                <a:endParaRPr lang="en-US"/>
              </a:p>
            </p:txBody>
          </p:sp>
          <p:sp>
            <p:nvSpPr>
              <p:cNvPr id="79890" name="Freeform 16"/>
              <p:cNvSpPr>
                <a:spLocks noChangeAspect="1"/>
              </p:cNvSpPr>
              <p:nvPr/>
            </p:nvSpPr>
            <p:spPr bwMode="auto">
              <a:xfrm>
                <a:off x="2369" y="1350"/>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grpSp>
        <p:sp>
          <p:nvSpPr>
            <p:cNvPr id="79884" name="Text Box 50"/>
            <p:cNvSpPr txBox="1">
              <a:spLocks noChangeArrowheads="1"/>
            </p:cNvSpPr>
            <p:nvPr/>
          </p:nvSpPr>
          <p:spPr bwMode="auto">
            <a:xfrm>
              <a:off x="2126" y="1262"/>
              <a:ext cx="1280" cy="288"/>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Discontinuous</a:t>
              </a:r>
            </a:p>
          </p:txBody>
        </p:sp>
      </p:grpSp>
      <p:grpSp>
        <p:nvGrpSpPr>
          <p:cNvPr id="5" name="Group 60"/>
          <p:cNvGrpSpPr>
            <a:grpSpLocks/>
          </p:cNvGrpSpPr>
          <p:nvPr/>
        </p:nvGrpSpPr>
        <p:grpSpPr bwMode="auto">
          <a:xfrm>
            <a:off x="6080125" y="2003425"/>
            <a:ext cx="1693863" cy="3787775"/>
            <a:chOff x="3830" y="1262"/>
            <a:chExt cx="1067" cy="2386"/>
          </a:xfrm>
        </p:grpSpPr>
        <p:grpSp>
          <p:nvGrpSpPr>
            <p:cNvPr id="79878" name="Group 48"/>
            <p:cNvGrpSpPr>
              <a:grpSpLocks/>
            </p:cNvGrpSpPr>
            <p:nvPr/>
          </p:nvGrpSpPr>
          <p:grpSpPr bwMode="auto">
            <a:xfrm>
              <a:off x="3953" y="1590"/>
              <a:ext cx="798" cy="2058"/>
              <a:chOff x="3977" y="1350"/>
              <a:chExt cx="798" cy="2058"/>
            </a:xfrm>
          </p:grpSpPr>
          <p:sp>
            <p:nvSpPr>
              <p:cNvPr id="79880" name="Freeform 40"/>
              <p:cNvSpPr>
                <a:spLocks noChangeAspect="1"/>
              </p:cNvSpPr>
              <p:nvPr/>
            </p:nvSpPr>
            <p:spPr bwMode="auto">
              <a:xfrm>
                <a:off x="3981" y="1479"/>
                <a:ext cx="794" cy="1534"/>
              </a:xfrm>
              <a:custGeom>
                <a:avLst/>
                <a:gdLst>
                  <a:gd name="T0" fmla="*/ 0 w 394"/>
                  <a:gd name="T1" fmla="*/ 0 h 203"/>
                  <a:gd name="T2" fmla="*/ 0 w 394"/>
                  <a:gd name="T3" fmla="*/ 4975722 h 203"/>
                  <a:gd name="T4" fmla="*/ 6189 w 394"/>
                  <a:gd name="T5" fmla="*/ 4975722 h 203"/>
                  <a:gd name="T6" fmla="*/ 13061 w 394"/>
                  <a:gd name="T7" fmla="*/ 4975722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gradFill rotWithShape="0">
                <a:gsLst>
                  <a:gs pos="0">
                    <a:srgbClr val="CCECFF"/>
                  </a:gs>
                  <a:gs pos="100000">
                    <a:srgbClr val="3399FF"/>
                  </a:gs>
                </a:gsLst>
                <a:lin ang="5400000" scaled="1"/>
              </a:gradFill>
              <a:ln w="12700" cap="rnd">
                <a:noFill/>
                <a:round/>
                <a:headEnd/>
                <a:tailEnd/>
              </a:ln>
            </p:spPr>
            <p:txBody>
              <a:bodyPr>
                <a:prstTxWarp prst="textNoShape">
                  <a:avLst/>
                </a:prstTxWarp>
              </a:bodyPr>
              <a:lstStyle/>
              <a:p>
                <a:endParaRPr lang="en-US"/>
              </a:p>
            </p:txBody>
          </p:sp>
          <p:sp>
            <p:nvSpPr>
              <p:cNvPr id="79881" name="Arc 42"/>
              <p:cNvSpPr>
                <a:spLocks/>
              </p:cNvSpPr>
              <p:nvPr/>
            </p:nvSpPr>
            <p:spPr bwMode="auto">
              <a:xfrm flipV="1">
                <a:off x="3985" y="2971"/>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99FF"/>
              </a:solidFill>
              <a:ln w="9525">
                <a:noFill/>
                <a:round/>
                <a:headEnd/>
                <a:tailEnd/>
              </a:ln>
            </p:spPr>
            <p:txBody>
              <a:bodyPr wrap="none" anchor="ctr">
                <a:prstTxWarp prst="textNoShape">
                  <a:avLst/>
                </a:prstTxWarp>
              </a:bodyPr>
              <a:lstStyle/>
              <a:p>
                <a:endParaRPr lang="en-US"/>
              </a:p>
            </p:txBody>
          </p:sp>
          <p:sp>
            <p:nvSpPr>
              <p:cNvPr id="79882" name="Freeform 45"/>
              <p:cNvSpPr>
                <a:spLocks noChangeAspect="1"/>
              </p:cNvSpPr>
              <p:nvPr/>
            </p:nvSpPr>
            <p:spPr bwMode="auto">
              <a:xfrm>
                <a:off x="3977" y="1350"/>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grpSp>
        <p:sp>
          <p:nvSpPr>
            <p:cNvPr id="79879" name="Text Box 51"/>
            <p:cNvSpPr txBox="1">
              <a:spLocks noChangeArrowheads="1"/>
            </p:cNvSpPr>
            <p:nvPr/>
          </p:nvSpPr>
          <p:spPr bwMode="auto">
            <a:xfrm>
              <a:off x="3830" y="1262"/>
              <a:ext cx="1067" cy="288"/>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Continuous</a:t>
              </a:r>
            </a:p>
          </p:txBody>
        </p:sp>
      </p:grpSp>
      <p:sp>
        <p:nvSpPr>
          <p:cNvPr id="2105" name="Rectangle 57"/>
          <p:cNvSpPr>
            <a:spLocks noGrp="1" noChangeArrowheads="1"/>
          </p:cNvSpPr>
          <p:nvPr>
            <p:ph type="title"/>
          </p:nvPr>
        </p:nvSpPr>
        <p:spPr>
          <a:xfrm>
            <a:off x="228600" y="533400"/>
            <a:ext cx="8763000" cy="685800"/>
          </a:xfrm>
        </p:spPr>
        <p:txBody>
          <a:bodyPr/>
          <a:lstStyle/>
          <a:p>
            <a:r>
              <a:rPr lang="en-US">
                <a:solidFill>
                  <a:srgbClr val="2D2DB9"/>
                </a:solidFill>
                <a:latin typeface="Arial" pitchFamily="35" charset="0"/>
                <a:ea typeface="ＭＳ Ｐゴシック" pitchFamily="35" charset="-128"/>
                <a:cs typeface="ＭＳ Ｐゴシック" pitchFamily="35" charset="-128"/>
              </a:rPr>
              <a:t>Density Gradient Centrifugation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05"/>
                                        </p:tgtEl>
                                        <p:attrNameLst>
                                          <p:attrName>style.visibility</p:attrName>
                                        </p:attrNameLst>
                                      </p:cBhvr>
                                      <p:to>
                                        <p:strVal val="visible"/>
                                      </p:to>
                                    </p:set>
                                    <p:animEffect transition="in" filter="checkerboard(across)">
                                      <p:cBhvr>
                                        <p:cTn id="7" dur="500"/>
                                        <p:tgtEl>
                                          <p:spTgt spid="21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533400"/>
            <a:ext cx="8153400" cy="1333500"/>
          </a:xfrm>
        </p:spPr>
        <p:txBody>
          <a:bodyPr/>
          <a:lstStyle/>
          <a:p>
            <a:r>
              <a:rPr lang="en-US" smtClean="0">
                <a:solidFill>
                  <a:srgbClr val="2D2DB9"/>
                </a:solidFill>
                <a:latin typeface="Arial" pitchFamily="35" charset="0"/>
                <a:ea typeface="ＭＳ Ｐゴシック" pitchFamily="35" charset="-128"/>
                <a:cs typeface="ＭＳ Ｐゴシック" pitchFamily="35" charset="-128"/>
              </a:rPr>
              <a:t>How Does a Gradient Separate Different Particles?</a:t>
            </a:r>
          </a:p>
        </p:txBody>
      </p:sp>
      <p:grpSp>
        <p:nvGrpSpPr>
          <p:cNvPr id="2" name="Group 45"/>
          <p:cNvGrpSpPr>
            <a:grpSpLocks/>
          </p:cNvGrpSpPr>
          <p:nvPr/>
        </p:nvGrpSpPr>
        <p:grpSpPr bwMode="auto">
          <a:xfrm>
            <a:off x="1982788" y="4094163"/>
            <a:ext cx="4476750" cy="1292225"/>
            <a:chOff x="2761" y="2807"/>
            <a:chExt cx="2352" cy="718"/>
          </a:xfrm>
        </p:grpSpPr>
        <p:sp>
          <p:nvSpPr>
            <p:cNvPr id="81944" name="Freeform 4"/>
            <p:cNvSpPr>
              <a:spLocks/>
            </p:cNvSpPr>
            <p:nvPr/>
          </p:nvSpPr>
          <p:spPr bwMode="auto">
            <a:xfrm>
              <a:off x="3043" y="2807"/>
              <a:ext cx="2070" cy="718"/>
            </a:xfrm>
            <a:custGeom>
              <a:avLst/>
              <a:gdLst>
                <a:gd name="T0" fmla="*/ 1673 w 2070"/>
                <a:gd name="T1" fmla="*/ 879 h 682"/>
                <a:gd name="T2" fmla="*/ 1720 w 2070"/>
                <a:gd name="T3" fmla="*/ 881 h 682"/>
                <a:gd name="T4" fmla="*/ 1738 w 2070"/>
                <a:gd name="T5" fmla="*/ 881 h 682"/>
                <a:gd name="T6" fmla="*/ 1774 w 2070"/>
                <a:gd name="T7" fmla="*/ 877 h 682"/>
                <a:gd name="T8" fmla="*/ 1791 w 2070"/>
                <a:gd name="T9" fmla="*/ 871 h 682"/>
                <a:gd name="T10" fmla="*/ 1808 w 2070"/>
                <a:gd name="T11" fmla="*/ 865 h 682"/>
                <a:gd name="T12" fmla="*/ 1840 w 2070"/>
                <a:gd name="T13" fmla="*/ 855 h 682"/>
                <a:gd name="T14" fmla="*/ 1856 w 2070"/>
                <a:gd name="T15" fmla="*/ 845 h 682"/>
                <a:gd name="T16" fmla="*/ 1872 w 2070"/>
                <a:gd name="T17" fmla="*/ 837 h 682"/>
                <a:gd name="T18" fmla="*/ 1901 w 2070"/>
                <a:gd name="T19" fmla="*/ 816 h 682"/>
                <a:gd name="T20" fmla="*/ 1929 w 2070"/>
                <a:gd name="T21" fmla="*/ 794 h 682"/>
                <a:gd name="T22" fmla="*/ 1955 w 2070"/>
                <a:gd name="T23" fmla="*/ 767 h 682"/>
                <a:gd name="T24" fmla="*/ 1979 w 2070"/>
                <a:gd name="T25" fmla="*/ 737 h 682"/>
                <a:gd name="T26" fmla="*/ 2000 w 2070"/>
                <a:gd name="T27" fmla="*/ 704 h 682"/>
                <a:gd name="T28" fmla="*/ 2019 w 2070"/>
                <a:gd name="T29" fmla="*/ 669 h 682"/>
                <a:gd name="T30" fmla="*/ 2035 w 2070"/>
                <a:gd name="T31" fmla="*/ 632 h 682"/>
                <a:gd name="T32" fmla="*/ 2048 w 2070"/>
                <a:gd name="T33" fmla="*/ 592 h 682"/>
                <a:gd name="T34" fmla="*/ 2054 w 2070"/>
                <a:gd name="T35" fmla="*/ 572 h 682"/>
                <a:gd name="T36" fmla="*/ 2058 w 2070"/>
                <a:gd name="T37" fmla="*/ 550 h 682"/>
                <a:gd name="T38" fmla="*/ 2062 w 2070"/>
                <a:gd name="T39" fmla="*/ 530 h 682"/>
                <a:gd name="T40" fmla="*/ 2067 w 2070"/>
                <a:gd name="T41" fmla="*/ 496 h 682"/>
                <a:gd name="T42" fmla="*/ 2069 w 2070"/>
                <a:gd name="T43" fmla="*/ 463 h 682"/>
                <a:gd name="T44" fmla="*/ 2069 w 2070"/>
                <a:gd name="T45" fmla="*/ 441 h 682"/>
                <a:gd name="T46" fmla="*/ 2069 w 2070"/>
                <a:gd name="T47" fmla="*/ 418 h 682"/>
                <a:gd name="T48" fmla="*/ 2067 w 2070"/>
                <a:gd name="T49" fmla="*/ 384 h 682"/>
                <a:gd name="T50" fmla="*/ 2062 w 2070"/>
                <a:gd name="T51" fmla="*/ 353 h 682"/>
                <a:gd name="T52" fmla="*/ 2058 w 2070"/>
                <a:gd name="T53" fmla="*/ 332 h 682"/>
                <a:gd name="T54" fmla="*/ 2054 w 2070"/>
                <a:gd name="T55" fmla="*/ 310 h 682"/>
                <a:gd name="T56" fmla="*/ 2048 w 2070"/>
                <a:gd name="T57" fmla="*/ 288 h 682"/>
                <a:gd name="T58" fmla="*/ 2035 w 2070"/>
                <a:gd name="T59" fmla="*/ 250 h 682"/>
                <a:gd name="T60" fmla="*/ 2019 w 2070"/>
                <a:gd name="T61" fmla="*/ 213 h 682"/>
                <a:gd name="T62" fmla="*/ 2000 w 2070"/>
                <a:gd name="T63" fmla="*/ 177 h 682"/>
                <a:gd name="T64" fmla="*/ 1979 w 2070"/>
                <a:gd name="T65" fmla="*/ 145 h 682"/>
                <a:gd name="T66" fmla="*/ 1955 w 2070"/>
                <a:gd name="T67" fmla="*/ 114 h 682"/>
                <a:gd name="T68" fmla="*/ 1929 w 2070"/>
                <a:gd name="T69" fmla="*/ 87 h 682"/>
                <a:gd name="T70" fmla="*/ 1901 w 2070"/>
                <a:gd name="T71" fmla="*/ 65 h 682"/>
                <a:gd name="T72" fmla="*/ 1872 w 2070"/>
                <a:gd name="T73" fmla="*/ 44 h 682"/>
                <a:gd name="T74" fmla="*/ 1848 w 2070"/>
                <a:gd name="T75" fmla="*/ 29 h 682"/>
                <a:gd name="T76" fmla="*/ 1824 w 2070"/>
                <a:gd name="T77" fmla="*/ 20 h 682"/>
                <a:gd name="T78" fmla="*/ 1799 w 2070"/>
                <a:gd name="T79" fmla="*/ 9 h 682"/>
                <a:gd name="T80" fmla="*/ 1782 w 2070"/>
                <a:gd name="T81" fmla="*/ 5 h 682"/>
                <a:gd name="T82" fmla="*/ 1756 w 2070"/>
                <a:gd name="T83" fmla="*/ 2 h 682"/>
                <a:gd name="T84" fmla="*/ 1720 w 2070"/>
                <a:gd name="T85" fmla="*/ 0 h 682"/>
                <a:gd name="T86" fmla="*/ 1701 w 2070"/>
                <a:gd name="T87" fmla="*/ 1 h 682"/>
                <a:gd name="T88" fmla="*/ 1682 w 2070"/>
                <a:gd name="T89" fmla="*/ 3 h 682"/>
                <a:gd name="T90" fmla="*/ 0 w 2070"/>
                <a:gd name="T91" fmla="*/ 113 h 682"/>
                <a:gd name="T92" fmla="*/ 0 w 2070"/>
                <a:gd name="T93" fmla="*/ 441 h 682"/>
                <a:gd name="T94" fmla="*/ 0 w 2070"/>
                <a:gd name="T95" fmla="*/ 660 h 682"/>
                <a:gd name="T96" fmla="*/ 0 w 2070"/>
                <a:gd name="T97" fmla="*/ 879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0"/>
                <a:gd name="T148" fmla="*/ 0 h 682"/>
                <a:gd name="T149" fmla="*/ 2070 w 2070"/>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0" h="682">
                  <a:moveTo>
                    <a:pt x="0" y="679"/>
                  </a:moveTo>
                  <a:lnTo>
                    <a:pt x="1673" y="679"/>
                  </a:lnTo>
                  <a:lnTo>
                    <a:pt x="1701" y="681"/>
                  </a:lnTo>
                  <a:lnTo>
                    <a:pt x="1720" y="681"/>
                  </a:lnTo>
                  <a:lnTo>
                    <a:pt x="1729" y="681"/>
                  </a:lnTo>
                  <a:lnTo>
                    <a:pt x="1738" y="681"/>
                  </a:lnTo>
                  <a:lnTo>
                    <a:pt x="1756" y="679"/>
                  </a:lnTo>
                  <a:lnTo>
                    <a:pt x="1774" y="677"/>
                  </a:lnTo>
                  <a:lnTo>
                    <a:pt x="1782" y="676"/>
                  </a:lnTo>
                  <a:lnTo>
                    <a:pt x="1791" y="674"/>
                  </a:lnTo>
                  <a:lnTo>
                    <a:pt x="1799" y="672"/>
                  </a:lnTo>
                  <a:lnTo>
                    <a:pt x="1808" y="670"/>
                  </a:lnTo>
                  <a:lnTo>
                    <a:pt x="1824" y="665"/>
                  </a:lnTo>
                  <a:lnTo>
                    <a:pt x="1840" y="660"/>
                  </a:lnTo>
                  <a:lnTo>
                    <a:pt x="1848" y="657"/>
                  </a:lnTo>
                  <a:lnTo>
                    <a:pt x="1856" y="654"/>
                  </a:lnTo>
                  <a:lnTo>
                    <a:pt x="1864" y="651"/>
                  </a:lnTo>
                  <a:lnTo>
                    <a:pt x="1872" y="647"/>
                  </a:lnTo>
                  <a:lnTo>
                    <a:pt x="1887" y="639"/>
                  </a:lnTo>
                  <a:lnTo>
                    <a:pt x="1901" y="631"/>
                  </a:lnTo>
                  <a:lnTo>
                    <a:pt x="1915" y="623"/>
                  </a:lnTo>
                  <a:lnTo>
                    <a:pt x="1929" y="614"/>
                  </a:lnTo>
                  <a:lnTo>
                    <a:pt x="1942" y="604"/>
                  </a:lnTo>
                  <a:lnTo>
                    <a:pt x="1955" y="593"/>
                  </a:lnTo>
                  <a:lnTo>
                    <a:pt x="1967" y="581"/>
                  </a:lnTo>
                  <a:lnTo>
                    <a:pt x="1979" y="570"/>
                  </a:lnTo>
                  <a:lnTo>
                    <a:pt x="1989" y="557"/>
                  </a:lnTo>
                  <a:lnTo>
                    <a:pt x="2000" y="544"/>
                  </a:lnTo>
                  <a:lnTo>
                    <a:pt x="2009" y="531"/>
                  </a:lnTo>
                  <a:lnTo>
                    <a:pt x="2019" y="517"/>
                  </a:lnTo>
                  <a:lnTo>
                    <a:pt x="2027" y="503"/>
                  </a:lnTo>
                  <a:lnTo>
                    <a:pt x="2035" y="488"/>
                  </a:lnTo>
                  <a:lnTo>
                    <a:pt x="2042" y="473"/>
                  </a:lnTo>
                  <a:lnTo>
                    <a:pt x="2048" y="458"/>
                  </a:lnTo>
                  <a:lnTo>
                    <a:pt x="2051" y="450"/>
                  </a:lnTo>
                  <a:lnTo>
                    <a:pt x="2054" y="442"/>
                  </a:lnTo>
                  <a:lnTo>
                    <a:pt x="2056" y="434"/>
                  </a:lnTo>
                  <a:lnTo>
                    <a:pt x="2058" y="425"/>
                  </a:lnTo>
                  <a:lnTo>
                    <a:pt x="2060" y="417"/>
                  </a:lnTo>
                  <a:lnTo>
                    <a:pt x="2062" y="409"/>
                  </a:lnTo>
                  <a:lnTo>
                    <a:pt x="2065" y="393"/>
                  </a:lnTo>
                  <a:lnTo>
                    <a:pt x="2067" y="384"/>
                  </a:lnTo>
                  <a:lnTo>
                    <a:pt x="2067" y="376"/>
                  </a:lnTo>
                  <a:lnTo>
                    <a:pt x="2069" y="358"/>
                  </a:lnTo>
                  <a:lnTo>
                    <a:pt x="2069" y="350"/>
                  </a:lnTo>
                  <a:lnTo>
                    <a:pt x="2069" y="341"/>
                  </a:lnTo>
                  <a:lnTo>
                    <a:pt x="2069" y="332"/>
                  </a:lnTo>
                  <a:lnTo>
                    <a:pt x="2069" y="323"/>
                  </a:lnTo>
                  <a:lnTo>
                    <a:pt x="2067" y="305"/>
                  </a:lnTo>
                  <a:lnTo>
                    <a:pt x="2067" y="297"/>
                  </a:lnTo>
                  <a:lnTo>
                    <a:pt x="2065" y="288"/>
                  </a:lnTo>
                  <a:lnTo>
                    <a:pt x="2062" y="273"/>
                  </a:lnTo>
                  <a:lnTo>
                    <a:pt x="2060" y="264"/>
                  </a:lnTo>
                  <a:lnTo>
                    <a:pt x="2058" y="256"/>
                  </a:lnTo>
                  <a:lnTo>
                    <a:pt x="2056" y="247"/>
                  </a:lnTo>
                  <a:lnTo>
                    <a:pt x="2054" y="239"/>
                  </a:lnTo>
                  <a:lnTo>
                    <a:pt x="2051" y="231"/>
                  </a:lnTo>
                  <a:lnTo>
                    <a:pt x="2048" y="223"/>
                  </a:lnTo>
                  <a:lnTo>
                    <a:pt x="2042" y="208"/>
                  </a:lnTo>
                  <a:lnTo>
                    <a:pt x="2035" y="193"/>
                  </a:lnTo>
                  <a:lnTo>
                    <a:pt x="2027" y="178"/>
                  </a:lnTo>
                  <a:lnTo>
                    <a:pt x="2019" y="164"/>
                  </a:lnTo>
                  <a:lnTo>
                    <a:pt x="2009" y="150"/>
                  </a:lnTo>
                  <a:lnTo>
                    <a:pt x="2000" y="137"/>
                  </a:lnTo>
                  <a:lnTo>
                    <a:pt x="1989" y="124"/>
                  </a:lnTo>
                  <a:lnTo>
                    <a:pt x="1979" y="112"/>
                  </a:lnTo>
                  <a:lnTo>
                    <a:pt x="1967" y="100"/>
                  </a:lnTo>
                  <a:lnTo>
                    <a:pt x="1955" y="88"/>
                  </a:lnTo>
                  <a:lnTo>
                    <a:pt x="1942" y="78"/>
                  </a:lnTo>
                  <a:lnTo>
                    <a:pt x="1929" y="67"/>
                  </a:lnTo>
                  <a:lnTo>
                    <a:pt x="1915" y="58"/>
                  </a:lnTo>
                  <a:lnTo>
                    <a:pt x="1901" y="50"/>
                  </a:lnTo>
                  <a:lnTo>
                    <a:pt x="1887" y="41"/>
                  </a:lnTo>
                  <a:lnTo>
                    <a:pt x="1872" y="34"/>
                  </a:lnTo>
                  <a:lnTo>
                    <a:pt x="1856" y="27"/>
                  </a:lnTo>
                  <a:lnTo>
                    <a:pt x="1848" y="24"/>
                  </a:lnTo>
                  <a:lnTo>
                    <a:pt x="1840" y="21"/>
                  </a:lnTo>
                  <a:lnTo>
                    <a:pt x="1824" y="15"/>
                  </a:lnTo>
                  <a:lnTo>
                    <a:pt x="1808" y="11"/>
                  </a:lnTo>
                  <a:lnTo>
                    <a:pt x="1799" y="9"/>
                  </a:lnTo>
                  <a:lnTo>
                    <a:pt x="1791" y="7"/>
                  </a:lnTo>
                  <a:lnTo>
                    <a:pt x="1782" y="5"/>
                  </a:lnTo>
                  <a:lnTo>
                    <a:pt x="1774" y="4"/>
                  </a:lnTo>
                  <a:lnTo>
                    <a:pt x="1756" y="2"/>
                  </a:lnTo>
                  <a:lnTo>
                    <a:pt x="1738" y="1"/>
                  </a:lnTo>
                  <a:lnTo>
                    <a:pt x="1720" y="0"/>
                  </a:lnTo>
                  <a:lnTo>
                    <a:pt x="1711" y="0"/>
                  </a:lnTo>
                  <a:lnTo>
                    <a:pt x="1701" y="1"/>
                  </a:lnTo>
                  <a:lnTo>
                    <a:pt x="1692" y="2"/>
                  </a:lnTo>
                  <a:lnTo>
                    <a:pt x="1682" y="3"/>
                  </a:lnTo>
                  <a:lnTo>
                    <a:pt x="1" y="3"/>
                  </a:lnTo>
                  <a:lnTo>
                    <a:pt x="0" y="87"/>
                  </a:lnTo>
                  <a:lnTo>
                    <a:pt x="0" y="171"/>
                  </a:lnTo>
                  <a:lnTo>
                    <a:pt x="0" y="341"/>
                  </a:lnTo>
                  <a:lnTo>
                    <a:pt x="0" y="425"/>
                  </a:lnTo>
                  <a:lnTo>
                    <a:pt x="0" y="511"/>
                  </a:lnTo>
                  <a:lnTo>
                    <a:pt x="0" y="595"/>
                  </a:lnTo>
                  <a:lnTo>
                    <a:pt x="0" y="679"/>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1945" name="Line 5"/>
            <p:cNvSpPr>
              <a:spLocks noChangeShapeType="1"/>
            </p:cNvSpPr>
            <p:nvPr/>
          </p:nvSpPr>
          <p:spPr bwMode="auto">
            <a:xfrm>
              <a:off x="2848" y="2817"/>
              <a:ext cx="0" cy="6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1946" name="Freeform 6"/>
            <p:cNvSpPr>
              <a:spLocks/>
            </p:cNvSpPr>
            <p:nvPr/>
          </p:nvSpPr>
          <p:spPr bwMode="auto">
            <a:xfrm>
              <a:off x="2761" y="2812"/>
              <a:ext cx="2351" cy="701"/>
            </a:xfrm>
            <a:custGeom>
              <a:avLst/>
              <a:gdLst>
                <a:gd name="T0" fmla="*/ 1900 w 2351"/>
                <a:gd name="T1" fmla="*/ 699 h 701"/>
                <a:gd name="T2" fmla="*/ 1954 w 2351"/>
                <a:gd name="T3" fmla="*/ 700 h 701"/>
                <a:gd name="T4" fmla="*/ 1994 w 2351"/>
                <a:gd name="T5" fmla="*/ 699 h 701"/>
                <a:gd name="T6" fmla="*/ 2014 w 2351"/>
                <a:gd name="T7" fmla="*/ 696 h 701"/>
                <a:gd name="T8" fmla="*/ 2043 w 2351"/>
                <a:gd name="T9" fmla="*/ 691 h 701"/>
                <a:gd name="T10" fmla="*/ 2062 w 2351"/>
                <a:gd name="T11" fmla="*/ 687 h 701"/>
                <a:gd name="T12" fmla="*/ 2090 w 2351"/>
                <a:gd name="T13" fmla="*/ 679 h 701"/>
                <a:gd name="T14" fmla="*/ 2117 w 2351"/>
                <a:gd name="T15" fmla="*/ 670 h 701"/>
                <a:gd name="T16" fmla="*/ 2143 w 2351"/>
                <a:gd name="T17" fmla="*/ 658 h 701"/>
                <a:gd name="T18" fmla="*/ 2159 w 2351"/>
                <a:gd name="T19" fmla="*/ 650 h 701"/>
                <a:gd name="T20" fmla="*/ 2191 w 2351"/>
                <a:gd name="T21" fmla="*/ 631 h 701"/>
                <a:gd name="T22" fmla="*/ 2220 w 2351"/>
                <a:gd name="T23" fmla="*/ 610 h 701"/>
                <a:gd name="T24" fmla="*/ 2247 w 2351"/>
                <a:gd name="T25" fmla="*/ 586 h 701"/>
                <a:gd name="T26" fmla="*/ 2259 w 2351"/>
                <a:gd name="T27" fmla="*/ 573 h 701"/>
                <a:gd name="T28" fmla="*/ 2282 w 2351"/>
                <a:gd name="T29" fmla="*/ 546 h 701"/>
                <a:gd name="T30" fmla="*/ 2302 w 2351"/>
                <a:gd name="T31" fmla="*/ 517 h 701"/>
                <a:gd name="T32" fmla="*/ 2319 w 2351"/>
                <a:gd name="T33" fmla="*/ 486 h 701"/>
                <a:gd name="T34" fmla="*/ 2332 w 2351"/>
                <a:gd name="T35" fmla="*/ 454 h 701"/>
                <a:gd name="T36" fmla="*/ 2342 w 2351"/>
                <a:gd name="T37" fmla="*/ 420 h 701"/>
                <a:gd name="T38" fmla="*/ 2345 w 2351"/>
                <a:gd name="T39" fmla="*/ 404 h 701"/>
                <a:gd name="T40" fmla="*/ 2348 w 2351"/>
                <a:gd name="T41" fmla="*/ 386 h 701"/>
                <a:gd name="T42" fmla="*/ 2349 w 2351"/>
                <a:gd name="T43" fmla="*/ 368 h 701"/>
                <a:gd name="T44" fmla="*/ 2350 w 2351"/>
                <a:gd name="T45" fmla="*/ 350 h 701"/>
                <a:gd name="T46" fmla="*/ 2349 w 2351"/>
                <a:gd name="T47" fmla="*/ 332 h 701"/>
                <a:gd name="T48" fmla="*/ 2348 w 2351"/>
                <a:gd name="T49" fmla="*/ 314 h 701"/>
                <a:gd name="T50" fmla="*/ 2345 w 2351"/>
                <a:gd name="T51" fmla="*/ 297 h 701"/>
                <a:gd name="T52" fmla="*/ 2342 w 2351"/>
                <a:gd name="T53" fmla="*/ 279 h 701"/>
                <a:gd name="T54" fmla="*/ 2332 w 2351"/>
                <a:gd name="T55" fmla="*/ 246 h 701"/>
                <a:gd name="T56" fmla="*/ 2319 w 2351"/>
                <a:gd name="T57" fmla="*/ 214 h 701"/>
                <a:gd name="T58" fmla="*/ 2302 w 2351"/>
                <a:gd name="T59" fmla="*/ 183 h 701"/>
                <a:gd name="T60" fmla="*/ 2282 w 2351"/>
                <a:gd name="T61" fmla="*/ 154 h 701"/>
                <a:gd name="T62" fmla="*/ 2271 w 2351"/>
                <a:gd name="T63" fmla="*/ 140 h 701"/>
                <a:gd name="T64" fmla="*/ 2253 w 2351"/>
                <a:gd name="T65" fmla="*/ 120 h 701"/>
                <a:gd name="T66" fmla="*/ 2234 w 2351"/>
                <a:gd name="T67" fmla="*/ 102 h 701"/>
                <a:gd name="T68" fmla="*/ 2213 w 2351"/>
                <a:gd name="T69" fmla="*/ 85 h 701"/>
                <a:gd name="T70" fmla="*/ 2191 w 2351"/>
                <a:gd name="T71" fmla="*/ 69 h 701"/>
                <a:gd name="T72" fmla="*/ 2159 w 2351"/>
                <a:gd name="T73" fmla="*/ 50 h 701"/>
                <a:gd name="T74" fmla="*/ 2143 w 2351"/>
                <a:gd name="T75" fmla="*/ 42 h 701"/>
                <a:gd name="T76" fmla="*/ 2117 w 2351"/>
                <a:gd name="T77" fmla="*/ 30 h 701"/>
                <a:gd name="T78" fmla="*/ 2090 w 2351"/>
                <a:gd name="T79" fmla="*/ 21 h 701"/>
                <a:gd name="T80" fmla="*/ 2062 w 2351"/>
                <a:gd name="T81" fmla="*/ 13 h 701"/>
                <a:gd name="T82" fmla="*/ 2043 w 2351"/>
                <a:gd name="T83" fmla="*/ 8 h 701"/>
                <a:gd name="T84" fmla="*/ 2014 w 2351"/>
                <a:gd name="T85" fmla="*/ 4 h 701"/>
                <a:gd name="T86" fmla="*/ 1994 w 2351"/>
                <a:gd name="T87" fmla="*/ 1 h 701"/>
                <a:gd name="T88" fmla="*/ 1964 w 2351"/>
                <a:gd name="T89" fmla="*/ 0 h 701"/>
                <a:gd name="T90" fmla="*/ 1943 w 2351"/>
                <a:gd name="T91" fmla="*/ 0 h 701"/>
                <a:gd name="T92" fmla="*/ 1922 w 2351"/>
                <a:gd name="T93" fmla="*/ 1 h 701"/>
                <a:gd name="T94" fmla="*/ 11 w 2351"/>
                <a:gd name="T95" fmla="*/ 2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1"/>
                <a:gd name="T145" fmla="*/ 0 h 701"/>
                <a:gd name="T146" fmla="*/ 2351 w 2351"/>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1" h="701">
                  <a:moveTo>
                    <a:pt x="0" y="699"/>
                  </a:moveTo>
                  <a:lnTo>
                    <a:pt x="1900" y="699"/>
                  </a:lnTo>
                  <a:lnTo>
                    <a:pt x="1931" y="700"/>
                  </a:lnTo>
                  <a:lnTo>
                    <a:pt x="1954" y="700"/>
                  </a:lnTo>
                  <a:lnTo>
                    <a:pt x="1974" y="700"/>
                  </a:lnTo>
                  <a:lnTo>
                    <a:pt x="1994" y="699"/>
                  </a:lnTo>
                  <a:lnTo>
                    <a:pt x="2004" y="698"/>
                  </a:lnTo>
                  <a:lnTo>
                    <a:pt x="2014" y="696"/>
                  </a:lnTo>
                  <a:lnTo>
                    <a:pt x="2034" y="693"/>
                  </a:lnTo>
                  <a:lnTo>
                    <a:pt x="2043" y="691"/>
                  </a:lnTo>
                  <a:lnTo>
                    <a:pt x="2053" y="690"/>
                  </a:lnTo>
                  <a:lnTo>
                    <a:pt x="2062" y="687"/>
                  </a:lnTo>
                  <a:lnTo>
                    <a:pt x="2072" y="685"/>
                  </a:lnTo>
                  <a:lnTo>
                    <a:pt x="2090" y="679"/>
                  </a:lnTo>
                  <a:lnTo>
                    <a:pt x="2108" y="673"/>
                  </a:lnTo>
                  <a:lnTo>
                    <a:pt x="2117" y="670"/>
                  </a:lnTo>
                  <a:lnTo>
                    <a:pt x="2125" y="666"/>
                  </a:lnTo>
                  <a:lnTo>
                    <a:pt x="2143" y="658"/>
                  </a:lnTo>
                  <a:lnTo>
                    <a:pt x="2151" y="654"/>
                  </a:lnTo>
                  <a:lnTo>
                    <a:pt x="2159" y="650"/>
                  </a:lnTo>
                  <a:lnTo>
                    <a:pt x="2175" y="641"/>
                  </a:lnTo>
                  <a:lnTo>
                    <a:pt x="2191" y="631"/>
                  </a:lnTo>
                  <a:lnTo>
                    <a:pt x="2206" y="620"/>
                  </a:lnTo>
                  <a:lnTo>
                    <a:pt x="2220" y="610"/>
                  </a:lnTo>
                  <a:lnTo>
                    <a:pt x="2234" y="598"/>
                  </a:lnTo>
                  <a:lnTo>
                    <a:pt x="2247" y="586"/>
                  </a:lnTo>
                  <a:lnTo>
                    <a:pt x="2253" y="579"/>
                  </a:lnTo>
                  <a:lnTo>
                    <a:pt x="2259" y="573"/>
                  </a:lnTo>
                  <a:lnTo>
                    <a:pt x="2271" y="560"/>
                  </a:lnTo>
                  <a:lnTo>
                    <a:pt x="2282" y="546"/>
                  </a:lnTo>
                  <a:lnTo>
                    <a:pt x="2293" y="532"/>
                  </a:lnTo>
                  <a:lnTo>
                    <a:pt x="2302" y="517"/>
                  </a:lnTo>
                  <a:lnTo>
                    <a:pt x="2311" y="502"/>
                  </a:lnTo>
                  <a:lnTo>
                    <a:pt x="2319" y="486"/>
                  </a:lnTo>
                  <a:lnTo>
                    <a:pt x="2326" y="470"/>
                  </a:lnTo>
                  <a:lnTo>
                    <a:pt x="2332" y="454"/>
                  </a:lnTo>
                  <a:lnTo>
                    <a:pt x="2337" y="438"/>
                  </a:lnTo>
                  <a:lnTo>
                    <a:pt x="2342" y="420"/>
                  </a:lnTo>
                  <a:lnTo>
                    <a:pt x="2344" y="412"/>
                  </a:lnTo>
                  <a:lnTo>
                    <a:pt x="2345" y="404"/>
                  </a:lnTo>
                  <a:lnTo>
                    <a:pt x="2347" y="395"/>
                  </a:lnTo>
                  <a:lnTo>
                    <a:pt x="2348" y="386"/>
                  </a:lnTo>
                  <a:lnTo>
                    <a:pt x="2349" y="377"/>
                  </a:lnTo>
                  <a:lnTo>
                    <a:pt x="2349" y="368"/>
                  </a:lnTo>
                  <a:lnTo>
                    <a:pt x="2350" y="359"/>
                  </a:lnTo>
                  <a:lnTo>
                    <a:pt x="2350" y="350"/>
                  </a:lnTo>
                  <a:lnTo>
                    <a:pt x="2350" y="341"/>
                  </a:lnTo>
                  <a:lnTo>
                    <a:pt x="2349" y="332"/>
                  </a:lnTo>
                  <a:lnTo>
                    <a:pt x="2349" y="323"/>
                  </a:lnTo>
                  <a:lnTo>
                    <a:pt x="2348" y="314"/>
                  </a:lnTo>
                  <a:lnTo>
                    <a:pt x="2347" y="305"/>
                  </a:lnTo>
                  <a:lnTo>
                    <a:pt x="2345" y="297"/>
                  </a:lnTo>
                  <a:lnTo>
                    <a:pt x="2344" y="288"/>
                  </a:lnTo>
                  <a:lnTo>
                    <a:pt x="2342" y="279"/>
                  </a:lnTo>
                  <a:lnTo>
                    <a:pt x="2337" y="262"/>
                  </a:lnTo>
                  <a:lnTo>
                    <a:pt x="2332" y="246"/>
                  </a:lnTo>
                  <a:lnTo>
                    <a:pt x="2326" y="230"/>
                  </a:lnTo>
                  <a:lnTo>
                    <a:pt x="2319" y="214"/>
                  </a:lnTo>
                  <a:lnTo>
                    <a:pt x="2311" y="198"/>
                  </a:lnTo>
                  <a:lnTo>
                    <a:pt x="2302" y="183"/>
                  </a:lnTo>
                  <a:lnTo>
                    <a:pt x="2293" y="168"/>
                  </a:lnTo>
                  <a:lnTo>
                    <a:pt x="2282" y="154"/>
                  </a:lnTo>
                  <a:lnTo>
                    <a:pt x="2277" y="147"/>
                  </a:lnTo>
                  <a:lnTo>
                    <a:pt x="2271" y="140"/>
                  </a:lnTo>
                  <a:lnTo>
                    <a:pt x="2259" y="127"/>
                  </a:lnTo>
                  <a:lnTo>
                    <a:pt x="2253" y="120"/>
                  </a:lnTo>
                  <a:lnTo>
                    <a:pt x="2247" y="114"/>
                  </a:lnTo>
                  <a:lnTo>
                    <a:pt x="2234" y="102"/>
                  </a:lnTo>
                  <a:lnTo>
                    <a:pt x="2220" y="90"/>
                  </a:lnTo>
                  <a:lnTo>
                    <a:pt x="2213" y="85"/>
                  </a:lnTo>
                  <a:lnTo>
                    <a:pt x="2206" y="80"/>
                  </a:lnTo>
                  <a:lnTo>
                    <a:pt x="2191" y="69"/>
                  </a:lnTo>
                  <a:lnTo>
                    <a:pt x="2175" y="59"/>
                  </a:lnTo>
                  <a:lnTo>
                    <a:pt x="2159" y="50"/>
                  </a:lnTo>
                  <a:lnTo>
                    <a:pt x="2151" y="46"/>
                  </a:lnTo>
                  <a:lnTo>
                    <a:pt x="2143" y="42"/>
                  </a:lnTo>
                  <a:lnTo>
                    <a:pt x="2125" y="34"/>
                  </a:lnTo>
                  <a:lnTo>
                    <a:pt x="2117" y="30"/>
                  </a:lnTo>
                  <a:lnTo>
                    <a:pt x="2108" y="27"/>
                  </a:lnTo>
                  <a:lnTo>
                    <a:pt x="2090" y="21"/>
                  </a:lnTo>
                  <a:lnTo>
                    <a:pt x="2072" y="15"/>
                  </a:lnTo>
                  <a:lnTo>
                    <a:pt x="2062" y="13"/>
                  </a:lnTo>
                  <a:lnTo>
                    <a:pt x="2053" y="10"/>
                  </a:lnTo>
                  <a:lnTo>
                    <a:pt x="2043" y="8"/>
                  </a:lnTo>
                  <a:lnTo>
                    <a:pt x="2034" y="6"/>
                  </a:lnTo>
                  <a:lnTo>
                    <a:pt x="2014" y="4"/>
                  </a:lnTo>
                  <a:lnTo>
                    <a:pt x="2004" y="2"/>
                  </a:lnTo>
                  <a:lnTo>
                    <a:pt x="1994" y="1"/>
                  </a:lnTo>
                  <a:lnTo>
                    <a:pt x="1974" y="0"/>
                  </a:lnTo>
                  <a:lnTo>
                    <a:pt x="1964" y="0"/>
                  </a:lnTo>
                  <a:lnTo>
                    <a:pt x="1954" y="0"/>
                  </a:lnTo>
                  <a:lnTo>
                    <a:pt x="1943" y="0"/>
                  </a:lnTo>
                  <a:lnTo>
                    <a:pt x="1932" y="0"/>
                  </a:lnTo>
                  <a:lnTo>
                    <a:pt x="1922" y="1"/>
                  </a:lnTo>
                  <a:lnTo>
                    <a:pt x="1910" y="2"/>
                  </a:lnTo>
                  <a:lnTo>
                    <a:pt x="11" y="2"/>
                  </a:lnTo>
                </a:path>
              </a:pathLst>
            </a:custGeom>
            <a:noFill/>
            <a:ln w="19050" cap="rnd">
              <a:solidFill>
                <a:srgbClr val="000000"/>
              </a:solidFill>
              <a:round/>
              <a:headEnd/>
              <a:tailEnd/>
            </a:ln>
          </p:spPr>
          <p:txBody>
            <a:bodyPr>
              <a:prstTxWarp prst="textNoShape">
                <a:avLst/>
              </a:prstTxWarp>
            </a:bodyPr>
            <a:lstStyle/>
            <a:p>
              <a:endParaRPr lang="en-US"/>
            </a:p>
          </p:txBody>
        </p:sp>
        <p:sp>
          <p:nvSpPr>
            <p:cNvPr id="81947" name="Oval 7"/>
            <p:cNvSpPr>
              <a:spLocks noChangeArrowheads="1"/>
            </p:cNvSpPr>
            <p:nvPr/>
          </p:nvSpPr>
          <p:spPr bwMode="auto">
            <a:xfrm>
              <a:off x="2873" y="283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8" name="Oval 8"/>
            <p:cNvSpPr>
              <a:spLocks noChangeArrowheads="1"/>
            </p:cNvSpPr>
            <p:nvPr/>
          </p:nvSpPr>
          <p:spPr bwMode="auto">
            <a:xfrm>
              <a:off x="2873" y="2968"/>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9" name="Oval 9"/>
            <p:cNvSpPr>
              <a:spLocks noChangeArrowheads="1"/>
            </p:cNvSpPr>
            <p:nvPr/>
          </p:nvSpPr>
          <p:spPr bwMode="auto">
            <a:xfrm>
              <a:off x="2921" y="331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50" name="Oval 10"/>
            <p:cNvSpPr>
              <a:spLocks noChangeArrowheads="1"/>
            </p:cNvSpPr>
            <p:nvPr/>
          </p:nvSpPr>
          <p:spPr bwMode="auto">
            <a:xfrm>
              <a:off x="2909" y="3124"/>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51" name="Oval 11"/>
            <p:cNvSpPr>
              <a:spLocks noChangeArrowheads="1"/>
            </p:cNvSpPr>
            <p:nvPr/>
          </p:nvSpPr>
          <p:spPr bwMode="auto">
            <a:xfrm>
              <a:off x="2873" y="340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52" name="Oval 12"/>
            <p:cNvSpPr>
              <a:spLocks noChangeArrowheads="1"/>
            </p:cNvSpPr>
            <p:nvPr/>
          </p:nvSpPr>
          <p:spPr bwMode="auto">
            <a:xfrm>
              <a:off x="2879" y="3250"/>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3" name="Oval 13"/>
            <p:cNvSpPr>
              <a:spLocks noChangeArrowheads="1"/>
            </p:cNvSpPr>
            <p:nvPr/>
          </p:nvSpPr>
          <p:spPr bwMode="auto">
            <a:xfrm>
              <a:off x="2951" y="3196"/>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4" name="Oval 14"/>
            <p:cNvSpPr>
              <a:spLocks noChangeArrowheads="1"/>
            </p:cNvSpPr>
            <p:nvPr/>
          </p:nvSpPr>
          <p:spPr bwMode="auto">
            <a:xfrm>
              <a:off x="2963" y="3040"/>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5" name="Oval 15"/>
            <p:cNvSpPr>
              <a:spLocks noChangeArrowheads="1"/>
            </p:cNvSpPr>
            <p:nvPr/>
          </p:nvSpPr>
          <p:spPr bwMode="auto">
            <a:xfrm>
              <a:off x="2957" y="2920"/>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6" name="Oval 16"/>
            <p:cNvSpPr>
              <a:spLocks noChangeArrowheads="1"/>
            </p:cNvSpPr>
            <p:nvPr/>
          </p:nvSpPr>
          <p:spPr bwMode="auto">
            <a:xfrm>
              <a:off x="2939" y="339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7" name="Oval 17"/>
            <p:cNvSpPr>
              <a:spLocks noChangeArrowheads="1"/>
            </p:cNvSpPr>
            <p:nvPr/>
          </p:nvSpPr>
          <p:spPr bwMode="auto">
            <a:xfrm>
              <a:off x="2879" y="305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58" name="Oval 18"/>
            <p:cNvSpPr>
              <a:spLocks noChangeAspect="1" noChangeArrowheads="1"/>
            </p:cNvSpPr>
            <p:nvPr/>
          </p:nvSpPr>
          <p:spPr bwMode="auto">
            <a:xfrm>
              <a:off x="2872" y="320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59" name="Oval 19"/>
            <p:cNvSpPr>
              <a:spLocks noChangeAspect="1" noChangeArrowheads="1"/>
            </p:cNvSpPr>
            <p:nvPr/>
          </p:nvSpPr>
          <p:spPr bwMode="auto">
            <a:xfrm>
              <a:off x="2976" y="2852"/>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60" name="Oval 20"/>
            <p:cNvSpPr>
              <a:spLocks noChangeAspect="1" noChangeArrowheads="1"/>
            </p:cNvSpPr>
            <p:nvPr/>
          </p:nvSpPr>
          <p:spPr bwMode="auto">
            <a:xfrm>
              <a:off x="2987" y="329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61" name="Oval 21"/>
            <p:cNvSpPr>
              <a:spLocks noChangeAspect="1" noChangeArrowheads="1"/>
            </p:cNvSpPr>
            <p:nvPr/>
          </p:nvSpPr>
          <p:spPr bwMode="auto">
            <a:xfrm>
              <a:off x="2992" y="312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62" name="Oval 22"/>
            <p:cNvSpPr>
              <a:spLocks noChangeAspect="1" noChangeArrowheads="1"/>
            </p:cNvSpPr>
            <p:nvPr/>
          </p:nvSpPr>
          <p:spPr bwMode="auto">
            <a:xfrm>
              <a:off x="2879" y="2926"/>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nvGrpSpPr>
          <p:cNvPr id="3" name="Group 48"/>
          <p:cNvGrpSpPr>
            <a:grpSpLocks/>
          </p:cNvGrpSpPr>
          <p:nvPr/>
        </p:nvGrpSpPr>
        <p:grpSpPr bwMode="auto">
          <a:xfrm>
            <a:off x="2084388" y="2400300"/>
            <a:ext cx="3968750" cy="579438"/>
            <a:chOff x="1313" y="1512"/>
            <a:chExt cx="2500" cy="365"/>
          </a:xfrm>
        </p:grpSpPr>
        <p:sp>
          <p:nvSpPr>
            <p:cNvPr id="81938" name="Oval 24"/>
            <p:cNvSpPr>
              <a:spLocks noChangeAspect="1" noChangeArrowheads="1"/>
            </p:cNvSpPr>
            <p:nvPr/>
          </p:nvSpPr>
          <p:spPr bwMode="auto">
            <a:xfrm>
              <a:off x="1313" y="1630"/>
              <a:ext cx="142" cy="15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39" name="Oval 25"/>
            <p:cNvSpPr>
              <a:spLocks noChangeAspect="1" noChangeArrowheads="1"/>
            </p:cNvSpPr>
            <p:nvPr/>
          </p:nvSpPr>
          <p:spPr bwMode="auto">
            <a:xfrm>
              <a:off x="1565" y="1630"/>
              <a:ext cx="142" cy="15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0" name="Oval 26"/>
            <p:cNvSpPr>
              <a:spLocks noChangeAspect="1" noChangeArrowheads="1"/>
            </p:cNvSpPr>
            <p:nvPr/>
          </p:nvSpPr>
          <p:spPr bwMode="auto">
            <a:xfrm>
              <a:off x="2081" y="1630"/>
              <a:ext cx="142" cy="15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1" name="Oval 27"/>
            <p:cNvSpPr>
              <a:spLocks noChangeAspect="1" noChangeArrowheads="1"/>
            </p:cNvSpPr>
            <p:nvPr/>
          </p:nvSpPr>
          <p:spPr bwMode="auto">
            <a:xfrm>
              <a:off x="1793" y="1630"/>
              <a:ext cx="142" cy="15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2" name="Oval 28"/>
            <p:cNvSpPr>
              <a:spLocks noChangeAspect="1" noChangeArrowheads="1"/>
            </p:cNvSpPr>
            <p:nvPr/>
          </p:nvSpPr>
          <p:spPr bwMode="auto">
            <a:xfrm>
              <a:off x="2345" y="1630"/>
              <a:ext cx="142" cy="15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1943" name="Text Box 43"/>
            <p:cNvSpPr txBox="1">
              <a:spLocks noChangeArrowheads="1"/>
            </p:cNvSpPr>
            <p:nvPr/>
          </p:nvSpPr>
          <p:spPr bwMode="auto">
            <a:xfrm>
              <a:off x="2494" y="1512"/>
              <a:ext cx="1319" cy="365"/>
            </a:xfrm>
            <a:prstGeom prst="rect">
              <a:avLst/>
            </a:prstGeom>
            <a:noFill/>
            <a:ln w="9525">
              <a:noFill/>
              <a:miter lim="800000"/>
              <a:headEnd/>
              <a:tailEnd/>
            </a:ln>
          </p:spPr>
          <p:txBody>
            <a:bodyPr wrap="none">
              <a:prstTxWarp prst="textNoShape">
                <a:avLst/>
              </a:prstTxWarp>
              <a:spAutoFit/>
            </a:bodyPr>
            <a:lstStyle/>
            <a:p>
              <a:r>
                <a:rPr lang="en-US" sz="3200">
                  <a:solidFill>
                    <a:srgbClr val="FF0000"/>
                  </a:solidFill>
                </a:rPr>
                <a:t>Least dense</a:t>
              </a:r>
            </a:p>
          </p:txBody>
        </p:sp>
      </p:grpSp>
      <p:grpSp>
        <p:nvGrpSpPr>
          <p:cNvPr id="4" name="Group 49"/>
          <p:cNvGrpSpPr>
            <a:grpSpLocks/>
          </p:cNvGrpSpPr>
          <p:nvPr/>
        </p:nvGrpSpPr>
        <p:grpSpPr bwMode="auto">
          <a:xfrm>
            <a:off x="2036763" y="3073400"/>
            <a:ext cx="1920875" cy="247650"/>
            <a:chOff x="1283" y="1936"/>
            <a:chExt cx="1210" cy="156"/>
          </a:xfrm>
        </p:grpSpPr>
        <p:sp>
          <p:nvSpPr>
            <p:cNvPr id="81933" name="Oval 29"/>
            <p:cNvSpPr>
              <a:spLocks noChangeAspect="1" noChangeArrowheads="1"/>
            </p:cNvSpPr>
            <p:nvPr/>
          </p:nvSpPr>
          <p:spPr bwMode="auto">
            <a:xfrm>
              <a:off x="1811" y="1936"/>
              <a:ext cx="142" cy="156"/>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34" name="Oval 30"/>
            <p:cNvSpPr>
              <a:spLocks noChangeAspect="1" noChangeArrowheads="1"/>
            </p:cNvSpPr>
            <p:nvPr/>
          </p:nvSpPr>
          <p:spPr bwMode="auto">
            <a:xfrm>
              <a:off x="1559" y="1936"/>
              <a:ext cx="142" cy="156"/>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35" name="Oval 31"/>
            <p:cNvSpPr>
              <a:spLocks noChangeAspect="1" noChangeArrowheads="1"/>
            </p:cNvSpPr>
            <p:nvPr/>
          </p:nvSpPr>
          <p:spPr bwMode="auto">
            <a:xfrm>
              <a:off x="2351" y="1936"/>
              <a:ext cx="142" cy="156"/>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36" name="Oval 33"/>
            <p:cNvSpPr>
              <a:spLocks noChangeAspect="1" noChangeArrowheads="1"/>
            </p:cNvSpPr>
            <p:nvPr/>
          </p:nvSpPr>
          <p:spPr bwMode="auto">
            <a:xfrm>
              <a:off x="1283" y="1936"/>
              <a:ext cx="142" cy="156"/>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1937" name="Oval 34"/>
            <p:cNvSpPr>
              <a:spLocks noChangeAspect="1" noChangeArrowheads="1"/>
            </p:cNvSpPr>
            <p:nvPr/>
          </p:nvSpPr>
          <p:spPr bwMode="auto">
            <a:xfrm>
              <a:off x="2051" y="1936"/>
              <a:ext cx="142" cy="156"/>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5" name="Group 51"/>
          <p:cNvGrpSpPr>
            <a:grpSpLocks/>
          </p:cNvGrpSpPr>
          <p:nvPr/>
        </p:nvGrpSpPr>
        <p:grpSpPr bwMode="auto">
          <a:xfrm>
            <a:off x="2057400" y="3276600"/>
            <a:ext cx="3933825" cy="579438"/>
            <a:chOff x="1296" y="2064"/>
            <a:chExt cx="2478" cy="365"/>
          </a:xfrm>
        </p:grpSpPr>
        <p:sp>
          <p:nvSpPr>
            <p:cNvPr id="81927" name="Oval 35"/>
            <p:cNvSpPr>
              <a:spLocks noChangeAspect="1" noChangeArrowheads="1"/>
            </p:cNvSpPr>
            <p:nvPr/>
          </p:nvSpPr>
          <p:spPr bwMode="auto">
            <a:xfrm>
              <a:off x="2059" y="2249"/>
              <a:ext cx="92" cy="7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28" name="Oval 36"/>
            <p:cNvSpPr>
              <a:spLocks noChangeAspect="1" noChangeArrowheads="1"/>
            </p:cNvSpPr>
            <p:nvPr/>
          </p:nvSpPr>
          <p:spPr bwMode="auto">
            <a:xfrm>
              <a:off x="1296" y="2249"/>
              <a:ext cx="93" cy="7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29" name="Oval 37"/>
            <p:cNvSpPr>
              <a:spLocks noChangeAspect="1" noChangeArrowheads="1"/>
            </p:cNvSpPr>
            <p:nvPr/>
          </p:nvSpPr>
          <p:spPr bwMode="auto">
            <a:xfrm>
              <a:off x="1789" y="2249"/>
              <a:ext cx="92" cy="7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30" name="Oval 38"/>
            <p:cNvSpPr>
              <a:spLocks noChangeAspect="1" noChangeArrowheads="1"/>
            </p:cNvSpPr>
            <p:nvPr/>
          </p:nvSpPr>
          <p:spPr bwMode="auto">
            <a:xfrm>
              <a:off x="1539" y="2250"/>
              <a:ext cx="93" cy="68"/>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31" name="Oval 39"/>
            <p:cNvSpPr>
              <a:spLocks noChangeAspect="1" noChangeArrowheads="1"/>
            </p:cNvSpPr>
            <p:nvPr/>
          </p:nvSpPr>
          <p:spPr bwMode="auto">
            <a:xfrm>
              <a:off x="2345" y="2248"/>
              <a:ext cx="93" cy="7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1932" name="Text Box 44"/>
            <p:cNvSpPr txBox="1">
              <a:spLocks noChangeArrowheads="1"/>
            </p:cNvSpPr>
            <p:nvPr/>
          </p:nvSpPr>
          <p:spPr bwMode="auto">
            <a:xfrm>
              <a:off x="2483" y="2064"/>
              <a:ext cx="1291" cy="365"/>
            </a:xfrm>
            <a:prstGeom prst="rect">
              <a:avLst/>
            </a:prstGeom>
            <a:noFill/>
            <a:ln w="9525">
              <a:noFill/>
              <a:miter lim="800000"/>
              <a:headEnd/>
              <a:tailEnd/>
            </a:ln>
          </p:spPr>
          <p:txBody>
            <a:bodyPr wrap="none">
              <a:prstTxWarp prst="textNoShape">
                <a:avLst/>
              </a:prstTxWarp>
              <a:spAutoFit/>
            </a:bodyPr>
            <a:lstStyle/>
            <a:p>
              <a:r>
                <a:rPr lang="en-US" sz="3200">
                  <a:solidFill>
                    <a:srgbClr val="FF33CC"/>
                  </a:solidFill>
                </a:rPr>
                <a:t>Most dense</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checkerboard(across)">
                                      <p:cBhvr>
                                        <p:cTn id="7" dur="500"/>
                                        <p:tgtEl>
                                          <p:spTgt spid="983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FG04_00UN2b"/>
          <p:cNvPicPr>
            <a:picLocks noChangeAspect="1" noChangeArrowheads="1"/>
          </p:cNvPicPr>
          <p:nvPr/>
        </p:nvPicPr>
        <p:blipFill>
          <a:blip r:embed="rId3"/>
          <a:srcRect b="2882"/>
          <a:stretch>
            <a:fillRect/>
          </a:stretch>
        </p:blipFill>
        <p:spPr bwMode="auto">
          <a:xfrm>
            <a:off x="2312988" y="0"/>
            <a:ext cx="6831012" cy="6858000"/>
          </a:xfrm>
          <a:prstGeom prst="rect">
            <a:avLst/>
          </a:prstGeom>
          <a:noFill/>
          <a:ln w="9525">
            <a:noFill/>
            <a:miter lim="800000"/>
            <a:headEnd/>
            <a:tailEnd/>
          </a:ln>
        </p:spPr>
      </p:pic>
      <p:sp>
        <p:nvSpPr>
          <p:cNvPr id="27651" name="Text Box 3"/>
          <p:cNvSpPr txBox="1">
            <a:spLocks noChangeArrowheads="1"/>
          </p:cNvSpPr>
          <p:nvPr/>
        </p:nvSpPr>
        <p:spPr bwMode="auto">
          <a:xfrm>
            <a:off x="136525" y="498475"/>
            <a:ext cx="2254250" cy="461963"/>
          </a:xfrm>
          <a:prstGeom prst="rect">
            <a:avLst/>
          </a:prstGeom>
          <a:noFill/>
          <a:ln w="9525">
            <a:noFill/>
            <a:miter lim="800000"/>
            <a:headEnd/>
            <a:tailEnd/>
          </a:ln>
        </p:spPr>
        <p:txBody>
          <a:bodyPr wrap="none">
            <a:prstTxWarp prst="textNoShape">
              <a:avLst/>
            </a:prstTxWarp>
            <a:spAutoFit/>
          </a:bodyPr>
          <a:lstStyle/>
          <a:p>
            <a:r>
              <a:rPr lang="en-US" altLang="ko-KR" b="1">
                <a:solidFill>
                  <a:schemeClr val="accent2"/>
                </a:solidFill>
                <a:latin typeface="Arial" pitchFamily="35" charset="0"/>
              </a:rPr>
              <a:t>Cells In a Leaf</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7" name="Object 2"/>
          <p:cNvGraphicFramePr>
            <a:graphicFrameLocks noChangeAspect="1"/>
          </p:cNvGraphicFramePr>
          <p:nvPr/>
        </p:nvGraphicFramePr>
        <p:xfrm>
          <a:off x="1352550" y="1943100"/>
          <a:ext cx="5899150" cy="2284413"/>
        </p:xfrm>
        <a:graphic>
          <a:graphicData uri="http://schemas.openxmlformats.org/presentationml/2006/ole">
            <p:oleObj spid="_x0000_s83970" name="Equation" r:id="rId4" imgW="1180800" imgH="457200" progId="Equation.3">
              <p:embed/>
            </p:oleObj>
          </a:graphicData>
        </a:graphic>
      </p:graphicFrame>
      <p:sp>
        <p:nvSpPr>
          <p:cNvPr id="11275" name="Text Box 11"/>
          <p:cNvSpPr txBox="1">
            <a:spLocks noChangeArrowheads="1"/>
          </p:cNvSpPr>
          <p:nvPr/>
        </p:nvSpPr>
        <p:spPr bwMode="auto">
          <a:xfrm>
            <a:off x="2286000" y="4572000"/>
            <a:ext cx="4568825" cy="1570038"/>
          </a:xfrm>
          <a:prstGeom prst="rect">
            <a:avLst/>
          </a:prstGeom>
          <a:noFill/>
          <a:ln w="9525">
            <a:noFill/>
            <a:miter lim="800000"/>
            <a:headEnd/>
            <a:tailEnd/>
          </a:ln>
        </p:spPr>
        <p:txBody>
          <a:bodyPr>
            <a:prstTxWarp prst="textNoShape">
              <a:avLst/>
            </a:prstTxWarp>
            <a:spAutoFit/>
          </a:bodyPr>
          <a:lstStyle/>
          <a:p>
            <a:r>
              <a:rPr lang="en-US" sz="3200" b="1" i="1">
                <a:solidFill>
                  <a:srgbClr val="339933"/>
                </a:solidFill>
                <a:sym typeface="Symbol" pitchFamily="35" charset="2"/>
              </a:rPr>
              <a:t>When </a:t>
            </a:r>
            <a:r>
              <a:rPr lang="en-US" sz="3200" b="1" i="1" baseline="-25000">
                <a:solidFill>
                  <a:srgbClr val="339933"/>
                </a:solidFill>
                <a:sym typeface="Symbol" pitchFamily="35" charset="2"/>
              </a:rPr>
              <a:t>p</a:t>
            </a:r>
            <a:r>
              <a:rPr lang="en-US" sz="3200" b="1" i="1">
                <a:solidFill>
                  <a:srgbClr val="339933"/>
                </a:solidFill>
                <a:sym typeface="Symbol" pitchFamily="35" charset="2"/>
              </a:rPr>
              <a:t> &gt; </a:t>
            </a:r>
            <a:r>
              <a:rPr lang="en-US" sz="3200" b="1" i="1" baseline="-25000">
                <a:solidFill>
                  <a:srgbClr val="339933"/>
                </a:solidFill>
                <a:sym typeface="Symbol" pitchFamily="35" charset="2"/>
              </a:rPr>
              <a:t>l</a:t>
            </a:r>
            <a:r>
              <a:rPr lang="en-US" sz="3200" b="1" i="1">
                <a:solidFill>
                  <a:srgbClr val="339933"/>
                </a:solidFill>
                <a:sym typeface="Symbol" pitchFamily="35" charset="2"/>
              </a:rPr>
              <a:t> : v is +ve </a:t>
            </a:r>
          </a:p>
          <a:p>
            <a:r>
              <a:rPr lang="en-US" sz="3200" b="1" i="1">
                <a:solidFill>
                  <a:srgbClr val="339933"/>
                </a:solidFill>
                <a:sym typeface="Symbol" pitchFamily="35" charset="2"/>
              </a:rPr>
              <a:t>When </a:t>
            </a:r>
            <a:r>
              <a:rPr lang="en-US" sz="3200" b="1" i="1" baseline="-25000">
                <a:solidFill>
                  <a:srgbClr val="339933"/>
                </a:solidFill>
                <a:sym typeface="Symbol" pitchFamily="35" charset="2"/>
              </a:rPr>
              <a:t>p</a:t>
            </a:r>
            <a:r>
              <a:rPr lang="en-US" sz="3200" b="1" i="1">
                <a:solidFill>
                  <a:srgbClr val="339933"/>
                </a:solidFill>
                <a:sym typeface="Symbol" pitchFamily="35" charset="2"/>
              </a:rPr>
              <a:t> = </a:t>
            </a:r>
            <a:r>
              <a:rPr lang="en-US" sz="3200" b="1" i="1" baseline="-25000">
                <a:solidFill>
                  <a:srgbClr val="339933"/>
                </a:solidFill>
                <a:sym typeface="Symbol" pitchFamily="35" charset="2"/>
              </a:rPr>
              <a:t>l</a:t>
            </a:r>
            <a:r>
              <a:rPr lang="en-US" sz="3200" b="1" i="1">
                <a:solidFill>
                  <a:srgbClr val="339933"/>
                </a:solidFill>
                <a:sym typeface="Symbol" pitchFamily="35" charset="2"/>
              </a:rPr>
              <a:t> : v is 0</a:t>
            </a:r>
          </a:p>
          <a:p>
            <a:r>
              <a:rPr lang="en-US" sz="3200" b="1" i="1">
                <a:solidFill>
                  <a:srgbClr val="339933"/>
                </a:solidFill>
                <a:sym typeface="Symbol" pitchFamily="35" charset="2"/>
              </a:rPr>
              <a:t>When </a:t>
            </a:r>
            <a:r>
              <a:rPr lang="en-US" sz="3200" b="1" i="1" baseline="-25000">
                <a:solidFill>
                  <a:srgbClr val="339933"/>
                </a:solidFill>
                <a:sym typeface="Symbol" pitchFamily="35" charset="2"/>
              </a:rPr>
              <a:t>p</a:t>
            </a:r>
            <a:r>
              <a:rPr lang="en-US" sz="3200" b="1" i="1">
                <a:solidFill>
                  <a:srgbClr val="339933"/>
                </a:solidFill>
                <a:sym typeface="Symbol" pitchFamily="35" charset="2"/>
              </a:rPr>
              <a:t> &lt; </a:t>
            </a:r>
            <a:r>
              <a:rPr lang="en-US" sz="3200" b="1" i="1" baseline="-25000">
                <a:solidFill>
                  <a:srgbClr val="339933"/>
                </a:solidFill>
                <a:sym typeface="Symbol" pitchFamily="35" charset="2"/>
              </a:rPr>
              <a:t>l</a:t>
            </a:r>
            <a:r>
              <a:rPr lang="en-US" sz="3200" b="1" i="1">
                <a:solidFill>
                  <a:srgbClr val="339933"/>
                </a:solidFill>
                <a:sym typeface="Symbol" pitchFamily="35" charset="2"/>
              </a:rPr>
              <a:t> : v is –ve </a:t>
            </a:r>
          </a:p>
        </p:txBody>
      </p:sp>
      <p:sp>
        <p:nvSpPr>
          <p:cNvPr id="83972" name="Rectangle 13"/>
          <p:cNvSpPr>
            <a:spLocks noGrp="1" noChangeArrowheads="1"/>
          </p:cNvSpPr>
          <p:nvPr>
            <p:ph type="title"/>
          </p:nvPr>
        </p:nvSpPr>
        <p:spPr>
          <a:xfrm>
            <a:off x="685800" y="609600"/>
            <a:ext cx="7772400" cy="762000"/>
          </a:xfrm>
        </p:spPr>
        <p:txBody>
          <a:bodyPr/>
          <a:lstStyle/>
          <a:p>
            <a:r>
              <a:rPr lang="en-US" smtClean="0">
                <a:solidFill>
                  <a:srgbClr val="2D2DB9"/>
                </a:solidFill>
                <a:latin typeface="Arial" pitchFamily="35" charset="0"/>
                <a:ea typeface="ＭＳ Ｐゴシック" pitchFamily="35" charset="-128"/>
                <a:cs typeface="ＭＳ Ｐゴシック" pitchFamily="35" charset="-128"/>
              </a:rPr>
              <a:t>Stokes Equation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barn(outVertical)">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75"/>
                                        </p:tgtEl>
                                        <p:attrNameLst>
                                          <p:attrName>style.visibility</p:attrName>
                                        </p:attrNameLst>
                                      </p:cBhvr>
                                      <p:to>
                                        <p:strVal val="visible"/>
                                      </p:to>
                                    </p:set>
                                    <p:animEffect transition="in" filter="dissolve">
                                      <p:cBhvr>
                                        <p:cTn id="12" dur="500"/>
                                        <p:tgtEl>
                                          <p:spTgt spid="11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04" name="Rectangle 216"/>
          <p:cNvSpPr>
            <a:spLocks noGrp="1" noChangeArrowheads="1"/>
          </p:cNvSpPr>
          <p:nvPr>
            <p:ph type="title"/>
          </p:nvPr>
        </p:nvSpPr>
        <p:spPr>
          <a:xfrm>
            <a:off x="5581650" y="609600"/>
            <a:ext cx="2876550" cy="5314950"/>
          </a:xfrm>
        </p:spPr>
        <p:txBody>
          <a:bodyPr/>
          <a:lstStyle/>
          <a:p>
            <a:r>
              <a:rPr lang="en-US" sz="3200">
                <a:solidFill>
                  <a:schemeClr val="accent2"/>
                </a:solidFill>
                <a:latin typeface="Arial" pitchFamily="35" charset="0"/>
                <a:ea typeface="ＭＳ Ｐゴシック" pitchFamily="35" charset="-128"/>
                <a:cs typeface="ＭＳ Ｐゴシック" pitchFamily="35" charset="-128"/>
              </a:rPr>
              <a:t>Buoyant density banding </a:t>
            </a:r>
            <a:br>
              <a:rPr lang="en-US" sz="3200">
                <a:solidFill>
                  <a:schemeClr val="accent2"/>
                </a:solidFill>
                <a:latin typeface="Arial" pitchFamily="35" charset="0"/>
                <a:ea typeface="ＭＳ Ｐゴシック" pitchFamily="35" charset="-128"/>
                <a:cs typeface="ＭＳ Ｐゴシック" pitchFamily="35" charset="-128"/>
              </a:rPr>
            </a:br>
            <a:r>
              <a:rPr lang="en-US" sz="3200">
                <a:solidFill>
                  <a:schemeClr val="accent2"/>
                </a:solidFill>
                <a:latin typeface="Arial" pitchFamily="35" charset="0"/>
                <a:ea typeface="ＭＳ Ｐゴシック" pitchFamily="35" charset="-128"/>
                <a:cs typeface="ＭＳ Ｐゴシック" pitchFamily="35" charset="-128"/>
              </a:rPr>
              <a:t/>
            </a:r>
            <a:br>
              <a:rPr lang="en-US" sz="3200">
                <a:solidFill>
                  <a:schemeClr val="accent2"/>
                </a:solidFill>
                <a:latin typeface="Arial" pitchFamily="35" charset="0"/>
                <a:ea typeface="ＭＳ Ｐゴシック" pitchFamily="35" charset="-128"/>
                <a:cs typeface="ＭＳ Ｐゴシック" pitchFamily="35" charset="-128"/>
              </a:rPr>
            </a:br>
            <a:r>
              <a:rPr lang="en-US" sz="3200">
                <a:solidFill>
                  <a:schemeClr val="accent2"/>
                </a:solidFill>
                <a:latin typeface="Arial" pitchFamily="35" charset="0"/>
                <a:ea typeface="ＭＳ Ｐゴシック" pitchFamily="35" charset="-128"/>
                <a:cs typeface="ＭＳ Ｐゴシック" pitchFamily="35" charset="-128"/>
              </a:rPr>
              <a:t>Equilibrium density banding</a:t>
            </a:r>
            <a:br>
              <a:rPr lang="en-US" sz="3200">
                <a:solidFill>
                  <a:schemeClr val="accent2"/>
                </a:solidFill>
                <a:latin typeface="Arial" pitchFamily="35" charset="0"/>
                <a:ea typeface="ＭＳ Ｐゴシック" pitchFamily="35" charset="-128"/>
                <a:cs typeface="ＭＳ Ｐゴシック" pitchFamily="35" charset="-128"/>
              </a:rPr>
            </a:br>
            <a:r>
              <a:rPr lang="en-US" sz="3200">
                <a:solidFill>
                  <a:schemeClr val="accent2"/>
                </a:solidFill>
                <a:latin typeface="Arial" pitchFamily="35" charset="0"/>
                <a:ea typeface="ＭＳ Ｐゴシック" pitchFamily="35" charset="-128"/>
                <a:cs typeface="ＭＳ Ｐゴシック" pitchFamily="35" charset="-128"/>
              </a:rPr>
              <a:t/>
            </a:r>
            <a:br>
              <a:rPr lang="en-US" sz="3200">
                <a:solidFill>
                  <a:schemeClr val="accent2"/>
                </a:solidFill>
                <a:latin typeface="Arial" pitchFamily="35" charset="0"/>
                <a:ea typeface="ＭＳ Ｐゴシック" pitchFamily="35" charset="-128"/>
                <a:cs typeface="ＭＳ Ｐゴシック" pitchFamily="35" charset="-128"/>
              </a:rPr>
            </a:br>
            <a:r>
              <a:rPr lang="en-US" sz="3200">
                <a:solidFill>
                  <a:schemeClr val="accent2"/>
                </a:solidFill>
                <a:latin typeface="Arial" pitchFamily="35" charset="0"/>
                <a:ea typeface="ＭＳ Ｐゴシック" pitchFamily="35" charset="-128"/>
                <a:cs typeface="ＭＳ Ｐゴシック" pitchFamily="35" charset="-128"/>
              </a:rPr>
              <a:t>Isopycnic banding</a:t>
            </a:r>
          </a:p>
        </p:txBody>
      </p:sp>
      <p:grpSp>
        <p:nvGrpSpPr>
          <p:cNvPr id="2" name="Group 224"/>
          <p:cNvGrpSpPr>
            <a:grpSpLocks/>
          </p:cNvGrpSpPr>
          <p:nvPr/>
        </p:nvGrpSpPr>
        <p:grpSpPr bwMode="auto">
          <a:xfrm>
            <a:off x="974725" y="684213"/>
            <a:ext cx="4227513" cy="1139825"/>
            <a:chOff x="614" y="431"/>
            <a:chExt cx="2663" cy="718"/>
          </a:xfrm>
        </p:grpSpPr>
        <p:grpSp>
          <p:nvGrpSpPr>
            <p:cNvPr id="86184" name="Group 191"/>
            <p:cNvGrpSpPr>
              <a:grpSpLocks/>
            </p:cNvGrpSpPr>
            <p:nvPr/>
          </p:nvGrpSpPr>
          <p:grpSpPr bwMode="auto">
            <a:xfrm>
              <a:off x="925" y="431"/>
              <a:ext cx="2352" cy="718"/>
              <a:chOff x="925" y="431"/>
              <a:chExt cx="2352" cy="718"/>
            </a:xfrm>
          </p:grpSpPr>
          <p:sp>
            <p:nvSpPr>
              <p:cNvPr id="86186" name="Freeform 2"/>
              <p:cNvSpPr>
                <a:spLocks/>
              </p:cNvSpPr>
              <p:nvPr/>
            </p:nvSpPr>
            <p:spPr bwMode="auto">
              <a:xfrm>
                <a:off x="1207" y="431"/>
                <a:ext cx="2070" cy="718"/>
              </a:xfrm>
              <a:custGeom>
                <a:avLst/>
                <a:gdLst>
                  <a:gd name="T0" fmla="*/ 1673 w 2070"/>
                  <a:gd name="T1" fmla="*/ 879 h 682"/>
                  <a:gd name="T2" fmla="*/ 1720 w 2070"/>
                  <a:gd name="T3" fmla="*/ 881 h 682"/>
                  <a:gd name="T4" fmla="*/ 1738 w 2070"/>
                  <a:gd name="T5" fmla="*/ 881 h 682"/>
                  <a:gd name="T6" fmla="*/ 1774 w 2070"/>
                  <a:gd name="T7" fmla="*/ 877 h 682"/>
                  <a:gd name="T8" fmla="*/ 1791 w 2070"/>
                  <a:gd name="T9" fmla="*/ 871 h 682"/>
                  <a:gd name="T10" fmla="*/ 1808 w 2070"/>
                  <a:gd name="T11" fmla="*/ 865 h 682"/>
                  <a:gd name="T12" fmla="*/ 1840 w 2070"/>
                  <a:gd name="T13" fmla="*/ 855 h 682"/>
                  <a:gd name="T14" fmla="*/ 1856 w 2070"/>
                  <a:gd name="T15" fmla="*/ 845 h 682"/>
                  <a:gd name="T16" fmla="*/ 1872 w 2070"/>
                  <a:gd name="T17" fmla="*/ 837 h 682"/>
                  <a:gd name="T18" fmla="*/ 1901 w 2070"/>
                  <a:gd name="T19" fmla="*/ 816 h 682"/>
                  <a:gd name="T20" fmla="*/ 1929 w 2070"/>
                  <a:gd name="T21" fmla="*/ 794 h 682"/>
                  <a:gd name="T22" fmla="*/ 1955 w 2070"/>
                  <a:gd name="T23" fmla="*/ 767 h 682"/>
                  <a:gd name="T24" fmla="*/ 1979 w 2070"/>
                  <a:gd name="T25" fmla="*/ 737 h 682"/>
                  <a:gd name="T26" fmla="*/ 2000 w 2070"/>
                  <a:gd name="T27" fmla="*/ 704 h 682"/>
                  <a:gd name="T28" fmla="*/ 2019 w 2070"/>
                  <a:gd name="T29" fmla="*/ 669 h 682"/>
                  <a:gd name="T30" fmla="*/ 2035 w 2070"/>
                  <a:gd name="T31" fmla="*/ 632 h 682"/>
                  <a:gd name="T32" fmla="*/ 2048 w 2070"/>
                  <a:gd name="T33" fmla="*/ 592 h 682"/>
                  <a:gd name="T34" fmla="*/ 2054 w 2070"/>
                  <a:gd name="T35" fmla="*/ 572 h 682"/>
                  <a:gd name="T36" fmla="*/ 2058 w 2070"/>
                  <a:gd name="T37" fmla="*/ 550 h 682"/>
                  <a:gd name="T38" fmla="*/ 2062 w 2070"/>
                  <a:gd name="T39" fmla="*/ 530 h 682"/>
                  <a:gd name="T40" fmla="*/ 2067 w 2070"/>
                  <a:gd name="T41" fmla="*/ 496 h 682"/>
                  <a:gd name="T42" fmla="*/ 2069 w 2070"/>
                  <a:gd name="T43" fmla="*/ 463 h 682"/>
                  <a:gd name="T44" fmla="*/ 2069 w 2070"/>
                  <a:gd name="T45" fmla="*/ 441 h 682"/>
                  <a:gd name="T46" fmla="*/ 2069 w 2070"/>
                  <a:gd name="T47" fmla="*/ 418 h 682"/>
                  <a:gd name="T48" fmla="*/ 2067 w 2070"/>
                  <a:gd name="T49" fmla="*/ 384 h 682"/>
                  <a:gd name="T50" fmla="*/ 2062 w 2070"/>
                  <a:gd name="T51" fmla="*/ 353 h 682"/>
                  <a:gd name="T52" fmla="*/ 2058 w 2070"/>
                  <a:gd name="T53" fmla="*/ 332 h 682"/>
                  <a:gd name="T54" fmla="*/ 2054 w 2070"/>
                  <a:gd name="T55" fmla="*/ 310 h 682"/>
                  <a:gd name="T56" fmla="*/ 2048 w 2070"/>
                  <a:gd name="T57" fmla="*/ 288 h 682"/>
                  <a:gd name="T58" fmla="*/ 2035 w 2070"/>
                  <a:gd name="T59" fmla="*/ 250 h 682"/>
                  <a:gd name="T60" fmla="*/ 2019 w 2070"/>
                  <a:gd name="T61" fmla="*/ 213 h 682"/>
                  <a:gd name="T62" fmla="*/ 2000 w 2070"/>
                  <a:gd name="T63" fmla="*/ 177 h 682"/>
                  <a:gd name="T64" fmla="*/ 1979 w 2070"/>
                  <a:gd name="T65" fmla="*/ 145 h 682"/>
                  <a:gd name="T66" fmla="*/ 1955 w 2070"/>
                  <a:gd name="T67" fmla="*/ 114 h 682"/>
                  <a:gd name="T68" fmla="*/ 1929 w 2070"/>
                  <a:gd name="T69" fmla="*/ 87 h 682"/>
                  <a:gd name="T70" fmla="*/ 1901 w 2070"/>
                  <a:gd name="T71" fmla="*/ 65 h 682"/>
                  <a:gd name="T72" fmla="*/ 1872 w 2070"/>
                  <a:gd name="T73" fmla="*/ 44 h 682"/>
                  <a:gd name="T74" fmla="*/ 1848 w 2070"/>
                  <a:gd name="T75" fmla="*/ 29 h 682"/>
                  <a:gd name="T76" fmla="*/ 1824 w 2070"/>
                  <a:gd name="T77" fmla="*/ 20 h 682"/>
                  <a:gd name="T78" fmla="*/ 1799 w 2070"/>
                  <a:gd name="T79" fmla="*/ 9 h 682"/>
                  <a:gd name="T80" fmla="*/ 1782 w 2070"/>
                  <a:gd name="T81" fmla="*/ 5 h 682"/>
                  <a:gd name="T82" fmla="*/ 1756 w 2070"/>
                  <a:gd name="T83" fmla="*/ 2 h 682"/>
                  <a:gd name="T84" fmla="*/ 1720 w 2070"/>
                  <a:gd name="T85" fmla="*/ 0 h 682"/>
                  <a:gd name="T86" fmla="*/ 1701 w 2070"/>
                  <a:gd name="T87" fmla="*/ 1 h 682"/>
                  <a:gd name="T88" fmla="*/ 1682 w 2070"/>
                  <a:gd name="T89" fmla="*/ 3 h 682"/>
                  <a:gd name="T90" fmla="*/ 0 w 2070"/>
                  <a:gd name="T91" fmla="*/ 113 h 682"/>
                  <a:gd name="T92" fmla="*/ 0 w 2070"/>
                  <a:gd name="T93" fmla="*/ 441 h 682"/>
                  <a:gd name="T94" fmla="*/ 0 w 2070"/>
                  <a:gd name="T95" fmla="*/ 660 h 682"/>
                  <a:gd name="T96" fmla="*/ 0 w 2070"/>
                  <a:gd name="T97" fmla="*/ 879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0"/>
                  <a:gd name="T148" fmla="*/ 0 h 682"/>
                  <a:gd name="T149" fmla="*/ 2070 w 2070"/>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0" h="682">
                    <a:moveTo>
                      <a:pt x="0" y="679"/>
                    </a:moveTo>
                    <a:lnTo>
                      <a:pt x="1673" y="679"/>
                    </a:lnTo>
                    <a:lnTo>
                      <a:pt x="1701" y="681"/>
                    </a:lnTo>
                    <a:lnTo>
                      <a:pt x="1720" y="681"/>
                    </a:lnTo>
                    <a:lnTo>
                      <a:pt x="1729" y="681"/>
                    </a:lnTo>
                    <a:lnTo>
                      <a:pt x="1738" y="681"/>
                    </a:lnTo>
                    <a:lnTo>
                      <a:pt x="1756" y="679"/>
                    </a:lnTo>
                    <a:lnTo>
                      <a:pt x="1774" y="677"/>
                    </a:lnTo>
                    <a:lnTo>
                      <a:pt x="1782" y="676"/>
                    </a:lnTo>
                    <a:lnTo>
                      <a:pt x="1791" y="674"/>
                    </a:lnTo>
                    <a:lnTo>
                      <a:pt x="1799" y="672"/>
                    </a:lnTo>
                    <a:lnTo>
                      <a:pt x="1808" y="670"/>
                    </a:lnTo>
                    <a:lnTo>
                      <a:pt x="1824" y="665"/>
                    </a:lnTo>
                    <a:lnTo>
                      <a:pt x="1840" y="660"/>
                    </a:lnTo>
                    <a:lnTo>
                      <a:pt x="1848" y="657"/>
                    </a:lnTo>
                    <a:lnTo>
                      <a:pt x="1856" y="654"/>
                    </a:lnTo>
                    <a:lnTo>
                      <a:pt x="1864" y="651"/>
                    </a:lnTo>
                    <a:lnTo>
                      <a:pt x="1872" y="647"/>
                    </a:lnTo>
                    <a:lnTo>
                      <a:pt x="1887" y="639"/>
                    </a:lnTo>
                    <a:lnTo>
                      <a:pt x="1901" y="631"/>
                    </a:lnTo>
                    <a:lnTo>
                      <a:pt x="1915" y="623"/>
                    </a:lnTo>
                    <a:lnTo>
                      <a:pt x="1929" y="614"/>
                    </a:lnTo>
                    <a:lnTo>
                      <a:pt x="1942" y="604"/>
                    </a:lnTo>
                    <a:lnTo>
                      <a:pt x="1955" y="593"/>
                    </a:lnTo>
                    <a:lnTo>
                      <a:pt x="1967" y="581"/>
                    </a:lnTo>
                    <a:lnTo>
                      <a:pt x="1979" y="570"/>
                    </a:lnTo>
                    <a:lnTo>
                      <a:pt x="1989" y="557"/>
                    </a:lnTo>
                    <a:lnTo>
                      <a:pt x="2000" y="544"/>
                    </a:lnTo>
                    <a:lnTo>
                      <a:pt x="2009" y="531"/>
                    </a:lnTo>
                    <a:lnTo>
                      <a:pt x="2019" y="517"/>
                    </a:lnTo>
                    <a:lnTo>
                      <a:pt x="2027" y="503"/>
                    </a:lnTo>
                    <a:lnTo>
                      <a:pt x="2035" y="488"/>
                    </a:lnTo>
                    <a:lnTo>
                      <a:pt x="2042" y="473"/>
                    </a:lnTo>
                    <a:lnTo>
                      <a:pt x="2048" y="458"/>
                    </a:lnTo>
                    <a:lnTo>
                      <a:pt x="2051" y="450"/>
                    </a:lnTo>
                    <a:lnTo>
                      <a:pt x="2054" y="442"/>
                    </a:lnTo>
                    <a:lnTo>
                      <a:pt x="2056" y="434"/>
                    </a:lnTo>
                    <a:lnTo>
                      <a:pt x="2058" y="425"/>
                    </a:lnTo>
                    <a:lnTo>
                      <a:pt x="2060" y="417"/>
                    </a:lnTo>
                    <a:lnTo>
                      <a:pt x="2062" y="409"/>
                    </a:lnTo>
                    <a:lnTo>
                      <a:pt x="2065" y="393"/>
                    </a:lnTo>
                    <a:lnTo>
                      <a:pt x="2067" y="384"/>
                    </a:lnTo>
                    <a:lnTo>
                      <a:pt x="2067" y="376"/>
                    </a:lnTo>
                    <a:lnTo>
                      <a:pt x="2069" y="358"/>
                    </a:lnTo>
                    <a:lnTo>
                      <a:pt x="2069" y="350"/>
                    </a:lnTo>
                    <a:lnTo>
                      <a:pt x="2069" y="341"/>
                    </a:lnTo>
                    <a:lnTo>
                      <a:pt x="2069" y="332"/>
                    </a:lnTo>
                    <a:lnTo>
                      <a:pt x="2069" y="323"/>
                    </a:lnTo>
                    <a:lnTo>
                      <a:pt x="2067" y="305"/>
                    </a:lnTo>
                    <a:lnTo>
                      <a:pt x="2067" y="297"/>
                    </a:lnTo>
                    <a:lnTo>
                      <a:pt x="2065" y="288"/>
                    </a:lnTo>
                    <a:lnTo>
                      <a:pt x="2062" y="273"/>
                    </a:lnTo>
                    <a:lnTo>
                      <a:pt x="2060" y="264"/>
                    </a:lnTo>
                    <a:lnTo>
                      <a:pt x="2058" y="256"/>
                    </a:lnTo>
                    <a:lnTo>
                      <a:pt x="2056" y="247"/>
                    </a:lnTo>
                    <a:lnTo>
                      <a:pt x="2054" y="239"/>
                    </a:lnTo>
                    <a:lnTo>
                      <a:pt x="2051" y="231"/>
                    </a:lnTo>
                    <a:lnTo>
                      <a:pt x="2048" y="223"/>
                    </a:lnTo>
                    <a:lnTo>
                      <a:pt x="2042" y="208"/>
                    </a:lnTo>
                    <a:lnTo>
                      <a:pt x="2035" y="193"/>
                    </a:lnTo>
                    <a:lnTo>
                      <a:pt x="2027" y="178"/>
                    </a:lnTo>
                    <a:lnTo>
                      <a:pt x="2019" y="164"/>
                    </a:lnTo>
                    <a:lnTo>
                      <a:pt x="2009" y="150"/>
                    </a:lnTo>
                    <a:lnTo>
                      <a:pt x="2000" y="137"/>
                    </a:lnTo>
                    <a:lnTo>
                      <a:pt x="1989" y="124"/>
                    </a:lnTo>
                    <a:lnTo>
                      <a:pt x="1979" y="112"/>
                    </a:lnTo>
                    <a:lnTo>
                      <a:pt x="1967" y="100"/>
                    </a:lnTo>
                    <a:lnTo>
                      <a:pt x="1955" y="88"/>
                    </a:lnTo>
                    <a:lnTo>
                      <a:pt x="1942" y="78"/>
                    </a:lnTo>
                    <a:lnTo>
                      <a:pt x="1929" y="67"/>
                    </a:lnTo>
                    <a:lnTo>
                      <a:pt x="1915" y="58"/>
                    </a:lnTo>
                    <a:lnTo>
                      <a:pt x="1901" y="50"/>
                    </a:lnTo>
                    <a:lnTo>
                      <a:pt x="1887" y="41"/>
                    </a:lnTo>
                    <a:lnTo>
                      <a:pt x="1872" y="34"/>
                    </a:lnTo>
                    <a:lnTo>
                      <a:pt x="1856" y="27"/>
                    </a:lnTo>
                    <a:lnTo>
                      <a:pt x="1848" y="24"/>
                    </a:lnTo>
                    <a:lnTo>
                      <a:pt x="1840" y="21"/>
                    </a:lnTo>
                    <a:lnTo>
                      <a:pt x="1824" y="15"/>
                    </a:lnTo>
                    <a:lnTo>
                      <a:pt x="1808" y="11"/>
                    </a:lnTo>
                    <a:lnTo>
                      <a:pt x="1799" y="9"/>
                    </a:lnTo>
                    <a:lnTo>
                      <a:pt x="1791" y="7"/>
                    </a:lnTo>
                    <a:lnTo>
                      <a:pt x="1782" y="5"/>
                    </a:lnTo>
                    <a:lnTo>
                      <a:pt x="1774" y="4"/>
                    </a:lnTo>
                    <a:lnTo>
                      <a:pt x="1756" y="2"/>
                    </a:lnTo>
                    <a:lnTo>
                      <a:pt x="1738" y="1"/>
                    </a:lnTo>
                    <a:lnTo>
                      <a:pt x="1720" y="0"/>
                    </a:lnTo>
                    <a:lnTo>
                      <a:pt x="1711" y="0"/>
                    </a:lnTo>
                    <a:lnTo>
                      <a:pt x="1701" y="1"/>
                    </a:lnTo>
                    <a:lnTo>
                      <a:pt x="1692" y="2"/>
                    </a:lnTo>
                    <a:lnTo>
                      <a:pt x="1682" y="3"/>
                    </a:lnTo>
                    <a:lnTo>
                      <a:pt x="1" y="3"/>
                    </a:lnTo>
                    <a:lnTo>
                      <a:pt x="0" y="87"/>
                    </a:lnTo>
                    <a:lnTo>
                      <a:pt x="0" y="171"/>
                    </a:lnTo>
                    <a:lnTo>
                      <a:pt x="0" y="341"/>
                    </a:lnTo>
                    <a:lnTo>
                      <a:pt x="0" y="425"/>
                    </a:lnTo>
                    <a:lnTo>
                      <a:pt x="0" y="511"/>
                    </a:lnTo>
                    <a:lnTo>
                      <a:pt x="0" y="595"/>
                    </a:lnTo>
                    <a:lnTo>
                      <a:pt x="0" y="679"/>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6187" name="Line 3"/>
              <p:cNvSpPr>
                <a:spLocks noChangeShapeType="1"/>
              </p:cNvSpPr>
              <p:nvPr/>
            </p:nvSpPr>
            <p:spPr bwMode="auto">
              <a:xfrm>
                <a:off x="1012" y="441"/>
                <a:ext cx="0" cy="6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6188" name="Freeform 4"/>
              <p:cNvSpPr>
                <a:spLocks/>
              </p:cNvSpPr>
              <p:nvPr/>
            </p:nvSpPr>
            <p:spPr bwMode="auto">
              <a:xfrm>
                <a:off x="925" y="436"/>
                <a:ext cx="2351" cy="701"/>
              </a:xfrm>
              <a:custGeom>
                <a:avLst/>
                <a:gdLst>
                  <a:gd name="T0" fmla="*/ 1900 w 2351"/>
                  <a:gd name="T1" fmla="*/ 699 h 701"/>
                  <a:gd name="T2" fmla="*/ 1954 w 2351"/>
                  <a:gd name="T3" fmla="*/ 700 h 701"/>
                  <a:gd name="T4" fmla="*/ 1994 w 2351"/>
                  <a:gd name="T5" fmla="*/ 699 h 701"/>
                  <a:gd name="T6" fmla="*/ 2014 w 2351"/>
                  <a:gd name="T7" fmla="*/ 696 h 701"/>
                  <a:gd name="T8" fmla="*/ 2043 w 2351"/>
                  <a:gd name="T9" fmla="*/ 691 h 701"/>
                  <a:gd name="T10" fmla="*/ 2062 w 2351"/>
                  <a:gd name="T11" fmla="*/ 687 h 701"/>
                  <a:gd name="T12" fmla="*/ 2090 w 2351"/>
                  <a:gd name="T13" fmla="*/ 679 h 701"/>
                  <a:gd name="T14" fmla="*/ 2117 w 2351"/>
                  <a:gd name="T15" fmla="*/ 670 h 701"/>
                  <a:gd name="T16" fmla="*/ 2143 w 2351"/>
                  <a:gd name="T17" fmla="*/ 658 h 701"/>
                  <a:gd name="T18" fmla="*/ 2159 w 2351"/>
                  <a:gd name="T19" fmla="*/ 650 h 701"/>
                  <a:gd name="T20" fmla="*/ 2191 w 2351"/>
                  <a:gd name="T21" fmla="*/ 631 h 701"/>
                  <a:gd name="T22" fmla="*/ 2220 w 2351"/>
                  <a:gd name="T23" fmla="*/ 610 h 701"/>
                  <a:gd name="T24" fmla="*/ 2247 w 2351"/>
                  <a:gd name="T25" fmla="*/ 586 h 701"/>
                  <a:gd name="T26" fmla="*/ 2259 w 2351"/>
                  <a:gd name="T27" fmla="*/ 573 h 701"/>
                  <a:gd name="T28" fmla="*/ 2282 w 2351"/>
                  <a:gd name="T29" fmla="*/ 546 h 701"/>
                  <a:gd name="T30" fmla="*/ 2302 w 2351"/>
                  <a:gd name="T31" fmla="*/ 517 h 701"/>
                  <a:gd name="T32" fmla="*/ 2319 w 2351"/>
                  <a:gd name="T33" fmla="*/ 486 h 701"/>
                  <a:gd name="T34" fmla="*/ 2332 w 2351"/>
                  <a:gd name="T35" fmla="*/ 454 h 701"/>
                  <a:gd name="T36" fmla="*/ 2342 w 2351"/>
                  <a:gd name="T37" fmla="*/ 420 h 701"/>
                  <a:gd name="T38" fmla="*/ 2345 w 2351"/>
                  <a:gd name="T39" fmla="*/ 404 h 701"/>
                  <a:gd name="T40" fmla="*/ 2348 w 2351"/>
                  <a:gd name="T41" fmla="*/ 386 h 701"/>
                  <a:gd name="T42" fmla="*/ 2349 w 2351"/>
                  <a:gd name="T43" fmla="*/ 368 h 701"/>
                  <a:gd name="T44" fmla="*/ 2350 w 2351"/>
                  <a:gd name="T45" fmla="*/ 350 h 701"/>
                  <a:gd name="T46" fmla="*/ 2349 w 2351"/>
                  <a:gd name="T47" fmla="*/ 332 h 701"/>
                  <a:gd name="T48" fmla="*/ 2348 w 2351"/>
                  <a:gd name="T49" fmla="*/ 314 h 701"/>
                  <a:gd name="T50" fmla="*/ 2345 w 2351"/>
                  <a:gd name="T51" fmla="*/ 297 h 701"/>
                  <a:gd name="T52" fmla="*/ 2342 w 2351"/>
                  <a:gd name="T53" fmla="*/ 279 h 701"/>
                  <a:gd name="T54" fmla="*/ 2332 w 2351"/>
                  <a:gd name="T55" fmla="*/ 246 h 701"/>
                  <a:gd name="T56" fmla="*/ 2319 w 2351"/>
                  <a:gd name="T57" fmla="*/ 214 h 701"/>
                  <a:gd name="T58" fmla="*/ 2302 w 2351"/>
                  <a:gd name="T59" fmla="*/ 183 h 701"/>
                  <a:gd name="T60" fmla="*/ 2282 w 2351"/>
                  <a:gd name="T61" fmla="*/ 154 h 701"/>
                  <a:gd name="T62" fmla="*/ 2271 w 2351"/>
                  <a:gd name="T63" fmla="*/ 140 h 701"/>
                  <a:gd name="T64" fmla="*/ 2253 w 2351"/>
                  <a:gd name="T65" fmla="*/ 120 h 701"/>
                  <a:gd name="T66" fmla="*/ 2234 w 2351"/>
                  <a:gd name="T67" fmla="*/ 102 h 701"/>
                  <a:gd name="T68" fmla="*/ 2213 w 2351"/>
                  <a:gd name="T69" fmla="*/ 85 h 701"/>
                  <a:gd name="T70" fmla="*/ 2191 w 2351"/>
                  <a:gd name="T71" fmla="*/ 69 h 701"/>
                  <a:gd name="T72" fmla="*/ 2159 w 2351"/>
                  <a:gd name="T73" fmla="*/ 50 h 701"/>
                  <a:gd name="T74" fmla="*/ 2143 w 2351"/>
                  <a:gd name="T75" fmla="*/ 42 h 701"/>
                  <a:gd name="T76" fmla="*/ 2117 w 2351"/>
                  <a:gd name="T77" fmla="*/ 30 h 701"/>
                  <a:gd name="T78" fmla="*/ 2090 w 2351"/>
                  <a:gd name="T79" fmla="*/ 21 h 701"/>
                  <a:gd name="T80" fmla="*/ 2062 w 2351"/>
                  <a:gd name="T81" fmla="*/ 13 h 701"/>
                  <a:gd name="T82" fmla="*/ 2043 w 2351"/>
                  <a:gd name="T83" fmla="*/ 8 h 701"/>
                  <a:gd name="T84" fmla="*/ 2014 w 2351"/>
                  <a:gd name="T85" fmla="*/ 4 h 701"/>
                  <a:gd name="T86" fmla="*/ 1994 w 2351"/>
                  <a:gd name="T87" fmla="*/ 1 h 701"/>
                  <a:gd name="T88" fmla="*/ 1964 w 2351"/>
                  <a:gd name="T89" fmla="*/ 0 h 701"/>
                  <a:gd name="T90" fmla="*/ 1943 w 2351"/>
                  <a:gd name="T91" fmla="*/ 0 h 701"/>
                  <a:gd name="T92" fmla="*/ 1922 w 2351"/>
                  <a:gd name="T93" fmla="*/ 1 h 701"/>
                  <a:gd name="T94" fmla="*/ 11 w 2351"/>
                  <a:gd name="T95" fmla="*/ 2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1"/>
                  <a:gd name="T145" fmla="*/ 0 h 701"/>
                  <a:gd name="T146" fmla="*/ 2351 w 2351"/>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1" h="701">
                    <a:moveTo>
                      <a:pt x="0" y="699"/>
                    </a:moveTo>
                    <a:lnTo>
                      <a:pt x="1900" y="699"/>
                    </a:lnTo>
                    <a:lnTo>
                      <a:pt x="1931" y="700"/>
                    </a:lnTo>
                    <a:lnTo>
                      <a:pt x="1954" y="700"/>
                    </a:lnTo>
                    <a:lnTo>
                      <a:pt x="1974" y="700"/>
                    </a:lnTo>
                    <a:lnTo>
                      <a:pt x="1994" y="699"/>
                    </a:lnTo>
                    <a:lnTo>
                      <a:pt x="2004" y="698"/>
                    </a:lnTo>
                    <a:lnTo>
                      <a:pt x="2014" y="696"/>
                    </a:lnTo>
                    <a:lnTo>
                      <a:pt x="2034" y="693"/>
                    </a:lnTo>
                    <a:lnTo>
                      <a:pt x="2043" y="691"/>
                    </a:lnTo>
                    <a:lnTo>
                      <a:pt x="2053" y="690"/>
                    </a:lnTo>
                    <a:lnTo>
                      <a:pt x="2062" y="687"/>
                    </a:lnTo>
                    <a:lnTo>
                      <a:pt x="2072" y="685"/>
                    </a:lnTo>
                    <a:lnTo>
                      <a:pt x="2090" y="679"/>
                    </a:lnTo>
                    <a:lnTo>
                      <a:pt x="2108" y="673"/>
                    </a:lnTo>
                    <a:lnTo>
                      <a:pt x="2117" y="670"/>
                    </a:lnTo>
                    <a:lnTo>
                      <a:pt x="2125" y="666"/>
                    </a:lnTo>
                    <a:lnTo>
                      <a:pt x="2143" y="658"/>
                    </a:lnTo>
                    <a:lnTo>
                      <a:pt x="2151" y="654"/>
                    </a:lnTo>
                    <a:lnTo>
                      <a:pt x="2159" y="650"/>
                    </a:lnTo>
                    <a:lnTo>
                      <a:pt x="2175" y="641"/>
                    </a:lnTo>
                    <a:lnTo>
                      <a:pt x="2191" y="631"/>
                    </a:lnTo>
                    <a:lnTo>
                      <a:pt x="2206" y="620"/>
                    </a:lnTo>
                    <a:lnTo>
                      <a:pt x="2220" y="610"/>
                    </a:lnTo>
                    <a:lnTo>
                      <a:pt x="2234" y="598"/>
                    </a:lnTo>
                    <a:lnTo>
                      <a:pt x="2247" y="586"/>
                    </a:lnTo>
                    <a:lnTo>
                      <a:pt x="2253" y="579"/>
                    </a:lnTo>
                    <a:lnTo>
                      <a:pt x="2259" y="573"/>
                    </a:lnTo>
                    <a:lnTo>
                      <a:pt x="2271" y="560"/>
                    </a:lnTo>
                    <a:lnTo>
                      <a:pt x="2282" y="546"/>
                    </a:lnTo>
                    <a:lnTo>
                      <a:pt x="2293" y="532"/>
                    </a:lnTo>
                    <a:lnTo>
                      <a:pt x="2302" y="517"/>
                    </a:lnTo>
                    <a:lnTo>
                      <a:pt x="2311" y="502"/>
                    </a:lnTo>
                    <a:lnTo>
                      <a:pt x="2319" y="486"/>
                    </a:lnTo>
                    <a:lnTo>
                      <a:pt x="2326" y="470"/>
                    </a:lnTo>
                    <a:lnTo>
                      <a:pt x="2332" y="454"/>
                    </a:lnTo>
                    <a:lnTo>
                      <a:pt x="2337" y="438"/>
                    </a:lnTo>
                    <a:lnTo>
                      <a:pt x="2342" y="420"/>
                    </a:lnTo>
                    <a:lnTo>
                      <a:pt x="2344" y="412"/>
                    </a:lnTo>
                    <a:lnTo>
                      <a:pt x="2345" y="404"/>
                    </a:lnTo>
                    <a:lnTo>
                      <a:pt x="2347" y="395"/>
                    </a:lnTo>
                    <a:lnTo>
                      <a:pt x="2348" y="386"/>
                    </a:lnTo>
                    <a:lnTo>
                      <a:pt x="2349" y="377"/>
                    </a:lnTo>
                    <a:lnTo>
                      <a:pt x="2349" y="368"/>
                    </a:lnTo>
                    <a:lnTo>
                      <a:pt x="2350" y="359"/>
                    </a:lnTo>
                    <a:lnTo>
                      <a:pt x="2350" y="350"/>
                    </a:lnTo>
                    <a:lnTo>
                      <a:pt x="2350" y="341"/>
                    </a:lnTo>
                    <a:lnTo>
                      <a:pt x="2349" y="332"/>
                    </a:lnTo>
                    <a:lnTo>
                      <a:pt x="2349" y="323"/>
                    </a:lnTo>
                    <a:lnTo>
                      <a:pt x="2348" y="314"/>
                    </a:lnTo>
                    <a:lnTo>
                      <a:pt x="2347" y="305"/>
                    </a:lnTo>
                    <a:lnTo>
                      <a:pt x="2345" y="297"/>
                    </a:lnTo>
                    <a:lnTo>
                      <a:pt x="2344" y="288"/>
                    </a:lnTo>
                    <a:lnTo>
                      <a:pt x="2342" y="279"/>
                    </a:lnTo>
                    <a:lnTo>
                      <a:pt x="2337" y="262"/>
                    </a:lnTo>
                    <a:lnTo>
                      <a:pt x="2332" y="246"/>
                    </a:lnTo>
                    <a:lnTo>
                      <a:pt x="2326" y="230"/>
                    </a:lnTo>
                    <a:lnTo>
                      <a:pt x="2319" y="214"/>
                    </a:lnTo>
                    <a:lnTo>
                      <a:pt x="2311" y="198"/>
                    </a:lnTo>
                    <a:lnTo>
                      <a:pt x="2302" y="183"/>
                    </a:lnTo>
                    <a:lnTo>
                      <a:pt x="2293" y="168"/>
                    </a:lnTo>
                    <a:lnTo>
                      <a:pt x="2282" y="154"/>
                    </a:lnTo>
                    <a:lnTo>
                      <a:pt x="2277" y="147"/>
                    </a:lnTo>
                    <a:lnTo>
                      <a:pt x="2271" y="140"/>
                    </a:lnTo>
                    <a:lnTo>
                      <a:pt x="2259" y="127"/>
                    </a:lnTo>
                    <a:lnTo>
                      <a:pt x="2253" y="120"/>
                    </a:lnTo>
                    <a:lnTo>
                      <a:pt x="2247" y="114"/>
                    </a:lnTo>
                    <a:lnTo>
                      <a:pt x="2234" y="102"/>
                    </a:lnTo>
                    <a:lnTo>
                      <a:pt x="2220" y="90"/>
                    </a:lnTo>
                    <a:lnTo>
                      <a:pt x="2213" y="85"/>
                    </a:lnTo>
                    <a:lnTo>
                      <a:pt x="2206" y="80"/>
                    </a:lnTo>
                    <a:lnTo>
                      <a:pt x="2191" y="69"/>
                    </a:lnTo>
                    <a:lnTo>
                      <a:pt x="2175" y="59"/>
                    </a:lnTo>
                    <a:lnTo>
                      <a:pt x="2159" y="50"/>
                    </a:lnTo>
                    <a:lnTo>
                      <a:pt x="2151" y="46"/>
                    </a:lnTo>
                    <a:lnTo>
                      <a:pt x="2143" y="42"/>
                    </a:lnTo>
                    <a:lnTo>
                      <a:pt x="2125" y="34"/>
                    </a:lnTo>
                    <a:lnTo>
                      <a:pt x="2117" y="30"/>
                    </a:lnTo>
                    <a:lnTo>
                      <a:pt x="2108" y="27"/>
                    </a:lnTo>
                    <a:lnTo>
                      <a:pt x="2090" y="21"/>
                    </a:lnTo>
                    <a:lnTo>
                      <a:pt x="2072" y="15"/>
                    </a:lnTo>
                    <a:lnTo>
                      <a:pt x="2062" y="13"/>
                    </a:lnTo>
                    <a:lnTo>
                      <a:pt x="2053" y="10"/>
                    </a:lnTo>
                    <a:lnTo>
                      <a:pt x="2043" y="8"/>
                    </a:lnTo>
                    <a:lnTo>
                      <a:pt x="2034" y="6"/>
                    </a:lnTo>
                    <a:lnTo>
                      <a:pt x="2014" y="4"/>
                    </a:lnTo>
                    <a:lnTo>
                      <a:pt x="2004" y="2"/>
                    </a:lnTo>
                    <a:lnTo>
                      <a:pt x="1994" y="1"/>
                    </a:lnTo>
                    <a:lnTo>
                      <a:pt x="1974" y="0"/>
                    </a:lnTo>
                    <a:lnTo>
                      <a:pt x="1964" y="0"/>
                    </a:lnTo>
                    <a:lnTo>
                      <a:pt x="1954" y="0"/>
                    </a:lnTo>
                    <a:lnTo>
                      <a:pt x="1943" y="0"/>
                    </a:lnTo>
                    <a:lnTo>
                      <a:pt x="1932" y="0"/>
                    </a:lnTo>
                    <a:lnTo>
                      <a:pt x="1922" y="1"/>
                    </a:lnTo>
                    <a:lnTo>
                      <a:pt x="1910" y="2"/>
                    </a:lnTo>
                    <a:lnTo>
                      <a:pt x="11" y="2"/>
                    </a:lnTo>
                  </a:path>
                </a:pathLst>
              </a:custGeom>
              <a:noFill/>
              <a:ln w="19050" cap="rnd">
                <a:solidFill>
                  <a:srgbClr val="000000"/>
                </a:solidFill>
                <a:round/>
                <a:headEnd/>
                <a:tailEnd/>
              </a:ln>
            </p:spPr>
            <p:txBody>
              <a:bodyPr>
                <a:prstTxWarp prst="textNoShape">
                  <a:avLst/>
                </a:prstTxWarp>
              </a:bodyPr>
              <a:lstStyle/>
              <a:p>
                <a:endParaRPr lang="en-US"/>
              </a:p>
            </p:txBody>
          </p:sp>
          <p:sp>
            <p:nvSpPr>
              <p:cNvPr id="86189" name="Oval 5"/>
              <p:cNvSpPr>
                <a:spLocks noChangeArrowheads="1"/>
              </p:cNvSpPr>
              <p:nvPr/>
            </p:nvSpPr>
            <p:spPr bwMode="auto">
              <a:xfrm>
                <a:off x="1037" y="46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90" name="Oval 43"/>
              <p:cNvSpPr>
                <a:spLocks noChangeArrowheads="1"/>
              </p:cNvSpPr>
              <p:nvPr/>
            </p:nvSpPr>
            <p:spPr bwMode="auto">
              <a:xfrm>
                <a:off x="1037" y="59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91" name="Oval 44"/>
              <p:cNvSpPr>
                <a:spLocks noChangeArrowheads="1"/>
              </p:cNvSpPr>
              <p:nvPr/>
            </p:nvSpPr>
            <p:spPr bwMode="auto">
              <a:xfrm>
                <a:off x="1085" y="94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92" name="Oval 45"/>
              <p:cNvSpPr>
                <a:spLocks noChangeArrowheads="1"/>
              </p:cNvSpPr>
              <p:nvPr/>
            </p:nvSpPr>
            <p:spPr bwMode="auto">
              <a:xfrm>
                <a:off x="1073" y="748"/>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93" name="Oval 46"/>
              <p:cNvSpPr>
                <a:spLocks noChangeArrowheads="1"/>
              </p:cNvSpPr>
              <p:nvPr/>
            </p:nvSpPr>
            <p:spPr bwMode="auto">
              <a:xfrm>
                <a:off x="1037" y="103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94" name="Oval 47"/>
              <p:cNvSpPr>
                <a:spLocks noChangeArrowheads="1"/>
              </p:cNvSpPr>
              <p:nvPr/>
            </p:nvSpPr>
            <p:spPr bwMode="auto">
              <a:xfrm>
                <a:off x="1043" y="87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95" name="Oval 48"/>
              <p:cNvSpPr>
                <a:spLocks noChangeArrowheads="1"/>
              </p:cNvSpPr>
              <p:nvPr/>
            </p:nvSpPr>
            <p:spPr bwMode="auto">
              <a:xfrm>
                <a:off x="1115" y="820"/>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96" name="Oval 49"/>
              <p:cNvSpPr>
                <a:spLocks noChangeArrowheads="1"/>
              </p:cNvSpPr>
              <p:nvPr/>
            </p:nvSpPr>
            <p:spPr bwMode="auto">
              <a:xfrm>
                <a:off x="1127" y="66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97" name="Oval 50"/>
              <p:cNvSpPr>
                <a:spLocks noChangeArrowheads="1"/>
              </p:cNvSpPr>
              <p:nvPr/>
            </p:nvSpPr>
            <p:spPr bwMode="auto">
              <a:xfrm>
                <a:off x="1121" y="54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98" name="Oval 51"/>
              <p:cNvSpPr>
                <a:spLocks noChangeArrowheads="1"/>
              </p:cNvSpPr>
              <p:nvPr/>
            </p:nvSpPr>
            <p:spPr bwMode="auto">
              <a:xfrm>
                <a:off x="1103" y="101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99" name="Oval 52"/>
              <p:cNvSpPr>
                <a:spLocks noChangeArrowheads="1"/>
              </p:cNvSpPr>
              <p:nvPr/>
            </p:nvSpPr>
            <p:spPr bwMode="auto">
              <a:xfrm>
                <a:off x="1043" y="68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200" name="Oval 53"/>
              <p:cNvSpPr>
                <a:spLocks noChangeAspect="1" noChangeArrowheads="1"/>
              </p:cNvSpPr>
              <p:nvPr/>
            </p:nvSpPr>
            <p:spPr bwMode="auto">
              <a:xfrm>
                <a:off x="1036" y="825"/>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201" name="Oval 54"/>
              <p:cNvSpPr>
                <a:spLocks noChangeAspect="1" noChangeArrowheads="1"/>
              </p:cNvSpPr>
              <p:nvPr/>
            </p:nvSpPr>
            <p:spPr bwMode="auto">
              <a:xfrm>
                <a:off x="1140" y="47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202" name="Oval 55"/>
              <p:cNvSpPr>
                <a:spLocks noChangeAspect="1" noChangeArrowheads="1"/>
              </p:cNvSpPr>
              <p:nvPr/>
            </p:nvSpPr>
            <p:spPr bwMode="auto">
              <a:xfrm>
                <a:off x="1151" y="92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203" name="Oval 56"/>
              <p:cNvSpPr>
                <a:spLocks noChangeAspect="1" noChangeArrowheads="1"/>
              </p:cNvSpPr>
              <p:nvPr/>
            </p:nvSpPr>
            <p:spPr bwMode="auto">
              <a:xfrm>
                <a:off x="1156" y="753"/>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204" name="Oval 57"/>
              <p:cNvSpPr>
                <a:spLocks noChangeAspect="1" noChangeArrowheads="1"/>
              </p:cNvSpPr>
              <p:nvPr/>
            </p:nvSpPr>
            <p:spPr bwMode="auto">
              <a:xfrm>
                <a:off x="1043" y="55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86185" name="Text Box 218"/>
            <p:cNvSpPr txBox="1">
              <a:spLocks noChangeArrowheads="1"/>
            </p:cNvSpPr>
            <p:nvPr/>
          </p:nvSpPr>
          <p:spPr bwMode="auto">
            <a:xfrm>
              <a:off x="614" y="642"/>
              <a:ext cx="228"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1</a:t>
              </a:r>
            </a:p>
          </p:txBody>
        </p:sp>
      </p:grpSp>
      <p:grpSp>
        <p:nvGrpSpPr>
          <p:cNvPr id="4" name="Group 269"/>
          <p:cNvGrpSpPr>
            <a:grpSpLocks/>
          </p:cNvGrpSpPr>
          <p:nvPr/>
        </p:nvGrpSpPr>
        <p:grpSpPr bwMode="auto">
          <a:xfrm>
            <a:off x="974725" y="5410200"/>
            <a:ext cx="4248150" cy="1111250"/>
            <a:chOff x="614" y="3408"/>
            <a:chExt cx="2676" cy="700"/>
          </a:xfrm>
        </p:grpSpPr>
        <p:sp>
          <p:nvSpPr>
            <p:cNvPr id="86147" name="Freeform 145"/>
            <p:cNvSpPr>
              <a:spLocks/>
            </p:cNvSpPr>
            <p:nvPr/>
          </p:nvSpPr>
          <p:spPr bwMode="auto">
            <a:xfrm>
              <a:off x="1222" y="3409"/>
              <a:ext cx="2066" cy="699"/>
            </a:xfrm>
            <a:custGeom>
              <a:avLst/>
              <a:gdLst>
                <a:gd name="T0" fmla="*/ 1670 w 2066"/>
                <a:gd name="T1" fmla="*/ 772 h 681"/>
                <a:gd name="T2" fmla="*/ 1717 w 2066"/>
                <a:gd name="T3" fmla="*/ 774 h 681"/>
                <a:gd name="T4" fmla="*/ 1735 w 2066"/>
                <a:gd name="T5" fmla="*/ 773 h 681"/>
                <a:gd name="T6" fmla="*/ 1770 w 2066"/>
                <a:gd name="T7" fmla="*/ 770 h 681"/>
                <a:gd name="T8" fmla="*/ 1787 w 2066"/>
                <a:gd name="T9" fmla="*/ 767 h 681"/>
                <a:gd name="T10" fmla="*/ 1804 w 2066"/>
                <a:gd name="T11" fmla="*/ 763 h 681"/>
                <a:gd name="T12" fmla="*/ 1837 w 2066"/>
                <a:gd name="T13" fmla="*/ 750 h 681"/>
                <a:gd name="T14" fmla="*/ 1853 w 2066"/>
                <a:gd name="T15" fmla="*/ 744 h 681"/>
                <a:gd name="T16" fmla="*/ 1883 w 2066"/>
                <a:gd name="T17" fmla="*/ 727 h 681"/>
                <a:gd name="T18" fmla="*/ 1911 w 2066"/>
                <a:gd name="T19" fmla="*/ 708 h 681"/>
                <a:gd name="T20" fmla="*/ 1938 w 2066"/>
                <a:gd name="T21" fmla="*/ 687 h 681"/>
                <a:gd name="T22" fmla="*/ 1962 w 2066"/>
                <a:gd name="T23" fmla="*/ 661 h 681"/>
                <a:gd name="T24" fmla="*/ 1985 w 2066"/>
                <a:gd name="T25" fmla="*/ 633 h 681"/>
                <a:gd name="T26" fmla="*/ 1995 w 2066"/>
                <a:gd name="T27" fmla="*/ 619 h 681"/>
                <a:gd name="T28" fmla="*/ 2014 w 2066"/>
                <a:gd name="T29" fmla="*/ 588 h 681"/>
                <a:gd name="T30" fmla="*/ 2030 w 2066"/>
                <a:gd name="T31" fmla="*/ 556 h 681"/>
                <a:gd name="T32" fmla="*/ 2037 w 2066"/>
                <a:gd name="T33" fmla="*/ 537 h 681"/>
                <a:gd name="T34" fmla="*/ 2049 w 2066"/>
                <a:gd name="T35" fmla="*/ 503 h 681"/>
                <a:gd name="T36" fmla="*/ 2054 w 2066"/>
                <a:gd name="T37" fmla="*/ 482 h 681"/>
                <a:gd name="T38" fmla="*/ 2058 w 2066"/>
                <a:gd name="T39" fmla="*/ 465 h 681"/>
                <a:gd name="T40" fmla="*/ 2063 w 2066"/>
                <a:gd name="T41" fmla="*/ 427 h 681"/>
                <a:gd name="T42" fmla="*/ 2064 w 2066"/>
                <a:gd name="T43" fmla="*/ 397 h 681"/>
                <a:gd name="T44" fmla="*/ 2064 w 2066"/>
                <a:gd name="T45" fmla="*/ 377 h 681"/>
                <a:gd name="T46" fmla="*/ 2063 w 2066"/>
                <a:gd name="T47" fmla="*/ 347 h 681"/>
                <a:gd name="T48" fmla="*/ 2058 w 2066"/>
                <a:gd name="T49" fmla="*/ 310 h 681"/>
                <a:gd name="T50" fmla="*/ 2054 w 2066"/>
                <a:gd name="T51" fmla="*/ 290 h 681"/>
                <a:gd name="T52" fmla="*/ 2049 w 2066"/>
                <a:gd name="T53" fmla="*/ 272 h 681"/>
                <a:gd name="T54" fmla="*/ 2037 w 2066"/>
                <a:gd name="T55" fmla="*/ 236 h 681"/>
                <a:gd name="T56" fmla="*/ 2030 w 2066"/>
                <a:gd name="T57" fmla="*/ 218 h 681"/>
                <a:gd name="T58" fmla="*/ 2014 w 2066"/>
                <a:gd name="T59" fmla="*/ 187 h 681"/>
                <a:gd name="T60" fmla="*/ 1995 w 2066"/>
                <a:gd name="T61" fmla="*/ 157 h 681"/>
                <a:gd name="T62" fmla="*/ 1974 w 2066"/>
                <a:gd name="T63" fmla="*/ 126 h 681"/>
                <a:gd name="T64" fmla="*/ 1950 w 2066"/>
                <a:gd name="T65" fmla="*/ 99 h 681"/>
                <a:gd name="T66" fmla="*/ 1924 w 2066"/>
                <a:gd name="T67" fmla="*/ 77 h 681"/>
                <a:gd name="T68" fmla="*/ 1897 w 2066"/>
                <a:gd name="T69" fmla="*/ 55 h 681"/>
                <a:gd name="T70" fmla="*/ 1868 w 2066"/>
                <a:gd name="T71" fmla="*/ 39 h 681"/>
                <a:gd name="T72" fmla="*/ 1845 w 2066"/>
                <a:gd name="T73" fmla="*/ 29 h 681"/>
                <a:gd name="T74" fmla="*/ 1821 w 2066"/>
                <a:gd name="T75" fmla="*/ 15 h 681"/>
                <a:gd name="T76" fmla="*/ 1796 w 2066"/>
                <a:gd name="T77" fmla="*/ 9 h 681"/>
                <a:gd name="T78" fmla="*/ 1778 w 2066"/>
                <a:gd name="T79" fmla="*/ 5 h 681"/>
                <a:gd name="T80" fmla="*/ 1752 w 2066"/>
                <a:gd name="T81" fmla="*/ 2 h 681"/>
                <a:gd name="T82" fmla="*/ 1717 w 2066"/>
                <a:gd name="T83" fmla="*/ 0 h 681"/>
                <a:gd name="T84" fmla="*/ 1698 w 2066"/>
                <a:gd name="T85" fmla="*/ 0 h 681"/>
                <a:gd name="T86" fmla="*/ 1678 w 2066"/>
                <a:gd name="T87" fmla="*/ 3 h 681"/>
                <a:gd name="T88" fmla="*/ 840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6148" name="Line 146"/>
            <p:cNvSpPr>
              <a:spLocks noChangeShapeType="1"/>
            </p:cNvSpPr>
            <p:nvPr/>
          </p:nvSpPr>
          <p:spPr bwMode="auto">
            <a:xfrm flipH="1">
              <a:off x="1020" y="3416"/>
              <a:ext cx="0" cy="6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6149" name="Freeform 147"/>
            <p:cNvSpPr>
              <a:spLocks/>
            </p:cNvSpPr>
            <p:nvPr/>
          </p:nvSpPr>
          <p:spPr bwMode="auto">
            <a:xfrm>
              <a:off x="937" y="3408"/>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sp>
          <p:nvSpPr>
            <p:cNvPr id="86150" name="Oval 149"/>
            <p:cNvSpPr>
              <a:spLocks noChangeArrowheads="1"/>
            </p:cNvSpPr>
            <p:nvPr/>
          </p:nvSpPr>
          <p:spPr bwMode="auto">
            <a:xfrm>
              <a:off x="2014" y="393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1" name="Oval 150"/>
            <p:cNvSpPr>
              <a:spLocks noChangeArrowheads="1"/>
            </p:cNvSpPr>
            <p:nvPr/>
          </p:nvSpPr>
          <p:spPr bwMode="auto">
            <a:xfrm>
              <a:off x="2050" y="389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2" name="Oval 151"/>
            <p:cNvSpPr>
              <a:spLocks noChangeArrowheads="1"/>
            </p:cNvSpPr>
            <p:nvPr/>
          </p:nvSpPr>
          <p:spPr bwMode="auto">
            <a:xfrm>
              <a:off x="2037" y="378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3" name="Oval 152"/>
            <p:cNvSpPr>
              <a:spLocks noChangeArrowheads="1"/>
            </p:cNvSpPr>
            <p:nvPr/>
          </p:nvSpPr>
          <p:spPr bwMode="auto">
            <a:xfrm>
              <a:off x="1994" y="3724"/>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4" name="Oval 153"/>
            <p:cNvSpPr>
              <a:spLocks noChangeArrowheads="1"/>
            </p:cNvSpPr>
            <p:nvPr/>
          </p:nvSpPr>
          <p:spPr bwMode="auto">
            <a:xfrm>
              <a:off x="2013" y="3833"/>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5" name="Oval 154"/>
            <p:cNvSpPr>
              <a:spLocks noChangeArrowheads="1"/>
            </p:cNvSpPr>
            <p:nvPr/>
          </p:nvSpPr>
          <p:spPr bwMode="auto">
            <a:xfrm>
              <a:off x="2002" y="3604"/>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6" name="Oval 155"/>
            <p:cNvSpPr>
              <a:spLocks noChangeArrowheads="1"/>
            </p:cNvSpPr>
            <p:nvPr/>
          </p:nvSpPr>
          <p:spPr bwMode="auto">
            <a:xfrm>
              <a:off x="2002" y="3462"/>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7" name="Oval 156"/>
            <p:cNvSpPr>
              <a:spLocks noChangeArrowheads="1"/>
            </p:cNvSpPr>
            <p:nvPr/>
          </p:nvSpPr>
          <p:spPr bwMode="auto">
            <a:xfrm>
              <a:off x="2044" y="3669"/>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8" name="Oval 157"/>
            <p:cNvSpPr>
              <a:spLocks noChangeArrowheads="1"/>
            </p:cNvSpPr>
            <p:nvPr/>
          </p:nvSpPr>
          <p:spPr bwMode="auto">
            <a:xfrm>
              <a:off x="2038" y="355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59" name="Oval 158"/>
            <p:cNvSpPr>
              <a:spLocks noChangeArrowheads="1"/>
            </p:cNvSpPr>
            <p:nvPr/>
          </p:nvSpPr>
          <p:spPr bwMode="auto">
            <a:xfrm>
              <a:off x="2035" y="3437"/>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60" name="Oval 160"/>
            <p:cNvSpPr>
              <a:spLocks noChangeArrowheads="1"/>
            </p:cNvSpPr>
            <p:nvPr/>
          </p:nvSpPr>
          <p:spPr bwMode="auto">
            <a:xfrm>
              <a:off x="2440" y="3953"/>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1" name="Oval 161"/>
            <p:cNvSpPr>
              <a:spLocks noChangeArrowheads="1"/>
            </p:cNvSpPr>
            <p:nvPr/>
          </p:nvSpPr>
          <p:spPr bwMode="auto">
            <a:xfrm>
              <a:off x="2470" y="3913"/>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2" name="Oval 162"/>
            <p:cNvSpPr>
              <a:spLocks noChangeArrowheads="1"/>
            </p:cNvSpPr>
            <p:nvPr/>
          </p:nvSpPr>
          <p:spPr bwMode="auto">
            <a:xfrm>
              <a:off x="2457" y="380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3" name="Oval 163"/>
            <p:cNvSpPr>
              <a:spLocks noChangeArrowheads="1"/>
            </p:cNvSpPr>
            <p:nvPr/>
          </p:nvSpPr>
          <p:spPr bwMode="auto">
            <a:xfrm>
              <a:off x="2420" y="3742"/>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4" name="Oval 164"/>
            <p:cNvSpPr>
              <a:spLocks noChangeArrowheads="1"/>
            </p:cNvSpPr>
            <p:nvPr/>
          </p:nvSpPr>
          <p:spPr bwMode="auto">
            <a:xfrm>
              <a:off x="2439" y="3851"/>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5" name="Oval 165"/>
            <p:cNvSpPr>
              <a:spLocks noChangeArrowheads="1"/>
            </p:cNvSpPr>
            <p:nvPr/>
          </p:nvSpPr>
          <p:spPr bwMode="auto">
            <a:xfrm>
              <a:off x="2428" y="3622"/>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6" name="Oval 166"/>
            <p:cNvSpPr>
              <a:spLocks noChangeArrowheads="1"/>
            </p:cNvSpPr>
            <p:nvPr/>
          </p:nvSpPr>
          <p:spPr bwMode="auto">
            <a:xfrm>
              <a:off x="2428" y="3480"/>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7" name="Oval 167"/>
            <p:cNvSpPr>
              <a:spLocks noChangeArrowheads="1"/>
            </p:cNvSpPr>
            <p:nvPr/>
          </p:nvSpPr>
          <p:spPr bwMode="auto">
            <a:xfrm>
              <a:off x="2464" y="3687"/>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8" name="Oval 168"/>
            <p:cNvSpPr>
              <a:spLocks noChangeArrowheads="1"/>
            </p:cNvSpPr>
            <p:nvPr/>
          </p:nvSpPr>
          <p:spPr bwMode="auto">
            <a:xfrm>
              <a:off x="2458" y="3574"/>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69" name="Oval 169"/>
            <p:cNvSpPr>
              <a:spLocks noChangeArrowheads="1"/>
            </p:cNvSpPr>
            <p:nvPr/>
          </p:nvSpPr>
          <p:spPr bwMode="auto">
            <a:xfrm>
              <a:off x="2455" y="3455"/>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nvGrpSpPr>
            <p:cNvPr id="86170" name="Group 170"/>
            <p:cNvGrpSpPr>
              <a:grpSpLocks/>
            </p:cNvGrpSpPr>
            <p:nvPr/>
          </p:nvGrpSpPr>
          <p:grpSpPr bwMode="auto">
            <a:xfrm>
              <a:off x="2693" y="3460"/>
              <a:ext cx="117" cy="626"/>
              <a:chOff x="1697" y="1318"/>
              <a:chExt cx="117" cy="626"/>
            </a:xfrm>
          </p:grpSpPr>
          <p:sp>
            <p:nvSpPr>
              <p:cNvPr id="86172" name="Oval 171"/>
              <p:cNvSpPr>
                <a:spLocks noChangeAspect="1" noChangeArrowheads="1"/>
              </p:cNvSpPr>
              <p:nvPr/>
            </p:nvSpPr>
            <p:spPr bwMode="auto">
              <a:xfrm>
                <a:off x="1708" y="155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3" name="Oval 172"/>
              <p:cNvSpPr>
                <a:spLocks noChangeAspect="1" noChangeArrowheads="1"/>
              </p:cNvSpPr>
              <p:nvPr/>
            </p:nvSpPr>
            <p:spPr bwMode="auto">
              <a:xfrm>
                <a:off x="1756" y="1643"/>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4" name="Oval 173"/>
              <p:cNvSpPr>
                <a:spLocks noChangeAspect="1" noChangeArrowheads="1"/>
              </p:cNvSpPr>
              <p:nvPr/>
            </p:nvSpPr>
            <p:spPr bwMode="auto">
              <a:xfrm>
                <a:off x="1711" y="18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5" name="Oval 174"/>
              <p:cNvSpPr>
                <a:spLocks noChangeAspect="1" noChangeArrowheads="1"/>
              </p:cNvSpPr>
              <p:nvPr/>
            </p:nvSpPr>
            <p:spPr bwMode="auto">
              <a:xfrm>
                <a:off x="1700" y="173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6" name="Oval 175"/>
              <p:cNvSpPr>
                <a:spLocks noChangeAspect="1" noChangeArrowheads="1"/>
              </p:cNvSpPr>
              <p:nvPr/>
            </p:nvSpPr>
            <p:spPr bwMode="auto">
              <a:xfrm>
                <a:off x="1769" y="190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7" name="Oval 176"/>
              <p:cNvSpPr>
                <a:spLocks noChangeAspect="1" noChangeArrowheads="1"/>
              </p:cNvSpPr>
              <p:nvPr/>
            </p:nvSpPr>
            <p:spPr bwMode="auto">
              <a:xfrm>
                <a:off x="1741" y="170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8" name="Oval 177"/>
              <p:cNvSpPr>
                <a:spLocks noChangeAspect="1" noChangeArrowheads="1"/>
              </p:cNvSpPr>
              <p:nvPr/>
            </p:nvSpPr>
            <p:spPr bwMode="auto">
              <a:xfrm>
                <a:off x="1753" y="183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79" name="Oval 178"/>
              <p:cNvSpPr>
                <a:spLocks noChangeAspect="1" noChangeArrowheads="1"/>
              </p:cNvSpPr>
              <p:nvPr/>
            </p:nvSpPr>
            <p:spPr bwMode="auto">
              <a:xfrm>
                <a:off x="1725" y="1780"/>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80" name="Oval 179"/>
              <p:cNvSpPr>
                <a:spLocks noChangeAspect="1" noChangeArrowheads="1"/>
              </p:cNvSpPr>
              <p:nvPr/>
            </p:nvSpPr>
            <p:spPr bwMode="auto">
              <a:xfrm>
                <a:off x="1728" y="149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81" name="Oval 180"/>
              <p:cNvSpPr>
                <a:spLocks noChangeAspect="1" noChangeArrowheads="1"/>
              </p:cNvSpPr>
              <p:nvPr/>
            </p:nvSpPr>
            <p:spPr bwMode="auto">
              <a:xfrm>
                <a:off x="1697"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82" name="Oval 181"/>
              <p:cNvSpPr>
                <a:spLocks noChangeAspect="1" noChangeArrowheads="1"/>
              </p:cNvSpPr>
              <p:nvPr/>
            </p:nvSpPr>
            <p:spPr bwMode="auto">
              <a:xfrm>
                <a:off x="1714" y="137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83" name="Oval 182"/>
              <p:cNvSpPr>
                <a:spLocks noChangeAspect="1" noChangeArrowheads="1"/>
              </p:cNvSpPr>
              <p:nvPr/>
            </p:nvSpPr>
            <p:spPr bwMode="auto">
              <a:xfrm>
                <a:off x="1697" y="131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86171" name="Text Box 222"/>
            <p:cNvSpPr txBox="1">
              <a:spLocks noChangeArrowheads="1"/>
            </p:cNvSpPr>
            <p:nvPr/>
          </p:nvSpPr>
          <p:spPr bwMode="auto">
            <a:xfrm>
              <a:off x="614" y="3570"/>
              <a:ext cx="228"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5</a:t>
              </a:r>
            </a:p>
          </p:txBody>
        </p:sp>
      </p:grpSp>
      <p:grpSp>
        <p:nvGrpSpPr>
          <p:cNvPr id="6" name="Group 266"/>
          <p:cNvGrpSpPr>
            <a:grpSpLocks/>
          </p:cNvGrpSpPr>
          <p:nvPr/>
        </p:nvGrpSpPr>
        <p:grpSpPr bwMode="auto">
          <a:xfrm>
            <a:off x="974725" y="1865313"/>
            <a:ext cx="4229100" cy="1111250"/>
            <a:chOff x="614" y="1175"/>
            <a:chExt cx="2664" cy="700"/>
          </a:xfrm>
        </p:grpSpPr>
        <p:sp>
          <p:nvSpPr>
            <p:cNvPr id="86105" name="Freeform 15"/>
            <p:cNvSpPr>
              <a:spLocks/>
            </p:cNvSpPr>
            <p:nvPr/>
          </p:nvSpPr>
          <p:spPr bwMode="auto">
            <a:xfrm>
              <a:off x="1210" y="1175"/>
              <a:ext cx="2066" cy="696"/>
            </a:xfrm>
            <a:custGeom>
              <a:avLst/>
              <a:gdLst>
                <a:gd name="T0" fmla="*/ 1670 w 2066"/>
                <a:gd name="T1" fmla="*/ 756 h 681"/>
                <a:gd name="T2" fmla="*/ 1717 w 2066"/>
                <a:gd name="T3" fmla="*/ 758 h 681"/>
                <a:gd name="T4" fmla="*/ 1735 w 2066"/>
                <a:gd name="T5" fmla="*/ 757 h 681"/>
                <a:gd name="T6" fmla="*/ 1770 w 2066"/>
                <a:gd name="T7" fmla="*/ 754 h 681"/>
                <a:gd name="T8" fmla="*/ 1787 w 2066"/>
                <a:gd name="T9" fmla="*/ 750 h 681"/>
                <a:gd name="T10" fmla="*/ 1804 w 2066"/>
                <a:gd name="T11" fmla="*/ 746 h 681"/>
                <a:gd name="T12" fmla="*/ 1837 w 2066"/>
                <a:gd name="T13" fmla="*/ 736 h 681"/>
                <a:gd name="T14" fmla="*/ 1853 w 2066"/>
                <a:gd name="T15" fmla="*/ 728 h 681"/>
                <a:gd name="T16" fmla="*/ 1883 w 2066"/>
                <a:gd name="T17" fmla="*/ 711 h 681"/>
                <a:gd name="T18" fmla="*/ 1911 w 2066"/>
                <a:gd name="T19" fmla="*/ 694 h 681"/>
                <a:gd name="T20" fmla="*/ 1938 w 2066"/>
                <a:gd name="T21" fmla="*/ 672 h 681"/>
                <a:gd name="T22" fmla="*/ 1962 w 2066"/>
                <a:gd name="T23" fmla="*/ 648 h 681"/>
                <a:gd name="T24" fmla="*/ 1985 w 2066"/>
                <a:gd name="T25" fmla="*/ 620 h 681"/>
                <a:gd name="T26" fmla="*/ 1995 w 2066"/>
                <a:gd name="T27" fmla="*/ 605 h 681"/>
                <a:gd name="T28" fmla="*/ 2014 w 2066"/>
                <a:gd name="T29" fmla="*/ 575 h 681"/>
                <a:gd name="T30" fmla="*/ 2030 w 2066"/>
                <a:gd name="T31" fmla="*/ 544 h 681"/>
                <a:gd name="T32" fmla="*/ 2037 w 2066"/>
                <a:gd name="T33" fmla="*/ 527 h 681"/>
                <a:gd name="T34" fmla="*/ 2049 w 2066"/>
                <a:gd name="T35" fmla="*/ 492 h 681"/>
                <a:gd name="T36" fmla="*/ 2054 w 2066"/>
                <a:gd name="T37" fmla="*/ 474 h 681"/>
                <a:gd name="T38" fmla="*/ 2058 w 2066"/>
                <a:gd name="T39" fmla="*/ 455 h 681"/>
                <a:gd name="T40" fmla="*/ 2063 w 2066"/>
                <a:gd name="T41" fmla="*/ 418 h 681"/>
                <a:gd name="T42" fmla="*/ 2064 w 2066"/>
                <a:gd name="T43" fmla="*/ 389 h 681"/>
                <a:gd name="T44" fmla="*/ 2064 w 2066"/>
                <a:gd name="T45" fmla="*/ 369 h 681"/>
                <a:gd name="T46" fmla="*/ 2063 w 2066"/>
                <a:gd name="T47" fmla="*/ 340 h 681"/>
                <a:gd name="T48" fmla="*/ 2058 w 2066"/>
                <a:gd name="T49" fmla="*/ 303 h 681"/>
                <a:gd name="T50" fmla="*/ 2054 w 2066"/>
                <a:gd name="T51" fmla="*/ 285 h 681"/>
                <a:gd name="T52" fmla="*/ 2049 w 2066"/>
                <a:gd name="T53" fmla="*/ 266 h 681"/>
                <a:gd name="T54" fmla="*/ 2037 w 2066"/>
                <a:gd name="T55" fmla="*/ 232 h 681"/>
                <a:gd name="T56" fmla="*/ 2030 w 2066"/>
                <a:gd name="T57" fmla="*/ 213 h 681"/>
                <a:gd name="T58" fmla="*/ 2014 w 2066"/>
                <a:gd name="T59" fmla="*/ 184 h 681"/>
                <a:gd name="T60" fmla="*/ 1995 w 2066"/>
                <a:gd name="T61" fmla="*/ 152 h 681"/>
                <a:gd name="T62" fmla="*/ 1974 w 2066"/>
                <a:gd name="T63" fmla="*/ 124 h 681"/>
                <a:gd name="T64" fmla="*/ 1950 w 2066"/>
                <a:gd name="T65" fmla="*/ 98 h 681"/>
                <a:gd name="T66" fmla="*/ 1924 w 2066"/>
                <a:gd name="T67" fmla="*/ 75 h 681"/>
                <a:gd name="T68" fmla="*/ 1897 w 2066"/>
                <a:gd name="T69" fmla="*/ 55 h 681"/>
                <a:gd name="T70" fmla="*/ 1868 w 2066"/>
                <a:gd name="T71" fmla="*/ 39 h 681"/>
                <a:gd name="T72" fmla="*/ 1845 w 2066"/>
                <a:gd name="T73" fmla="*/ 29 h 681"/>
                <a:gd name="T74" fmla="*/ 1821 w 2066"/>
                <a:gd name="T75" fmla="*/ 15 h 681"/>
                <a:gd name="T76" fmla="*/ 1796 w 2066"/>
                <a:gd name="T77" fmla="*/ 9 h 681"/>
                <a:gd name="T78" fmla="*/ 1778 w 2066"/>
                <a:gd name="T79" fmla="*/ 5 h 681"/>
                <a:gd name="T80" fmla="*/ 1752 w 2066"/>
                <a:gd name="T81" fmla="*/ 2 h 681"/>
                <a:gd name="T82" fmla="*/ 1717 w 2066"/>
                <a:gd name="T83" fmla="*/ 0 h 681"/>
                <a:gd name="T84" fmla="*/ 1698 w 2066"/>
                <a:gd name="T85" fmla="*/ 1 h 681"/>
                <a:gd name="T86" fmla="*/ 1678 w 2066"/>
                <a:gd name="T87" fmla="*/ 3 h 681"/>
                <a:gd name="T88" fmla="*/ 840 w 2066"/>
                <a:gd name="T89" fmla="*/ 1 h 681"/>
                <a:gd name="T90" fmla="*/ 1 w 2066"/>
                <a:gd name="T91" fmla="*/ 0 h 681"/>
                <a:gd name="T92" fmla="*/ 0 w 2066"/>
                <a:gd name="T93" fmla="*/ 190 h 681"/>
                <a:gd name="T94" fmla="*/ 1 w 2066"/>
                <a:gd name="T95" fmla="*/ 378 h 681"/>
                <a:gd name="T96" fmla="*/ 2 w 2066"/>
                <a:gd name="T97" fmla="*/ 567 h 681"/>
                <a:gd name="T98" fmla="*/ 1 w 2066"/>
                <a:gd name="T99" fmla="*/ 756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1"/>
                  </a:lnTo>
                  <a:lnTo>
                    <a:pt x="1974" y="569"/>
                  </a:lnTo>
                  <a:lnTo>
                    <a:pt x="1985" y="556"/>
                  </a:lnTo>
                  <a:lnTo>
                    <a:pt x="1990" y="550"/>
                  </a:lnTo>
                  <a:lnTo>
                    <a:pt x="1995" y="543"/>
                  </a:lnTo>
                  <a:lnTo>
                    <a:pt x="2005" y="530"/>
                  </a:lnTo>
                  <a:lnTo>
                    <a:pt x="2014" y="516"/>
                  </a:lnTo>
                  <a:lnTo>
                    <a:pt x="2023" y="503"/>
                  </a:lnTo>
                  <a:lnTo>
                    <a:pt x="2030" y="488"/>
                  </a:lnTo>
                  <a:lnTo>
                    <a:pt x="2034" y="480"/>
                  </a:lnTo>
                  <a:lnTo>
                    <a:pt x="2037" y="473"/>
                  </a:lnTo>
                  <a:lnTo>
                    <a:pt x="2044" y="457"/>
                  </a:lnTo>
                  <a:lnTo>
                    <a:pt x="2049" y="441"/>
                  </a:lnTo>
                  <a:lnTo>
                    <a:pt x="2052" y="433"/>
                  </a:lnTo>
                  <a:lnTo>
                    <a:pt x="2054" y="425"/>
                  </a:lnTo>
                  <a:lnTo>
                    <a:pt x="2056" y="417"/>
                  </a:lnTo>
                  <a:lnTo>
                    <a:pt x="2058" y="408"/>
                  </a:lnTo>
                  <a:lnTo>
                    <a:pt x="2061" y="392"/>
                  </a:lnTo>
                  <a:lnTo>
                    <a:pt x="2063" y="375"/>
                  </a:lnTo>
                  <a:lnTo>
                    <a:pt x="2064" y="358"/>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100"/>
                  </a:lnTo>
                  <a:lnTo>
                    <a:pt x="1950" y="88"/>
                  </a:lnTo>
                  <a:lnTo>
                    <a:pt x="1938" y="77"/>
                  </a:lnTo>
                  <a:lnTo>
                    <a:pt x="1924" y="67"/>
                  </a:lnTo>
                  <a:lnTo>
                    <a:pt x="1911" y="58"/>
                  </a:lnTo>
                  <a:lnTo>
                    <a:pt x="1897" y="50"/>
                  </a:lnTo>
                  <a:lnTo>
                    <a:pt x="1883" y="41"/>
                  </a:lnTo>
                  <a:lnTo>
                    <a:pt x="1868" y="34"/>
                  </a:lnTo>
                  <a:lnTo>
                    <a:pt x="1853" y="27"/>
                  </a:lnTo>
                  <a:lnTo>
                    <a:pt x="1845" y="24"/>
                  </a:lnTo>
                  <a:lnTo>
                    <a:pt x="1837" y="21"/>
                  </a:lnTo>
                  <a:lnTo>
                    <a:pt x="1821" y="15"/>
                  </a:lnTo>
                  <a:lnTo>
                    <a:pt x="1804" y="11"/>
                  </a:lnTo>
                  <a:lnTo>
                    <a:pt x="1796" y="9"/>
                  </a:lnTo>
                  <a:lnTo>
                    <a:pt x="1787" y="7"/>
                  </a:lnTo>
                  <a:lnTo>
                    <a:pt x="1778" y="5"/>
                  </a:lnTo>
                  <a:lnTo>
                    <a:pt x="1770" y="4"/>
                  </a:lnTo>
                  <a:lnTo>
                    <a:pt x="1752" y="2"/>
                  </a:lnTo>
                  <a:lnTo>
                    <a:pt x="1735" y="1"/>
                  </a:lnTo>
                  <a:lnTo>
                    <a:pt x="1717" y="0"/>
                  </a:lnTo>
                  <a:lnTo>
                    <a:pt x="1708" y="0"/>
                  </a:lnTo>
                  <a:lnTo>
                    <a:pt x="1698" y="1"/>
                  </a:lnTo>
                  <a:lnTo>
                    <a:pt x="1688" y="1"/>
                  </a:lnTo>
                  <a:lnTo>
                    <a:pt x="1678" y="3"/>
                  </a:lnTo>
                  <a:lnTo>
                    <a:pt x="1259" y="3"/>
                  </a:lnTo>
                  <a:lnTo>
                    <a:pt x="840" y="1"/>
                  </a:lnTo>
                  <a:lnTo>
                    <a:pt x="419" y="1"/>
                  </a:lnTo>
                  <a:lnTo>
                    <a:pt x="1" y="0"/>
                  </a:lnTo>
                  <a:lnTo>
                    <a:pt x="0" y="84"/>
                  </a:lnTo>
                  <a:lnTo>
                    <a:pt x="0" y="170"/>
                  </a:lnTo>
                  <a:lnTo>
                    <a:pt x="0" y="255"/>
                  </a:lnTo>
                  <a:lnTo>
                    <a:pt x="1" y="339"/>
                  </a:lnTo>
                  <a:lnTo>
                    <a:pt x="1" y="424"/>
                  </a:lnTo>
                  <a:lnTo>
                    <a:pt x="2" y="509"/>
                  </a:lnTo>
                  <a:lnTo>
                    <a:pt x="2" y="594"/>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6106" name="Line 16"/>
            <p:cNvSpPr>
              <a:spLocks noChangeShapeType="1"/>
            </p:cNvSpPr>
            <p:nvPr/>
          </p:nvSpPr>
          <p:spPr bwMode="auto">
            <a:xfrm>
              <a:off x="1008" y="1178"/>
              <a:ext cx="0" cy="68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6107" name="Freeform 17"/>
            <p:cNvSpPr>
              <a:spLocks/>
            </p:cNvSpPr>
            <p:nvPr/>
          </p:nvSpPr>
          <p:spPr bwMode="auto">
            <a:xfrm>
              <a:off x="925" y="1177"/>
              <a:ext cx="2353" cy="698"/>
            </a:xfrm>
            <a:custGeom>
              <a:avLst/>
              <a:gdLst>
                <a:gd name="T0" fmla="*/ 1902 w 2353"/>
                <a:gd name="T1" fmla="*/ 695 h 698"/>
                <a:gd name="T2" fmla="*/ 1956 w 2353"/>
                <a:gd name="T3" fmla="*/ 697 h 698"/>
                <a:gd name="T4" fmla="*/ 1986 w 2353"/>
                <a:gd name="T5" fmla="*/ 695 h 698"/>
                <a:gd name="T6" fmla="*/ 2016 w 2353"/>
                <a:gd name="T7" fmla="*/ 692 h 698"/>
                <a:gd name="T8" fmla="*/ 2045 w 2353"/>
                <a:gd name="T9" fmla="*/ 687 h 698"/>
                <a:gd name="T10" fmla="*/ 2064 w 2353"/>
                <a:gd name="T11" fmla="*/ 683 h 698"/>
                <a:gd name="T12" fmla="*/ 2091 w 2353"/>
                <a:gd name="T13" fmla="*/ 675 h 698"/>
                <a:gd name="T14" fmla="*/ 2127 w 2353"/>
                <a:gd name="T15" fmla="*/ 662 h 698"/>
                <a:gd name="T16" fmla="*/ 2153 w 2353"/>
                <a:gd name="T17" fmla="*/ 650 h 698"/>
                <a:gd name="T18" fmla="*/ 2177 w 2353"/>
                <a:gd name="T19" fmla="*/ 637 h 698"/>
                <a:gd name="T20" fmla="*/ 2193 w 2353"/>
                <a:gd name="T21" fmla="*/ 627 h 698"/>
                <a:gd name="T22" fmla="*/ 2215 w 2353"/>
                <a:gd name="T23" fmla="*/ 612 h 698"/>
                <a:gd name="T24" fmla="*/ 2236 w 2353"/>
                <a:gd name="T25" fmla="*/ 595 h 698"/>
                <a:gd name="T26" fmla="*/ 2261 w 2353"/>
                <a:gd name="T27" fmla="*/ 570 h 698"/>
                <a:gd name="T28" fmla="*/ 2279 w 2353"/>
                <a:gd name="T29" fmla="*/ 550 h 698"/>
                <a:gd name="T30" fmla="*/ 2289 w 2353"/>
                <a:gd name="T31" fmla="*/ 536 h 698"/>
                <a:gd name="T32" fmla="*/ 2299 w 2353"/>
                <a:gd name="T33" fmla="*/ 522 h 698"/>
                <a:gd name="T34" fmla="*/ 2309 w 2353"/>
                <a:gd name="T35" fmla="*/ 507 h 698"/>
                <a:gd name="T36" fmla="*/ 2317 w 2353"/>
                <a:gd name="T37" fmla="*/ 492 h 698"/>
                <a:gd name="T38" fmla="*/ 2328 w 2353"/>
                <a:gd name="T39" fmla="*/ 468 h 698"/>
                <a:gd name="T40" fmla="*/ 2339 w 2353"/>
                <a:gd name="T41" fmla="*/ 435 h 698"/>
                <a:gd name="T42" fmla="*/ 2346 w 2353"/>
                <a:gd name="T43" fmla="*/ 410 h 698"/>
                <a:gd name="T44" fmla="*/ 2349 w 2353"/>
                <a:gd name="T45" fmla="*/ 393 h 698"/>
                <a:gd name="T46" fmla="*/ 2351 w 2353"/>
                <a:gd name="T47" fmla="*/ 375 h 698"/>
                <a:gd name="T48" fmla="*/ 2352 w 2353"/>
                <a:gd name="T49" fmla="*/ 357 h 698"/>
                <a:gd name="T50" fmla="*/ 2352 w 2353"/>
                <a:gd name="T51" fmla="*/ 339 h 698"/>
                <a:gd name="T52" fmla="*/ 2351 w 2353"/>
                <a:gd name="T53" fmla="*/ 322 h 698"/>
                <a:gd name="T54" fmla="*/ 2349 w 2353"/>
                <a:gd name="T55" fmla="*/ 304 h 698"/>
                <a:gd name="T56" fmla="*/ 2346 w 2353"/>
                <a:gd name="T57" fmla="*/ 286 h 698"/>
                <a:gd name="T58" fmla="*/ 2339 w 2353"/>
                <a:gd name="T59" fmla="*/ 261 h 698"/>
                <a:gd name="T60" fmla="*/ 2328 w 2353"/>
                <a:gd name="T61" fmla="*/ 228 h 698"/>
                <a:gd name="T62" fmla="*/ 2317 w 2353"/>
                <a:gd name="T63" fmla="*/ 205 h 698"/>
                <a:gd name="T64" fmla="*/ 2304 w 2353"/>
                <a:gd name="T65" fmla="*/ 182 h 698"/>
                <a:gd name="T66" fmla="*/ 2284 w 2353"/>
                <a:gd name="T67" fmla="*/ 154 h 698"/>
                <a:gd name="T68" fmla="*/ 2273 w 2353"/>
                <a:gd name="T69" fmla="*/ 140 h 698"/>
                <a:gd name="T70" fmla="*/ 2249 w 2353"/>
                <a:gd name="T71" fmla="*/ 114 h 698"/>
                <a:gd name="T72" fmla="*/ 2222 w 2353"/>
                <a:gd name="T73" fmla="*/ 90 h 698"/>
                <a:gd name="T74" fmla="*/ 2193 w 2353"/>
                <a:gd name="T75" fmla="*/ 69 h 698"/>
                <a:gd name="T76" fmla="*/ 2161 w 2353"/>
                <a:gd name="T77" fmla="*/ 50 h 698"/>
                <a:gd name="T78" fmla="*/ 2144 w 2353"/>
                <a:gd name="T79" fmla="*/ 42 h 698"/>
                <a:gd name="T80" fmla="*/ 2110 w 2353"/>
                <a:gd name="T81" fmla="*/ 27 h 698"/>
                <a:gd name="T82" fmla="*/ 2073 w 2353"/>
                <a:gd name="T83" fmla="*/ 16 h 698"/>
                <a:gd name="T84" fmla="*/ 2054 w 2353"/>
                <a:gd name="T85" fmla="*/ 11 h 698"/>
                <a:gd name="T86" fmla="*/ 2036 w 2353"/>
                <a:gd name="T87" fmla="*/ 7 h 698"/>
                <a:gd name="T88" fmla="*/ 1996 w 2353"/>
                <a:gd name="T89" fmla="*/ 2 h 698"/>
                <a:gd name="T90" fmla="*/ 1976 w 2353"/>
                <a:gd name="T91" fmla="*/ 0 h 698"/>
                <a:gd name="T92" fmla="*/ 1956 w 2353"/>
                <a:gd name="T93" fmla="*/ 0 h 698"/>
                <a:gd name="T94" fmla="*/ 1934 w 2353"/>
                <a:gd name="T95" fmla="*/ 0 h 698"/>
                <a:gd name="T96" fmla="*/ 1912 w 2353"/>
                <a:gd name="T97" fmla="*/ 3 h 6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8"/>
                <a:gd name="T149" fmla="*/ 2353 w 2353"/>
                <a:gd name="T150" fmla="*/ 698 h 6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8">
                  <a:moveTo>
                    <a:pt x="0" y="695"/>
                  </a:moveTo>
                  <a:lnTo>
                    <a:pt x="1902" y="695"/>
                  </a:lnTo>
                  <a:lnTo>
                    <a:pt x="1933" y="696"/>
                  </a:lnTo>
                  <a:lnTo>
                    <a:pt x="1956" y="697"/>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4"/>
                  </a:lnTo>
                  <a:lnTo>
                    <a:pt x="2153" y="650"/>
                  </a:lnTo>
                  <a:lnTo>
                    <a:pt x="2161" y="646"/>
                  </a:lnTo>
                  <a:lnTo>
                    <a:pt x="2177" y="637"/>
                  </a:lnTo>
                  <a:lnTo>
                    <a:pt x="2185" y="632"/>
                  </a:lnTo>
                  <a:lnTo>
                    <a:pt x="2193" y="627"/>
                  </a:lnTo>
                  <a:lnTo>
                    <a:pt x="2207" y="617"/>
                  </a:lnTo>
                  <a:lnTo>
                    <a:pt x="2215" y="612"/>
                  </a:lnTo>
                  <a:lnTo>
                    <a:pt x="2222" y="606"/>
                  </a:lnTo>
                  <a:lnTo>
                    <a:pt x="2236" y="595"/>
                  </a:lnTo>
                  <a:lnTo>
                    <a:pt x="2249" y="583"/>
                  </a:lnTo>
                  <a:lnTo>
                    <a:pt x="2261" y="570"/>
                  </a:lnTo>
                  <a:lnTo>
                    <a:pt x="2273" y="557"/>
                  </a:lnTo>
                  <a:lnTo>
                    <a:pt x="2279" y="550"/>
                  </a:lnTo>
                  <a:lnTo>
                    <a:pt x="2284" y="543"/>
                  </a:lnTo>
                  <a:lnTo>
                    <a:pt x="2289" y="536"/>
                  </a:lnTo>
                  <a:lnTo>
                    <a:pt x="2295" y="529"/>
                  </a:lnTo>
                  <a:lnTo>
                    <a:pt x="2299" y="522"/>
                  </a:lnTo>
                  <a:lnTo>
                    <a:pt x="2304" y="514"/>
                  </a:lnTo>
                  <a:lnTo>
                    <a:pt x="2309" y="507"/>
                  </a:lnTo>
                  <a:lnTo>
                    <a:pt x="2313" y="499"/>
                  </a:lnTo>
                  <a:lnTo>
                    <a:pt x="2317" y="492"/>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2"/>
                  </a:lnTo>
                  <a:lnTo>
                    <a:pt x="2350" y="312"/>
                  </a:lnTo>
                  <a:lnTo>
                    <a:pt x="2349" y="304"/>
                  </a:lnTo>
                  <a:lnTo>
                    <a:pt x="2347" y="295"/>
                  </a:lnTo>
                  <a:lnTo>
                    <a:pt x="2346" y="286"/>
                  </a:lnTo>
                  <a:lnTo>
                    <a:pt x="2344" y="278"/>
                  </a:lnTo>
                  <a:lnTo>
                    <a:pt x="2339" y="261"/>
                  </a:lnTo>
                  <a:lnTo>
                    <a:pt x="2334" y="244"/>
                  </a:lnTo>
                  <a:lnTo>
                    <a:pt x="2328" y="228"/>
                  </a:lnTo>
                  <a:lnTo>
                    <a:pt x="2321" y="213"/>
                  </a:lnTo>
                  <a:lnTo>
                    <a:pt x="2317" y="205"/>
                  </a:lnTo>
                  <a:lnTo>
                    <a:pt x="2313" y="197"/>
                  </a:lnTo>
                  <a:lnTo>
                    <a:pt x="2304" y="182"/>
                  </a:lnTo>
                  <a:lnTo>
                    <a:pt x="2295" y="168"/>
                  </a:lnTo>
                  <a:lnTo>
                    <a:pt x="2284" y="154"/>
                  </a:lnTo>
                  <a:lnTo>
                    <a:pt x="2279" y="146"/>
                  </a:lnTo>
                  <a:lnTo>
                    <a:pt x="2273" y="140"/>
                  </a:lnTo>
                  <a:lnTo>
                    <a:pt x="2261" y="126"/>
                  </a:lnTo>
                  <a:lnTo>
                    <a:pt x="2249" y="114"/>
                  </a:lnTo>
                  <a:lnTo>
                    <a:pt x="2236" y="102"/>
                  </a:lnTo>
                  <a:lnTo>
                    <a:pt x="2222" y="90"/>
                  </a:lnTo>
                  <a:lnTo>
                    <a:pt x="2207" y="80"/>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0"/>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grpSp>
          <p:nvGrpSpPr>
            <p:cNvPr id="86108" name="Group 18"/>
            <p:cNvGrpSpPr>
              <a:grpSpLocks/>
            </p:cNvGrpSpPr>
            <p:nvPr/>
          </p:nvGrpSpPr>
          <p:grpSpPr bwMode="auto">
            <a:xfrm>
              <a:off x="1892" y="1223"/>
              <a:ext cx="187" cy="583"/>
              <a:chOff x="2876" y="1232"/>
              <a:chExt cx="187" cy="583"/>
            </a:xfrm>
          </p:grpSpPr>
          <p:sp>
            <p:nvSpPr>
              <p:cNvPr id="86137" name="Oval 19"/>
              <p:cNvSpPr>
                <a:spLocks noChangeArrowheads="1"/>
              </p:cNvSpPr>
              <p:nvPr/>
            </p:nvSpPr>
            <p:spPr bwMode="auto">
              <a:xfrm>
                <a:off x="2896" y="1736"/>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38" name="Oval 20"/>
              <p:cNvSpPr>
                <a:spLocks noChangeArrowheads="1"/>
              </p:cNvSpPr>
              <p:nvPr/>
            </p:nvSpPr>
            <p:spPr bwMode="auto">
              <a:xfrm>
                <a:off x="2992" y="1690"/>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39" name="Oval 21"/>
              <p:cNvSpPr>
                <a:spLocks noChangeArrowheads="1"/>
              </p:cNvSpPr>
              <p:nvPr/>
            </p:nvSpPr>
            <p:spPr bwMode="auto">
              <a:xfrm>
                <a:off x="2979" y="1581"/>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0" name="Oval 22"/>
              <p:cNvSpPr>
                <a:spLocks noChangeArrowheads="1"/>
              </p:cNvSpPr>
              <p:nvPr/>
            </p:nvSpPr>
            <p:spPr bwMode="auto">
              <a:xfrm>
                <a:off x="2876" y="152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1" name="Oval 23"/>
              <p:cNvSpPr>
                <a:spLocks noChangeArrowheads="1"/>
              </p:cNvSpPr>
              <p:nvPr/>
            </p:nvSpPr>
            <p:spPr bwMode="auto">
              <a:xfrm>
                <a:off x="2895" y="1634"/>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2" name="Oval 24"/>
              <p:cNvSpPr>
                <a:spLocks noChangeArrowheads="1"/>
              </p:cNvSpPr>
              <p:nvPr/>
            </p:nvSpPr>
            <p:spPr bwMode="auto">
              <a:xfrm>
                <a:off x="2884" y="140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3" name="Oval 25"/>
              <p:cNvSpPr>
                <a:spLocks noChangeArrowheads="1"/>
              </p:cNvSpPr>
              <p:nvPr/>
            </p:nvSpPr>
            <p:spPr bwMode="auto">
              <a:xfrm>
                <a:off x="2884" y="1263"/>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4" name="Oval 26"/>
              <p:cNvSpPr>
                <a:spLocks noChangeArrowheads="1"/>
              </p:cNvSpPr>
              <p:nvPr/>
            </p:nvSpPr>
            <p:spPr bwMode="auto">
              <a:xfrm>
                <a:off x="2986" y="1464"/>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5" name="Oval 27"/>
              <p:cNvSpPr>
                <a:spLocks noChangeArrowheads="1"/>
              </p:cNvSpPr>
              <p:nvPr/>
            </p:nvSpPr>
            <p:spPr bwMode="auto">
              <a:xfrm>
                <a:off x="2980" y="135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46" name="Oval 28"/>
              <p:cNvSpPr>
                <a:spLocks noChangeArrowheads="1"/>
              </p:cNvSpPr>
              <p:nvPr/>
            </p:nvSpPr>
            <p:spPr bwMode="auto">
              <a:xfrm>
                <a:off x="2977" y="123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86109" name="Group 58"/>
            <p:cNvGrpSpPr>
              <a:grpSpLocks/>
            </p:cNvGrpSpPr>
            <p:nvPr/>
          </p:nvGrpSpPr>
          <p:grpSpPr bwMode="auto">
            <a:xfrm>
              <a:off x="1760" y="1217"/>
              <a:ext cx="187" cy="583"/>
              <a:chOff x="2876" y="1232"/>
              <a:chExt cx="187" cy="583"/>
            </a:xfrm>
          </p:grpSpPr>
          <p:sp>
            <p:nvSpPr>
              <p:cNvPr id="86127" name="Oval 59"/>
              <p:cNvSpPr>
                <a:spLocks noChangeArrowheads="1"/>
              </p:cNvSpPr>
              <p:nvPr/>
            </p:nvSpPr>
            <p:spPr bwMode="auto">
              <a:xfrm>
                <a:off x="2896" y="173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28" name="Oval 60"/>
              <p:cNvSpPr>
                <a:spLocks noChangeArrowheads="1"/>
              </p:cNvSpPr>
              <p:nvPr/>
            </p:nvSpPr>
            <p:spPr bwMode="auto">
              <a:xfrm>
                <a:off x="2992" y="1690"/>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29" name="Oval 61"/>
              <p:cNvSpPr>
                <a:spLocks noChangeArrowheads="1"/>
              </p:cNvSpPr>
              <p:nvPr/>
            </p:nvSpPr>
            <p:spPr bwMode="auto">
              <a:xfrm>
                <a:off x="2979" y="1581"/>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0" name="Oval 62"/>
              <p:cNvSpPr>
                <a:spLocks noChangeArrowheads="1"/>
              </p:cNvSpPr>
              <p:nvPr/>
            </p:nvSpPr>
            <p:spPr bwMode="auto">
              <a:xfrm>
                <a:off x="2876" y="152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1" name="Oval 63"/>
              <p:cNvSpPr>
                <a:spLocks noChangeArrowheads="1"/>
              </p:cNvSpPr>
              <p:nvPr/>
            </p:nvSpPr>
            <p:spPr bwMode="auto">
              <a:xfrm>
                <a:off x="2895" y="1634"/>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2" name="Oval 64"/>
              <p:cNvSpPr>
                <a:spLocks noChangeArrowheads="1"/>
              </p:cNvSpPr>
              <p:nvPr/>
            </p:nvSpPr>
            <p:spPr bwMode="auto">
              <a:xfrm>
                <a:off x="2884" y="140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3" name="Oval 65"/>
              <p:cNvSpPr>
                <a:spLocks noChangeArrowheads="1"/>
              </p:cNvSpPr>
              <p:nvPr/>
            </p:nvSpPr>
            <p:spPr bwMode="auto">
              <a:xfrm>
                <a:off x="2884" y="1263"/>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4" name="Oval 66"/>
              <p:cNvSpPr>
                <a:spLocks noChangeArrowheads="1"/>
              </p:cNvSpPr>
              <p:nvPr/>
            </p:nvSpPr>
            <p:spPr bwMode="auto">
              <a:xfrm>
                <a:off x="2986" y="146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5" name="Oval 67"/>
              <p:cNvSpPr>
                <a:spLocks noChangeArrowheads="1"/>
              </p:cNvSpPr>
              <p:nvPr/>
            </p:nvSpPr>
            <p:spPr bwMode="auto">
              <a:xfrm>
                <a:off x="2980" y="1351"/>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136" name="Oval 68"/>
              <p:cNvSpPr>
                <a:spLocks noChangeArrowheads="1"/>
              </p:cNvSpPr>
              <p:nvPr/>
            </p:nvSpPr>
            <p:spPr bwMode="auto">
              <a:xfrm>
                <a:off x="2977" y="123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grpSp>
        <p:sp>
          <p:nvSpPr>
            <p:cNvPr id="86110" name="Text Box 219"/>
            <p:cNvSpPr txBox="1">
              <a:spLocks noChangeArrowheads="1"/>
            </p:cNvSpPr>
            <p:nvPr/>
          </p:nvSpPr>
          <p:spPr bwMode="auto">
            <a:xfrm>
              <a:off x="614" y="1410"/>
              <a:ext cx="228"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2</a:t>
              </a:r>
            </a:p>
          </p:txBody>
        </p:sp>
        <p:grpSp>
          <p:nvGrpSpPr>
            <p:cNvPr id="86111" name="Group 233"/>
            <p:cNvGrpSpPr>
              <a:grpSpLocks/>
            </p:cNvGrpSpPr>
            <p:nvPr/>
          </p:nvGrpSpPr>
          <p:grpSpPr bwMode="auto">
            <a:xfrm>
              <a:off x="1435" y="1210"/>
              <a:ext cx="193" cy="626"/>
              <a:chOff x="1435" y="1210"/>
              <a:chExt cx="193" cy="626"/>
            </a:xfrm>
          </p:grpSpPr>
          <p:sp>
            <p:nvSpPr>
              <p:cNvPr id="86112" name="Oval 30"/>
              <p:cNvSpPr>
                <a:spLocks noChangeAspect="1" noChangeArrowheads="1"/>
              </p:cNvSpPr>
              <p:nvPr/>
            </p:nvSpPr>
            <p:spPr bwMode="auto">
              <a:xfrm>
                <a:off x="1480"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3" name="Oval 31"/>
              <p:cNvSpPr>
                <a:spLocks noChangeAspect="1" noChangeArrowheads="1"/>
              </p:cNvSpPr>
              <p:nvPr/>
            </p:nvSpPr>
            <p:spPr bwMode="auto">
              <a:xfrm>
                <a:off x="1528" y="1535"/>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4" name="Oval 32"/>
              <p:cNvSpPr>
                <a:spLocks noChangeAspect="1" noChangeArrowheads="1"/>
              </p:cNvSpPr>
              <p:nvPr/>
            </p:nvSpPr>
            <p:spPr bwMode="auto">
              <a:xfrm>
                <a:off x="1435" y="1752"/>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5" name="Oval 33"/>
              <p:cNvSpPr>
                <a:spLocks noChangeAspect="1" noChangeArrowheads="1"/>
              </p:cNvSpPr>
              <p:nvPr/>
            </p:nvSpPr>
            <p:spPr bwMode="auto">
              <a:xfrm>
                <a:off x="1472" y="163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6" name="Oval 34"/>
              <p:cNvSpPr>
                <a:spLocks noChangeAspect="1" noChangeArrowheads="1"/>
              </p:cNvSpPr>
              <p:nvPr/>
            </p:nvSpPr>
            <p:spPr bwMode="auto">
              <a:xfrm>
                <a:off x="1541" y="180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7" name="Oval 35"/>
              <p:cNvSpPr>
                <a:spLocks noChangeAspect="1" noChangeArrowheads="1"/>
              </p:cNvSpPr>
              <p:nvPr/>
            </p:nvSpPr>
            <p:spPr bwMode="auto">
              <a:xfrm>
                <a:off x="1459" y="1546"/>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8" name="Oval 36"/>
              <p:cNvSpPr>
                <a:spLocks noChangeAspect="1" noChangeArrowheads="1"/>
              </p:cNvSpPr>
              <p:nvPr/>
            </p:nvSpPr>
            <p:spPr bwMode="auto">
              <a:xfrm>
                <a:off x="1525" y="1731"/>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19" name="Oval 37"/>
              <p:cNvSpPr>
                <a:spLocks noChangeAspect="1" noChangeArrowheads="1"/>
              </p:cNvSpPr>
              <p:nvPr/>
            </p:nvSpPr>
            <p:spPr bwMode="auto">
              <a:xfrm>
                <a:off x="1545" y="16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0" name="Oval 38"/>
              <p:cNvSpPr>
                <a:spLocks noChangeAspect="1" noChangeArrowheads="1"/>
              </p:cNvSpPr>
              <p:nvPr/>
            </p:nvSpPr>
            <p:spPr bwMode="auto">
              <a:xfrm>
                <a:off x="1524" y="1388"/>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1" name="Oval 39"/>
              <p:cNvSpPr>
                <a:spLocks noChangeAspect="1" noChangeArrowheads="1"/>
              </p:cNvSpPr>
              <p:nvPr/>
            </p:nvSpPr>
            <p:spPr bwMode="auto">
              <a:xfrm>
                <a:off x="1469" y="134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2" name="Oval 40"/>
              <p:cNvSpPr>
                <a:spLocks noChangeAspect="1" noChangeArrowheads="1"/>
              </p:cNvSpPr>
              <p:nvPr/>
            </p:nvSpPr>
            <p:spPr bwMode="auto">
              <a:xfrm>
                <a:off x="1528" y="125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3" name="Oval 41"/>
              <p:cNvSpPr>
                <a:spLocks noChangeAspect="1" noChangeArrowheads="1"/>
              </p:cNvSpPr>
              <p:nvPr/>
            </p:nvSpPr>
            <p:spPr bwMode="auto">
              <a:xfrm>
                <a:off x="1469" y="121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4" name="Oval 230"/>
              <p:cNvSpPr>
                <a:spLocks noChangeAspect="1" noChangeArrowheads="1"/>
              </p:cNvSpPr>
              <p:nvPr/>
            </p:nvSpPr>
            <p:spPr bwMode="auto">
              <a:xfrm>
                <a:off x="1565" y="1306"/>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5" name="Oval 231"/>
              <p:cNvSpPr>
                <a:spLocks noChangeAspect="1" noChangeArrowheads="1"/>
              </p:cNvSpPr>
              <p:nvPr/>
            </p:nvSpPr>
            <p:spPr bwMode="auto">
              <a:xfrm>
                <a:off x="1439" y="145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126" name="Oval 232"/>
              <p:cNvSpPr>
                <a:spLocks noChangeAspect="1" noChangeArrowheads="1"/>
              </p:cNvSpPr>
              <p:nvPr/>
            </p:nvSpPr>
            <p:spPr bwMode="auto">
              <a:xfrm>
                <a:off x="1583" y="1462"/>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grpSp>
        <p:nvGrpSpPr>
          <p:cNvPr id="10" name="Group 267"/>
          <p:cNvGrpSpPr>
            <a:grpSpLocks/>
          </p:cNvGrpSpPr>
          <p:nvPr/>
        </p:nvGrpSpPr>
        <p:grpSpPr bwMode="auto">
          <a:xfrm>
            <a:off x="974725" y="3036888"/>
            <a:ext cx="4229100" cy="1111250"/>
            <a:chOff x="614" y="1913"/>
            <a:chExt cx="2664" cy="700"/>
          </a:xfrm>
        </p:grpSpPr>
        <p:sp>
          <p:nvSpPr>
            <p:cNvPr id="86064" name="Freeform 7"/>
            <p:cNvSpPr>
              <a:spLocks/>
            </p:cNvSpPr>
            <p:nvPr/>
          </p:nvSpPr>
          <p:spPr bwMode="auto">
            <a:xfrm>
              <a:off x="1210" y="1913"/>
              <a:ext cx="2066" cy="696"/>
            </a:xfrm>
            <a:custGeom>
              <a:avLst/>
              <a:gdLst>
                <a:gd name="T0" fmla="*/ 1670 w 2066"/>
                <a:gd name="T1" fmla="*/ 756 h 681"/>
                <a:gd name="T2" fmla="*/ 1717 w 2066"/>
                <a:gd name="T3" fmla="*/ 758 h 681"/>
                <a:gd name="T4" fmla="*/ 1735 w 2066"/>
                <a:gd name="T5" fmla="*/ 757 h 681"/>
                <a:gd name="T6" fmla="*/ 1770 w 2066"/>
                <a:gd name="T7" fmla="*/ 754 h 681"/>
                <a:gd name="T8" fmla="*/ 1787 w 2066"/>
                <a:gd name="T9" fmla="*/ 750 h 681"/>
                <a:gd name="T10" fmla="*/ 1804 w 2066"/>
                <a:gd name="T11" fmla="*/ 746 h 681"/>
                <a:gd name="T12" fmla="*/ 1837 w 2066"/>
                <a:gd name="T13" fmla="*/ 736 h 681"/>
                <a:gd name="T14" fmla="*/ 1853 w 2066"/>
                <a:gd name="T15" fmla="*/ 728 h 681"/>
                <a:gd name="T16" fmla="*/ 1883 w 2066"/>
                <a:gd name="T17" fmla="*/ 711 h 681"/>
                <a:gd name="T18" fmla="*/ 1911 w 2066"/>
                <a:gd name="T19" fmla="*/ 694 h 681"/>
                <a:gd name="T20" fmla="*/ 1938 w 2066"/>
                <a:gd name="T21" fmla="*/ 672 h 681"/>
                <a:gd name="T22" fmla="*/ 1962 w 2066"/>
                <a:gd name="T23" fmla="*/ 648 h 681"/>
                <a:gd name="T24" fmla="*/ 1985 w 2066"/>
                <a:gd name="T25" fmla="*/ 620 h 681"/>
                <a:gd name="T26" fmla="*/ 1995 w 2066"/>
                <a:gd name="T27" fmla="*/ 605 h 681"/>
                <a:gd name="T28" fmla="*/ 2014 w 2066"/>
                <a:gd name="T29" fmla="*/ 575 h 681"/>
                <a:gd name="T30" fmla="*/ 2030 w 2066"/>
                <a:gd name="T31" fmla="*/ 544 h 681"/>
                <a:gd name="T32" fmla="*/ 2037 w 2066"/>
                <a:gd name="T33" fmla="*/ 527 h 681"/>
                <a:gd name="T34" fmla="*/ 2049 w 2066"/>
                <a:gd name="T35" fmla="*/ 492 h 681"/>
                <a:gd name="T36" fmla="*/ 2054 w 2066"/>
                <a:gd name="T37" fmla="*/ 474 h 681"/>
                <a:gd name="T38" fmla="*/ 2058 w 2066"/>
                <a:gd name="T39" fmla="*/ 455 h 681"/>
                <a:gd name="T40" fmla="*/ 2063 w 2066"/>
                <a:gd name="T41" fmla="*/ 418 h 681"/>
                <a:gd name="T42" fmla="*/ 2064 w 2066"/>
                <a:gd name="T43" fmla="*/ 389 h 681"/>
                <a:gd name="T44" fmla="*/ 2064 w 2066"/>
                <a:gd name="T45" fmla="*/ 369 h 681"/>
                <a:gd name="T46" fmla="*/ 2063 w 2066"/>
                <a:gd name="T47" fmla="*/ 340 h 681"/>
                <a:gd name="T48" fmla="*/ 2058 w 2066"/>
                <a:gd name="T49" fmla="*/ 303 h 681"/>
                <a:gd name="T50" fmla="*/ 2054 w 2066"/>
                <a:gd name="T51" fmla="*/ 285 h 681"/>
                <a:gd name="T52" fmla="*/ 2049 w 2066"/>
                <a:gd name="T53" fmla="*/ 266 h 681"/>
                <a:gd name="T54" fmla="*/ 2037 w 2066"/>
                <a:gd name="T55" fmla="*/ 232 h 681"/>
                <a:gd name="T56" fmla="*/ 2030 w 2066"/>
                <a:gd name="T57" fmla="*/ 213 h 681"/>
                <a:gd name="T58" fmla="*/ 2014 w 2066"/>
                <a:gd name="T59" fmla="*/ 184 h 681"/>
                <a:gd name="T60" fmla="*/ 1995 w 2066"/>
                <a:gd name="T61" fmla="*/ 152 h 681"/>
                <a:gd name="T62" fmla="*/ 1974 w 2066"/>
                <a:gd name="T63" fmla="*/ 124 h 681"/>
                <a:gd name="T64" fmla="*/ 1950 w 2066"/>
                <a:gd name="T65" fmla="*/ 98 h 681"/>
                <a:gd name="T66" fmla="*/ 1924 w 2066"/>
                <a:gd name="T67" fmla="*/ 75 h 681"/>
                <a:gd name="T68" fmla="*/ 1897 w 2066"/>
                <a:gd name="T69" fmla="*/ 55 h 681"/>
                <a:gd name="T70" fmla="*/ 1868 w 2066"/>
                <a:gd name="T71" fmla="*/ 39 h 681"/>
                <a:gd name="T72" fmla="*/ 1845 w 2066"/>
                <a:gd name="T73" fmla="*/ 29 h 681"/>
                <a:gd name="T74" fmla="*/ 1821 w 2066"/>
                <a:gd name="T75" fmla="*/ 15 h 681"/>
                <a:gd name="T76" fmla="*/ 1796 w 2066"/>
                <a:gd name="T77" fmla="*/ 9 h 681"/>
                <a:gd name="T78" fmla="*/ 1778 w 2066"/>
                <a:gd name="T79" fmla="*/ 5 h 681"/>
                <a:gd name="T80" fmla="*/ 1752 w 2066"/>
                <a:gd name="T81" fmla="*/ 2 h 681"/>
                <a:gd name="T82" fmla="*/ 1717 w 2066"/>
                <a:gd name="T83" fmla="*/ 0 h 681"/>
                <a:gd name="T84" fmla="*/ 1698 w 2066"/>
                <a:gd name="T85" fmla="*/ 1 h 681"/>
                <a:gd name="T86" fmla="*/ 1678 w 2066"/>
                <a:gd name="T87" fmla="*/ 3 h 681"/>
                <a:gd name="T88" fmla="*/ 840 w 2066"/>
                <a:gd name="T89" fmla="*/ 1 h 681"/>
                <a:gd name="T90" fmla="*/ 1 w 2066"/>
                <a:gd name="T91" fmla="*/ 0 h 681"/>
                <a:gd name="T92" fmla="*/ 0 w 2066"/>
                <a:gd name="T93" fmla="*/ 190 h 681"/>
                <a:gd name="T94" fmla="*/ 1 w 2066"/>
                <a:gd name="T95" fmla="*/ 378 h 681"/>
                <a:gd name="T96" fmla="*/ 2 w 2066"/>
                <a:gd name="T97" fmla="*/ 567 h 681"/>
                <a:gd name="T98" fmla="*/ 1 w 2066"/>
                <a:gd name="T99" fmla="*/ 756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1"/>
                  </a:lnTo>
                  <a:lnTo>
                    <a:pt x="1974" y="569"/>
                  </a:lnTo>
                  <a:lnTo>
                    <a:pt x="1985" y="556"/>
                  </a:lnTo>
                  <a:lnTo>
                    <a:pt x="1990" y="550"/>
                  </a:lnTo>
                  <a:lnTo>
                    <a:pt x="1995" y="543"/>
                  </a:lnTo>
                  <a:lnTo>
                    <a:pt x="2005" y="530"/>
                  </a:lnTo>
                  <a:lnTo>
                    <a:pt x="2014" y="516"/>
                  </a:lnTo>
                  <a:lnTo>
                    <a:pt x="2023" y="503"/>
                  </a:lnTo>
                  <a:lnTo>
                    <a:pt x="2030" y="488"/>
                  </a:lnTo>
                  <a:lnTo>
                    <a:pt x="2034" y="480"/>
                  </a:lnTo>
                  <a:lnTo>
                    <a:pt x="2037" y="473"/>
                  </a:lnTo>
                  <a:lnTo>
                    <a:pt x="2044" y="457"/>
                  </a:lnTo>
                  <a:lnTo>
                    <a:pt x="2049" y="441"/>
                  </a:lnTo>
                  <a:lnTo>
                    <a:pt x="2052" y="433"/>
                  </a:lnTo>
                  <a:lnTo>
                    <a:pt x="2054" y="425"/>
                  </a:lnTo>
                  <a:lnTo>
                    <a:pt x="2056" y="417"/>
                  </a:lnTo>
                  <a:lnTo>
                    <a:pt x="2058" y="408"/>
                  </a:lnTo>
                  <a:lnTo>
                    <a:pt x="2061" y="392"/>
                  </a:lnTo>
                  <a:lnTo>
                    <a:pt x="2063" y="375"/>
                  </a:lnTo>
                  <a:lnTo>
                    <a:pt x="2064" y="358"/>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100"/>
                  </a:lnTo>
                  <a:lnTo>
                    <a:pt x="1950" y="88"/>
                  </a:lnTo>
                  <a:lnTo>
                    <a:pt x="1938" y="77"/>
                  </a:lnTo>
                  <a:lnTo>
                    <a:pt x="1924" y="67"/>
                  </a:lnTo>
                  <a:lnTo>
                    <a:pt x="1911" y="58"/>
                  </a:lnTo>
                  <a:lnTo>
                    <a:pt x="1897" y="50"/>
                  </a:lnTo>
                  <a:lnTo>
                    <a:pt x="1883" y="41"/>
                  </a:lnTo>
                  <a:lnTo>
                    <a:pt x="1868" y="34"/>
                  </a:lnTo>
                  <a:lnTo>
                    <a:pt x="1853" y="27"/>
                  </a:lnTo>
                  <a:lnTo>
                    <a:pt x="1845" y="24"/>
                  </a:lnTo>
                  <a:lnTo>
                    <a:pt x="1837" y="21"/>
                  </a:lnTo>
                  <a:lnTo>
                    <a:pt x="1821" y="15"/>
                  </a:lnTo>
                  <a:lnTo>
                    <a:pt x="1804" y="11"/>
                  </a:lnTo>
                  <a:lnTo>
                    <a:pt x="1796" y="9"/>
                  </a:lnTo>
                  <a:lnTo>
                    <a:pt x="1787" y="7"/>
                  </a:lnTo>
                  <a:lnTo>
                    <a:pt x="1778" y="5"/>
                  </a:lnTo>
                  <a:lnTo>
                    <a:pt x="1770" y="4"/>
                  </a:lnTo>
                  <a:lnTo>
                    <a:pt x="1752" y="2"/>
                  </a:lnTo>
                  <a:lnTo>
                    <a:pt x="1735" y="1"/>
                  </a:lnTo>
                  <a:lnTo>
                    <a:pt x="1717" y="0"/>
                  </a:lnTo>
                  <a:lnTo>
                    <a:pt x="1708" y="0"/>
                  </a:lnTo>
                  <a:lnTo>
                    <a:pt x="1698" y="1"/>
                  </a:lnTo>
                  <a:lnTo>
                    <a:pt x="1688" y="1"/>
                  </a:lnTo>
                  <a:lnTo>
                    <a:pt x="1678" y="3"/>
                  </a:lnTo>
                  <a:lnTo>
                    <a:pt x="1259" y="3"/>
                  </a:lnTo>
                  <a:lnTo>
                    <a:pt x="840" y="1"/>
                  </a:lnTo>
                  <a:lnTo>
                    <a:pt x="419" y="1"/>
                  </a:lnTo>
                  <a:lnTo>
                    <a:pt x="1" y="0"/>
                  </a:lnTo>
                  <a:lnTo>
                    <a:pt x="0" y="84"/>
                  </a:lnTo>
                  <a:lnTo>
                    <a:pt x="0" y="170"/>
                  </a:lnTo>
                  <a:lnTo>
                    <a:pt x="0" y="255"/>
                  </a:lnTo>
                  <a:lnTo>
                    <a:pt x="1" y="339"/>
                  </a:lnTo>
                  <a:lnTo>
                    <a:pt x="1" y="424"/>
                  </a:lnTo>
                  <a:lnTo>
                    <a:pt x="2" y="509"/>
                  </a:lnTo>
                  <a:lnTo>
                    <a:pt x="2" y="594"/>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6065" name="Line 8"/>
            <p:cNvSpPr>
              <a:spLocks noChangeShapeType="1"/>
            </p:cNvSpPr>
            <p:nvPr/>
          </p:nvSpPr>
          <p:spPr bwMode="auto">
            <a:xfrm>
              <a:off x="1008" y="1916"/>
              <a:ext cx="0" cy="689"/>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6066" name="Freeform 9"/>
            <p:cNvSpPr>
              <a:spLocks/>
            </p:cNvSpPr>
            <p:nvPr/>
          </p:nvSpPr>
          <p:spPr bwMode="auto">
            <a:xfrm>
              <a:off x="925" y="1915"/>
              <a:ext cx="2353" cy="698"/>
            </a:xfrm>
            <a:custGeom>
              <a:avLst/>
              <a:gdLst>
                <a:gd name="T0" fmla="*/ 1902 w 2353"/>
                <a:gd name="T1" fmla="*/ 695 h 698"/>
                <a:gd name="T2" fmla="*/ 1956 w 2353"/>
                <a:gd name="T3" fmla="*/ 697 h 698"/>
                <a:gd name="T4" fmla="*/ 1986 w 2353"/>
                <a:gd name="T5" fmla="*/ 695 h 698"/>
                <a:gd name="T6" fmla="*/ 2016 w 2353"/>
                <a:gd name="T7" fmla="*/ 692 h 698"/>
                <a:gd name="T8" fmla="*/ 2045 w 2353"/>
                <a:gd name="T9" fmla="*/ 687 h 698"/>
                <a:gd name="T10" fmla="*/ 2064 w 2353"/>
                <a:gd name="T11" fmla="*/ 683 h 698"/>
                <a:gd name="T12" fmla="*/ 2091 w 2353"/>
                <a:gd name="T13" fmla="*/ 675 h 698"/>
                <a:gd name="T14" fmla="*/ 2127 w 2353"/>
                <a:gd name="T15" fmla="*/ 662 h 698"/>
                <a:gd name="T16" fmla="*/ 2153 w 2353"/>
                <a:gd name="T17" fmla="*/ 650 h 698"/>
                <a:gd name="T18" fmla="*/ 2177 w 2353"/>
                <a:gd name="T19" fmla="*/ 637 h 698"/>
                <a:gd name="T20" fmla="*/ 2193 w 2353"/>
                <a:gd name="T21" fmla="*/ 627 h 698"/>
                <a:gd name="T22" fmla="*/ 2215 w 2353"/>
                <a:gd name="T23" fmla="*/ 612 h 698"/>
                <a:gd name="T24" fmla="*/ 2236 w 2353"/>
                <a:gd name="T25" fmla="*/ 595 h 698"/>
                <a:gd name="T26" fmla="*/ 2261 w 2353"/>
                <a:gd name="T27" fmla="*/ 570 h 698"/>
                <a:gd name="T28" fmla="*/ 2279 w 2353"/>
                <a:gd name="T29" fmla="*/ 550 h 698"/>
                <a:gd name="T30" fmla="*/ 2289 w 2353"/>
                <a:gd name="T31" fmla="*/ 536 h 698"/>
                <a:gd name="T32" fmla="*/ 2299 w 2353"/>
                <a:gd name="T33" fmla="*/ 522 h 698"/>
                <a:gd name="T34" fmla="*/ 2309 w 2353"/>
                <a:gd name="T35" fmla="*/ 507 h 698"/>
                <a:gd name="T36" fmla="*/ 2317 w 2353"/>
                <a:gd name="T37" fmla="*/ 492 h 698"/>
                <a:gd name="T38" fmla="*/ 2328 w 2353"/>
                <a:gd name="T39" fmla="*/ 468 h 698"/>
                <a:gd name="T40" fmla="*/ 2339 w 2353"/>
                <a:gd name="T41" fmla="*/ 435 h 698"/>
                <a:gd name="T42" fmla="*/ 2346 w 2353"/>
                <a:gd name="T43" fmla="*/ 410 h 698"/>
                <a:gd name="T44" fmla="*/ 2349 w 2353"/>
                <a:gd name="T45" fmla="*/ 393 h 698"/>
                <a:gd name="T46" fmla="*/ 2351 w 2353"/>
                <a:gd name="T47" fmla="*/ 375 h 698"/>
                <a:gd name="T48" fmla="*/ 2352 w 2353"/>
                <a:gd name="T49" fmla="*/ 357 h 698"/>
                <a:gd name="T50" fmla="*/ 2352 w 2353"/>
                <a:gd name="T51" fmla="*/ 339 h 698"/>
                <a:gd name="T52" fmla="*/ 2351 w 2353"/>
                <a:gd name="T53" fmla="*/ 322 h 698"/>
                <a:gd name="T54" fmla="*/ 2349 w 2353"/>
                <a:gd name="T55" fmla="*/ 304 h 698"/>
                <a:gd name="T56" fmla="*/ 2346 w 2353"/>
                <a:gd name="T57" fmla="*/ 286 h 698"/>
                <a:gd name="T58" fmla="*/ 2339 w 2353"/>
                <a:gd name="T59" fmla="*/ 261 h 698"/>
                <a:gd name="T60" fmla="*/ 2328 w 2353"/>
                <a:gd name="T61" fmla="*/ 228 h 698"/>
                <a:gd name="T62" fmla="*/ 2317 w 2353"/>
                <a:gd name="T63" fmla="*/ 205 h 698"/>
                <a:gd name="T64" fmla="*/ 2304 w 2353"/>
                <a:gd name="T65" fmla="*/ 182 h 698"/>
                <a:gd name="T66" fmla="*/ 2284 w 2353"/>
                <a:gd name="T67" fmla="*/ 154 h 698"/>
                <a:gd name="T68" fmla="*/ 2273 w 2353"/>
                <a:gd name="T69" fmla="*/ 140 h 698"/>
                <a:gd name="T70" fmla="*/ 2249 w 2353"/>
                <a:gd name="T71" fmla="*/ 114 h 698"/>
                <a:gd name="T72" fmla="*/ 2222 w 2353"/>
                <a:gd name="T73" fmla="*/ 90 h 698"/>
                <a:gd name="T74" fmla="*/ 2193 w 2353"/>
                <a:gd name="T75" fmla="*/ 69 h 698"/>
                <a:gd name="T76" fmla="*/ 2161 w 2353"/>
                <a:gd name="T77" fmla="*/ 50 h 698"/>
                <a:gd name="T78" fmla="*/ 2144 w 2353"/>
                <a:gd name="T79" fmla="*/ 42 h 698"/>
                <a:gd name="T80" fmla="*/ 2110 w 2353"/>
                <a:gd name="T81" fmla="*/ 27 h 698"/>
                <a:gd name="T82" fmla="*/ 2073 w 2353"/>
                <a:gd name="T83" fmla="*/ 16 h 698"/>
                <a:gd name="T84" fmla="*/ 2054 w 2353"/>
                <a:gd name="T85" fmla="*/ 11 h 698"/>
                <a:gd name="T86" fmla="*/ 2036 w 2353"/>
                <a:gd name="T87" fmla="*/ 7 h 698"/>
                <a:gd name="T88" fmla="*/ 1996 w 2353"/>
                <a:gd name="T89" fmla="*/ 2 h 698"/>
                <a:gd name="T90" fmla="*/ 1976 w 2353"/>
                <a:gd name="T91" fmla="*/ 0 h 698"/>
                <a:gd name="T92" fmla="*/ 1956 w 2353"/>
                <a:gd name="T93" fmla="*/ 0 h 698"/>
                <a:gd name="T94" fmla="*/ 1934 w 2353"/>
                <a:gd name="T95" fmla="*/ 0 h 698"/>
                <a:gd name="T96" fmla="*/ 1912 w 2353"/>
                <a:gd name="T97" fmla="*/ 3 h 6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8"/>
                <a:gd name="T149" fmla="*/ 2353 w 2353"/>
                <a:gd name="T150" fmla="*/ 698 h 69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8">
                  <a:moveTo>
                    <a:pt x="0" y="695"/>
                  </a:moveTo>
                  <a:lnTo>
                    <a:pt x="1902" y="695"/>
                  </a:lnTo>
                  <a:lnTo>
                    <a:pt x="1933" y="696"/>
                  </a:lnTo>
                  <a:lnTo>
                    <a:pt x="1956" y="697"/>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4"/>
                  </a:lnTo>
                  <a:lnTo>
                    <a:pt x="2153" y="650"/>
                  </a:lnTo>
                  <a:lnTo>
                    <a:pt x="2161" y="646"/>
                  </a:lnTo>
                  <a:lnTo>
                    <a:pt x="2177" y="637"/>
                  </a:lnTo>
                  <a:lnTo>
                    <a:pt x="2185" y="632"/>
                  </a:lnTo>
                  <a:lnTo>
                    <a:pt x="2193" y="627"/>
                  </a:lnTo>
                  <a:lnTo>
                    <a:pt x="2207" y="617"/>
                  </a:lnTo>
                  <a:lnTo>
                    <a:pt x="2215" y="612"/>
                  </a:lnTo>
                  <a:lnTo>
                    <a:pt x="2222" y="606"/>
                  </a:lnTo>
                  <a:lnTo>
                    <a:pt x="2236" y="595"/>
                  </a:lnTo>
                  <a:lnTo>
                    <a:pt x="2249" y="583"/>
                  </a:lnTo>
                  <a:lnTo>
                    <a:pt x="2261" y="570"/>
                  </a:lnTo>
                  <a:lnTo>
                    <a:pt x="2273" y="557"/>
                  </a:lnTo>
                  <a:lnTo>
                    <a:pt x="2279" y="550"/>
                  </a:lnTo>
                  <a:lnTo>
                    <a:pt x="2284" y="543"/>
                  </a:lnTo>
                  <a:lnTo>
                    <a:pt x="2289" y="536"/>
                  </a:lnTo>
                  <a:lnTo>
                    <a:pt x="2295" y="529"/>
                  </a:lnTo>
                  <a:lnTo>
                    <a:pt x="2299" y="522"/>
                  </a:lnTo>
                  <a:lnTo>
                    <a:pt x="2304" y="514"/>
                  </a:lnTo>
                  <a:lnTo>
                    <a:pt x="2309" y="507"/>
                  </a:lnTo>
                  <a:lnTo>
                    <a:pt x="2313" y="499"/>
                  </a:lnTo>
                  <a:lnTo>
                    <a:pt x="2317" y="492"/>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2"/>
                  </a:lnTo>
                  <a:lnTo>
                    <a:pt x="2350" y="312"/>
                  </a:lnTo>
                  <a:lnTo>
                    <a:pt x="2349" y="304"/>
                  </a:lnTo>
                  <a:lnTo>
                    <a:pt x="2347" y="295"/>
                  </a:lnTo>
                  <a:lnTo>
                    <a:pt x="2346" y="286"/>
                  </a:lnTo>
                  <a:lnTo>
                    <a:pt x="2344" y="278"/>
                  </a:lnTo>
                  <a:lnTo>
                    <a:pt x="2339" y="261"/>
                  </a:lnTo>
                  <a:lnTo>
                    <a:pt x="2334" y="244"/>
                  </a:lnTo>
                  <a:lnTo>
                    <a:pt x="2328" y="228"/>
                  </a:lnTo>
                  <a:lnTo>
                    <a:pt x="2321" y="213"/>
                  </a:lnTo>
                  <a:lnTo>
                    <a:pt x="2317" y="205"/>
                  </a:lnTo>
                  <a:lnTo>
                    <a:pt x="2313" y="197"/>
                  </a:lnTo>
                  <a:lnTo>
                    <a:pt x="2304" y="182"/>
                  </a:lnTo>
                  <a:lnTo>
                    <a:pt x="2295" y="168"/>
                  </a:lnTo>
                  <a:lnTo>
                    <a:pt x="2284" y="154"/>
                  </a:lnTo>
                  <a:lnTo>
                    <a:pt x="2279" y="146"/>
                  </a:lnTo>
                  <a:lnTo>
                    <a:pt x="2273" y="140"/>
                  </a:lnTo>
                  <a:lnTo>
                    <a:pt x="2261" y="126"/>
                  </a:lnTo>
                  <a:lnTo>
                    <a:pt x="2249" y="114"/>
                  </a:lnTo>
                  <a:lnTo>
                    <a:pt x="2236" y="102"/>
                  </a:lnTo>
                  <a:lnTo>
                    <a:pt x="2222" y="90"/>
                  </a:lnTo>
                  <a:lnTo>
                    <a:pt x="2207" y="80"/>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0"/>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grpSp>
          <p:nvGrpSpPr>
            <p:cNvPr id="86067" name="Group 204"/>
            <p:cNvGrpSpPr>
              <a:grpSpLocks/>
            </p:cNvGrpSpPr>
            <p:nvPr/>
          </p:nvGrpSpPr>
          <p:grpSpPr bwMode="auto">
            <a:xfrm>
              <a:off x="2150" y="1985"/>
              <a:ext cx="187" cy="583"/>
              <a:chOff x="2102" y="1979"/>
              <a:chExt cx="187" cy="583"/>
            </a:xfrm>
          </p:grpSpPr>
          <p:sp>
            <p:nvSpPr>
              <p:cNvPr id="86095" name="Oval 83"/>
              <p:cNvSpPr>
                <a:spLocks noChangeArrowheads="1"/>
              </p:cNvSpPr>
              <p:nvPr/>
            </p:nvSpPr>
            <p:spPr bwMode="auto">
              <a:xfrm>
                <a:off x="2122" y="2483"/>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96" name="Oval 84"/>
              <p:cNvSpPr>
                <a:spLocks noChangeArrowheads="1"/>
              </p:cNvSpPr>
              <p:nvPr/>
            </p:nvSpPr>
            <p:spPr bwMode="auto">
              <a:xfrm>
                <a:off x="2218" y="2437"/>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97" name="Oval 85"/>
              <p:cNvSpPr>
                <a:spLocks noChangeArrowheads="1"/>
              </p:cNvSpPr>
              <p:nvPr/>
            </p:nvSpPr>
            <p:spPr bwMode="auto">
              <a:xfrm>
                <a:off x="2205" y="232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98" name="Oval 86"/>
              <p:cNvSpPr>
                <a:spLocks noChangeArrowheads="1"/>
              </p:cNvSpPr>
              <p:nvPr/>
            </p:nvSpPr>
            <p:spPr bwMode="auto">
              <a:xfrm>
                <a:off x="2102" y="2272"/>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99" name="Oval 87"/>
              <p:cNvSpPr>
                <a:spLocks noChangeArrowheads="1"/>
              </p:cNvSpPr>
              <p:nvPr/>
            </p:nvSpPr>
            <p:spPr bwMode="auto">
              <a:xfrm>
                <a:off x="2121" y="2381"/>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00" name="Oval 88"/>
              <p:cNvSpPr>
                <a:spLocks noChangeArrowheads="1"/>
              </p:cNvSpPr>
              <p:nvPr/>
            </p:nvSpPr>
            <p:spPr bwMode="auto">
              <a:xfrm>
                <a:off x="2110" y="2152"/>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01" name="Oval 89"/>
              <p:cNvSpPr>
                <a:spLocks noChangeArrowheads="1"/>
              </p:cNvSpPr>
              <p:nvPr/>
            </p:nvSpPr>
            <p:spPr bwMode="auto">
              <a:xfrm>
                <a:off x="2110" y="2010"/>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02" name="Oval 90"/>
              <p:cNvSpPr>
                <a:spLocks noChangeArrowheads="1"/>
              </p:cNvSpPr>
              <p:nvPr/>
            </p:nvSpPr>
            <p:spPr bwMode="auto">
              <a:xfrm>
                <a:off x="2212" y="2211"/>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03" name="Oval 91"/>
              <p:cNvSpPr>
                <a:spLocks noChangeArrowheads="1"/>
              </p:cNvSpPr>
              <p:nvPr/>
            </p:nvSpPr>
            <p:spPr bwMode="auto">
              <a:xfrm>
                <a:off x="2206" y="2098"/>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104" name="Oval 92"/>
              <p:cNvSpPr>
                <a:spLocks noChangeArrowheads="1"/>
              </p:cNvSpPr>
              <p:nvPr/>
            </p:nvSpPr>
            <p:spPr bwMode="auto">
              <a:xfrm>
                <a:off x="2203" y="1979"/>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sp>
          <p:nvSpPr>
            <p:cNvPr id="86068" name="Oval 94"/>
            <p:cNvSpPr>
              <a:spLocks noChangeArrowheads="1"/>
            </p:cNvSpPr>
            <p:nvPr/>
          </p:nvSpPr>
          <p:spPr bwMode="auto">
            <a:xfrm>
              <a:off x="1960" y="2483"/>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69" name="Oval 95"/>
            <p:cNvSpPr>
              <a:spLocks noChangeArrowheads="1"/>
            </p:cNvSpPr>
            <p:nvPr/>
          </p:nvSpPr>
          <p:spPr bwMode="auto">
            <a:xfrm>
              <a:off x="2002" y="242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0" name="Oval 96"/>
            <p:cNvSpPr>
              <a:spLocks noChangeArrowheads="1"/>
            </p:cNvSpPr>
            <p:nvPr/>
          </p:nvSpPr>
          <p:spPr bwMode="auto">
            <a:xfrm>
              <a:off x="1989" y="231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1" name="Oval 97"/>
            <p:cNvSpPr>
              <a:spLocks noChangeArrowheads="1"/>
            </p:cNvSpPr>
            <p:nvPr/>
          </p:nvSpPr>
          <p:spPr bwMode="auto">
            <a:xfrm>
              <a:off x="1940" y="2272"/>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2" name="Oval 98"/>
            <p:cNvSpPr>
              <a:spLocks noChangeArrowheads="1"/>
            </p:cNvSpPr>
            <p:nvPr/>
          </p:nvSpPr>
          <p:spPr bwMode="auto">
            <a:xfrm>
              <a:off x="1959" y="2381"/>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3" name="Oval 99"/>
            <p:cNvSpPr>
              <a:spLocks noChangeArrowheads="1"/>
            </p:cNvSpPr>
            <p:nvPr/>
          </p:nvSpPr>
          <p:spPr bwMode="auto">
            <a:xfrm>
              <a:off x="1948" y="2152"/>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4" name="Oval 100"/>
            <p:cNvSpPr>
              <a:spLocks noChangeArrowheads="1"/>
            </p:cNvSpPr>
            <p:nvPr/>
          </p:nvSpPr>
          <p:spPr bwMode="auto">
            <a:xfrm>
              <a:off x="1948" y="2010"/>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5" name="Oval 101"/>
            <p:cNvSpPr>
              <a:spLocks noChangeArrowheads="1"/>
            </p:cNvSpPr>
            <p:nvPr/>
          </p:nvSpPr>
          <p:spPr bwMode="auto">
            <a:xfrm>
              <a:off x="1996" y="2199"/>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6" name="Oval 102"/>
            <p:cNvSpPr>
              <a:spLocks noChangeArrowheads="1"/>
            </p:cNvSpPr>
            <p:nvPr/>
          </p:nvSpPr>
          <p:spPr bwMode="auto">
            <a:xfrm>
              <a:off x="1990" y="208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7" name="Oval 103"/>
            <p:cNvSpPr>
              <a:spLocks noChangeArrowheads="1"/>
            </p:cNvSpPr>
            <p:nvPr/>
          </p:nvSpPr>
          <p:spPr bwMode="auto">
            <a:xfrm>
              <a:off x="1987" y="1967"/>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78" name="Text Box 220"/>
            <p:cNvSpPr txBox="1">
              <a:spLocks noChangeArrowheads="1"/>
            </p:cNvSpPr>
            <p:nvPr/>
          </p:nvSpPr>
          <p:spPr bwMode="auto">
            <a:xfrm>
              <a:off x="614" y="2154"/>
              <a:ext cx="228"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3</a:t>
              </a:r>
            </a:p>
          </p:txBody>
        </p:sp>
        <p:grpSp>
          <p:nvGrpSpPr>
            <p:cNvPr id="86079" name="Group 234"/>
            <p:cNvGrpSpPr>
              <a:grpSpLocks/>
            </p:cNvGrpSpPr>
            <p:nvPr/>
          </p:nvGrpSpPr>
          <p:grpSpPr bwMode="auto">
            <a:xfrm>
              <a:off x="1711" y="1942"/>
              <a:ext cx="193" cy="626"/>
              <a:chOff x="1435" y="1210"/>
              <a:chExt cx="193" cy="626"/>
            </a:xfrm>
          </p:grpSpPr>
          <p:sp>
            <p:nvSpPr>
              <p:cNvPr id="86080" name="Oval 235"/>
              <p:cNvSpPr>
                <a:spLocks noChangeAspect="1" noChangeArrowheads="1"/>
              </p:cNvSpPr>
              <p:nvPr/>
            </p:nvSpPr>
            <p:spPr bwMode="auto">
              <a:xfrm>
                <a:off x="1480"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1" name="Oval 236"/>
              <p:cNvSpPr>
                <a:spLocks noChangeAspect="1" noChangeArrowheads="1"/>
              </p:cNvSpPr>
              <p:nvPr/>
            </p:nvSpPr>
            <p:spPr bwMode="auto">
              <a:xfrm>
                <a:off x="1528" y="1535"/>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2" name="Oval 237"/>
              <p:cNvSpPr>
                <a:spLocks noChangeAspect="1" noChangeArrowheads="1"/>
              </p:cNvSpPr>
              <p:nvPr/>
            </p:nvSpPr>
            <p:spPr bwMode="auto">
              <a:xfrm>
                <a:off x="1435" y="1752"/>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3" name="Oval 238"/>
              <p:cNvSpPr>
                <a:spLocks noChangeAspect="1" noChangeArrowheads="1"/>
              </p:cNvSpPr>
              <p:nvPr/>
            </p:nvSpPr>
            <p:spPr bwMode="auto">
              <a:xfrm>
                <a:off x="1472" y="163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4" name="Oval 239"/>
              <p:cNvSpPr>
                <a:spLocks noChangeAspect="1" noChangeArrowheads="1"/>
              </p:cNvSpPr>
              <p:nvPr/>
            </p:nvSpPr>
            <p:spPr bwMode="auto">
              <a:xfrm>
                <a:off x="1541" y="180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5" name="Oval 240"/>
              <p:cNvSpPr>
                <a:spLocks noChangeAspect="1" noChangeArrowheads="1"/>
              </p:cNvSpPr>
              <p:nvPr/>
            </p:nvSpPr>
            <p:spPr bwMode="auto">
              <a:xfrm>
                <a:off x="1459" y="1546"/>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6" name="Oval 241"/>
              <p:cNvSpPr>
                <a:spLocks noChangeAspect="1" noChangeArrowheads="1"/>
              </p:cNvSpPr>
              <p:nvPr/>
            </p:nvSpPr>
            <p:spPr bwMode="auto">
              <a:xfrm>
                <a:off x="1525" y="1731"/>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7" name="Oval 242"/>
              <p:cNvSpPr>
                <a:spLocks noChangeAspect="1" noChangeArrowheads="1"/>
              </p:cNvSpPr>
              <p:nvPr/>
            </p:nvSpPr>
            <p:spPr bwMode="auto">
              <a:xfrm>
                <a:off x="1545" y="16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8" name="Oval 243"/>
              <p:cNvSpPr>
                <a:spLocks noChangeAspect="1" noChangeArrowheads="1"/>
              </p:cNvSpPr>
              <p:nvPr/>
            </p:nvSpPr>
            <p:spPr bwMode="auto">
              <a:xfrm>
                <a:off x="1524" y="1388"/>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89" name="Oval 244"/>
              <p:cNvSpPr>
                <a:spLocks noChangeAspect="1" noChangeArrowheads="1"/>
              </p:cNvSpPr>
              <p:nvPr/>
            </p:nvSpPr>
            <p:spPr bwMode="auto">
              <a:xfrm>
                <a:off x="1469" y="134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90" name="Oval 245"/>
              <p:cNvSpPr>
                <a:spLocks noChangeAspect="1" noChangeArrowheads="1"/>
              </p:cNvSpPr>
              <p:nvPr/>
            </p:nvSpPr>
            <p:spPr bwMode="auto">
              <a:xfrm>
                <a:off x="1528" y="125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91" name="Oval 246"/>
              <p:cNvSpPr>
                <a:spLocks noChangeAspect="1" noChangeArrowheads="1"/>
              </p:cNvSpPr>
              <p:nvPr/>
            </p:nvSpPr>
            <p:spPr bwMode="auto">
              <a:xfrm>
                <a:off x="1469" y="121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92" name="Oval 247"/>
              <p:cNvSpPr>
                <a:spLocks noChangeAspect="1" noChangeArrowheads="1"/>
              </p:cNvSpPr>
              <p:nvPr/>
            </p:nvSpPr>
            <p:spPr bwMode="auto">
              <a:xfrm>
                <a:off x="1565" y="1306"/>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93" name="Oval 248"/>
              <p:cNvSpPr>
                <a:spLocks noChangeAspect="1" noChangeArrowheads="1"/>
              </p:cNvSpPr>
              <p:nvPr/>
            </p:nvSpPr>
            <p:spPr bwMode="auto">
              <a:xfrm>
                <a:off x="1439" y="145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94" name="Oval 249"/>
              <p:cNvSpPr>
                <a:spLocks noChangeAspect="1" noChangeArrowheads="1"/>
              </p:cNvSpPr>
              <p:nvPr/>
            </p:nvSpPr>
            <p:spPr bwMode="auto">
              <a:xfrm>
                <a:off x="1583" y="1462"/>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grpSp>
        <p:nvGrpSpPr>
          <p:cNvPr id="13" name="Group 268"/>
          <p:cNvGrpSpPr>
            <a:grpSpLocks/>
          </p:cNvGrpSpPr>
          <p:nvPr/>
        </p:nvGrpSpPr>
        <p:grpSpPr bwMode="auto">
          <a:xfrm>
            <a:off x="974725" y="4210050"/>
            <a:ext cx="4229100" cy="1111250"/>
            <a:chOff x="614" y="2652"/>
            <a:chExt cx="2664" cy="700"/>
          </a:xfrm>
        </p:grpSpPr>
        <p:sp>
          <p:nvSpPr>
            <p:cNvPr id="86024" name="Freeform 11"/>
            <p:cNvSpPr>
              <a:spLocks/>
            </p:cNvSpPr>
            <p:nvPr/>
          </p:nvSpPr>
          <p:spPr bwMode="auto">
            <a:xfrm>
              <a:off x="1210" y="2653"/>
              <a:ext cx="2066" cy="699"/>
            </a:xfrm>
            <a:custGeom>
              <a:avLst/>
              <a:gdLst>
                <a:gd name="T0" fmla="*/ 1670 w 2066"/>
                <a:gd name="T1" fmla="*/ 772 h 681"/>
                <a:gd name="T2" fmla="*/ 1717 w 2066"/>
                <a:gd name="T3" fmla="*/ 774 h 681"/>
                <a:gd name="T4" fmla="*/ 1735 w 2066"/>
                <a:gd name="T5" fmla="*/ 773 h 681"/>
                <a:gd name="T6" fmla="*/ 1770 w 2066"/>
                <a:gd name="T7" fmla="*/ 770 h 681"/>
                <a:gd name="T8" fmla="*/ 1787 w 2066"/>
                <a:gd name="T9" fmla="*/ 767 h 681"/>
                <a:gd name="T10" fmla="*/ 1804 w 2066"/>
                <a:gd name="T11" fmla="*/ 763 h 681"/>
                <a:gd name="T12" fmla="*/ 1837 w 2066"/>
                <a:gd name="T13" fmla="*/ 750 h 681"/>
                <a:gd name="T14" fmla="*/ 1853 w 2066"/>
                <a:gd name="T15" fmla="*/ 744 h 681"/>
                <a:gd name="T16" fmla="*/ 1883 w 2066"/>
                <a:gd name="T17" fmla="*/ 727 h 681"/>
                <a:gd name="T18" fmla="*/ 1911 w 2066"/>
                <a:gd name="T19" fmla="*/ 708 h 681"/>
                <a:gd name="T20" fmla="*/ 1938 w 2066"/>
                <a:gd name="T21" fmla="*/ 687 h 681"/>
                <a:gd name="T22" fmla="*/ 1962 w 2066"/>
                <a:gd name="T23" fmla="*/ 661 h 681"/>
                <a:gd name="T24" fmla="*/ 1985 w 2066"/>
                <a:gd name="T25" fmla="*/ 633 h 681"/>
                <a:gd name="T26" fmla="*/ 1995 w 2066"/>
                <a:gd name="T27" fmla="*/ 619 h 681"/>
                <a:gd name="T28" fmla="*/ 2014 w 2066"/>
                <a:gd name="T29" fmla="*/ 588 h 681"/>
                <a:gd name="T30" fmla="*/ 2030 w 2066"/>
                <a:gd name="T31" fmla="*/ 556 h 681"/>
                <a:gd name="T32" fmla="*/ 2037 w 2066"/>
                <a:gd name="T33" fmla="*/ 537 h 681"/>
                <a:gd name="T34" fmla="*/ 2049 w 2066"/>
                <a:gd name="T35" fmla="*/ 503 h 681"/>
                <a:gd name="T36" fmla="*/ 2054 w 2066"/>
                <a:gd name="T37" fmla="*/ 482 h 681"/>
                <a:gd name="T38" fmla="*/ 2058 w 2066"/>
                <a:gd name="T39" fmla="*/ 465 h 681"/>
                <a:gd name="T40" fmla="*/ 2063 w 2066"/>
                <a:gd name="T41" fmla="*/ 427 h 681"/>
                <a:gd name="T42" fmla="*/ 2064 w 2066"/>
                <a:gd name="T43" fmla="*/ 397 h 681"/>
                <a:gd name="T44" fmla="*/ 2064 w 2066"/>
                <a:gd name="T45" fmla="*/ 377 h 681"/>
                <a:gd name="T46" fmla="*/ 2063 w 2066"/>
                <a:gd name="T47" fmla="*/ 347 h 681"/>
                <a:gd name="T48" fmla="*/ 2058 w 2066"/>
                <a:gd name="T49" fmla="*/ 310 h 681"/>
                <a:gd name="T50" fmla="*/ 2054 w 2066"/>
                <a:gd name="T51" fmla="*/ 290 h 681"/>
                <a:gd name="T52" fmla="*/ 2049 w 2066"/>
                <a:gd name="T53" fmla="*/ 272 h 681"/>
                <a:gd name="T54" fmla="*/ 2037 w 2066"/>
                <a:gd name="T55" fmla="*/ 236 h 681"/>
                <a:gd name="T56" fmla="*/ 2030 w 2066"/>
                <a:gd name="T57" fmla="*/ 218 h 681"/>
                <a:gd name="T58" fmla="*/ 2014 w 2066"/>
                <a:gd name="T59" fmla="*/ 187 h 681"/>
                <a:gd name="T60" fmla="*/ 1995 w 2066"/>
                <a:gd name="T61" fmla="*/ 157 h 681"/>
                <a:gd name="T62" fmla="*/ 1974 w 2066"/>
                <a:gd name="T63" fmla="*/ 126 h 681"/>
                <a:gd name="T64" fmla="*/ 1950 w 2066"/>
                <a:gd name="T65" fmla="*/ 99 h 681"/>
                <a:gd name="T66" fmla="*/ 1924 w 2066"/>
                <a:gd name="T67" fmla="*/ 77 h 681"/>
                <a:gd name="T68" fmla="*/ 1897 w 2066"/>
                <a:gd name="T69" fmla="*/ 55 h 681"/>
                <a:gd name="T70" fmla="*/ 1868 w 2066"/>
                <a:gd name="T71" fmla="*/ 39 h 681"/>
                <a:gd name="T72" fmla="*/ 1845 w 2066"/>
                <a:gd name="T73" fmla="*/ 29 h 681"/>
                <a:gd name="T74" fmla="*/ 1821 w 2066"/>
                <a:gd name="T75" fmla="*/ 15 h 681"/>
                <a:gd name="T76" fmla="*/ 1796 w 2066"/>
                <a:gd name="T77" fmla="*/ 9 h 681"/>
                <a:gd name="T78" fmla="*/ 1778 w 2066"/>
                <a:gd name="T79" fmla="*/ 5 h 681"/>
                <a:gd name="T80" fmla="*/ 1752 w 2066"/>
                <a:gd name="T81" fmla="*/ 2 h 681"/>
                <a:gd name="T82" fmla="*/ 1717 w 2066"/>
                <a:gd name="T83" fmla="*/ 0 h 681"/>
                <a:gd name="T84" fmla="*/ 1698 w 2066"/>
                <a:gd name="T85" fmla="*/ 0 h 681"/>
                <a:gd name="T86" fmla="*/ 1678 w 2066"/>
                <a:gd name="T87" fmla="*/ 3 h 681"/>
                <a:gd name="T88" fmla="*/ 840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6025" name="Line 12"/>
            <p:cNvSpPr>
              <a:spLocks noChangeShapeType="1"/>
            </p:cNvSpPr>
            <p:nvPr/>
          </p:nvSpPr>
          <p:spPr bwMode="auto">
            <a:xfrm flipH="1">
              <a:off x="1008" y="2660"/>
              <a:ext cx="0" cy="6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6026" name="Freeform 13"/>
            <p:cNvSpPr>
              <a:spLocks/>
            </p:cNvSpPr>
            <p:nvPr/>
          </p:nvSpPr>
          <p:spPr bwMode="auto">
            <a:xfrm>
              <a:off x="925" y="2652"/>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sp>
          <p:nvSpPr>
            <p:cNvPr id="86027" name="Oval 105"/>
            <p:cNvSpPr>
              <a:spLocks noChangeArrowheads="1"/>
            </p:cNvSpPr>
            <p:nvPr/>
          </p:nvSpPr>
          <p:spPr bwMode="auto">
            <a:xfrm>
              <a:off x="2002" y="3197"/>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28" name="Oval 106"/>
            <p:cNvSpPr>
              <a:spLocks noChangeArrowheads="1"/>
            </p:cNvSpPr>
            <p:nvPr/>
          </p:nvSpPr>
          <p:spPr bwMode="auto">
            <a:xfrm>
              <a:off x="2038" y="314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29" name="Oval 107"/>
            <p:cNvSpPr>
              <a:spLocks noChangeArrowheads="1"/>
            </p:cNvSpPr>
            <p:nvPr/>
          </p:nvSpPr>
          <p:spPr bwMode="auto">
            <a:xfrm>
              <a:off x="2025" y="3036"/>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0" name="Oval 108"/>
            <p:cNvSpPr>
              <a:spLocks noChangeArrowheads="1"/>
            </p:cNvSpPr>
            <p:nvPr/>
          </p:nvSpPr>
          <p:spPr bwMode="auto">
            <a:xfrm>
              <a:off x="1982" y="298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1" name="Oval 109"/>
            <p:cNvSpPr>
              <a:spLocks noChangeArrowheads="1"/>
            </p:cNvSpPr>
            <p:nvPr/>
          </p:nvSpPr>
          <p:spPr bwMode="auto">
            <a:xfrm>
              <a:off x="2001" y="3095"/>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2" name="Oval 110"/>
            <p:cNvSpPr>
              <a:spLocks noChangeArrowheads="1"/>
            </p:cNvSpPr>
            <p:nvPr/>
          </p:nvSpPr>
          <p:spPr bwMode="auto">
            <a:xfrm>
              <a:off x="1990" y="286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3" name="Oval 111"/>
            <p:cNvSpPr>
              <a:spLocks noChangeArrowheads="1"/>
            </p:cNvSpPr>
            <p:nvPr/>
          </p:nvSpPr>
          <p:spPr bwMode="auto">
            <a:xfrm>
              <a:off x="1990" y="272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4" name="Oval 112"/>
            <p:cNvSpPr>
              <a:spLocks noChangeArrowheads="1"/>
            </p:cNvSpPr>
            <p:nvPr/>
          </p:nvSpPr>
          <p:spPr bwMode="auto">
            <a:xfrm>
              <a:off x="2032" y="2919"/>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5" name="Oval 113"/>
            <p:cNvSpPr>
              <a:spLocks noChangeArrowheads="1"/>
            </p:cNvSpPr>
            <p:nvPr/>
          </p:nvSpPr>
          <p:spPr bwMode="auto">
            <a:xfrm>
              <a:off x="2026" y="280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6" name="Oval 114"/>
            <p:cNvSpPr>
              <a:spLocks noChangeArrowheads="1"/>
            </p:cNvSpPr>
            <p:nvPr/>
          </p:nvSpPr>
          <p:spPr bwMode="auto">
            <a:xfrm>
              <a:off x="2023" y="2687"/>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6037" name="Oval 116"/>
            <p:cNvSpPr>
              <a:spLocks noChangeArrowheads="1"/>
            </p:cNvSpPr>
            <p:nvPr/>
          </p:nvSpPr>
          <p:spPr bwMode="auto">
            <a:xfrm>
              <a:off x="2416" y="321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38" name="Oval 117"/>
            <p:cNvSpPr>
              <a:spLocks noChangeArrowheads="1"/>
            </p:cNvSpPr>
            <p:nvPr/>
          </p:nvSpPr>
          <p:spPr bwMode="auto">
            <a:xfrm>
              <a:off x="2458" y="3157"/>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39" name="Oval 118"/>
            <p:cNvSpPr>
              <a:spLocks noChangeArrowheads="1"/>
            </p:cNvSpPr>
            <p:nvPr/>
          </p:nvSpPr>
          <p:spPr bwMode="auto">
            <a:xfrm>
              <a:off x="2445" y="304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0" name="Oval 119"/>
            <p:cNvSpPr>
              <a:spLocks noChangeArrowheads="1"/>
            </p:cNvSpPr>
            <p:nvPr/>
          </p:nvSpPr>
          <p:spPr bwMode="auto">
            <a:xfrm>
              <a:off x="2396" y="3004"/>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1" name="Oval 120"/>
            <p:cNvSpPr>
              <a:spLocks noChangeArrowheads="1"/>
            </p:cNvSpPr>
            <p:nvPr/>
          </p:nvSpPr>
          <p:spPr bwMode="auto">
            <a:xfrm>
              <a:off x="2415" y="3113"/>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2" name="Oval 121"/>
            <p:cNvSpPr>
              <a:spLocks noChangeArrowheads="1"/>
            </p:cNvSpPr>
            <p:nvPr/>
          </p:nvSpPr>
          <p:spPr bwMode="auto">
            <a:xfrm>
              <a:off x="2404" y="2884"/>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3" name="Oval 122"/>
            <p:cNvSpPr>
              <a:spLocks noChangeArrowheads="1"/>
            </p:cNvSpPr>
            <p:nvPr/>
          </p:nvSpPr>
          <p:spPr bwMode="auto">
            <a:xfrm>
              <a:off x="2404" y="2742"/>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4" name="Oval 123"/>
            <p:cNvSpPr>
              <a:spLocks noChangeArrowheads="1"/>
            </p:cNvSpPr>
            <p:nvPr/>
          </p:nvSpPr>
          <p:spPr bwMode="auto">
            <a:xfrm>
              <a:off x="2452" y="2931"/>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5" name="Oval 124"/>
            <p:cNvSpPr>
              <a:spLocks noChangeArrowheads="1"/>
            </p:cNvSpPr>
            <p:nvPr/>
          </p:nvSpPr>
          <p:spPr bwMode="auto">
            <a:xfrm>
              <a:off x="2446" y="2818"/>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6" name="Oval 125"/>
            <p:cNvSpPr>
              <a:spLocks noChangeArrowheads="1"/>
            </p:cNvSpPr>
            <p:nvPr/>
          </p:nvSpPr>
          <p:spPr bwMode="auto">
            <a:xfrm>
              <a:off x="2443" y="2699"/>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6047" name="Text Box 221"/>
            <p:cNvSpPr txBox="1">
              <a:spLocks noChangeArrowheads="1"/>
            </p:cNvSpPr>
            <p:nvPr/>
          </p:nvSpPr>
          <p:spPr bwMode="auto">
            <a:xfrm>
              <a:off x="614" y="2874"/>
              <a:ext cx="228" cy="327"/>
            </a:xfrm>
            <a:prstGeom prst="rect">
              <a:avLst/>
            </a:prstGeom>
            <a:noFill/>
            <a:ln w="9525">
              <a:noFill/>
              <a:miter lim="800000"/>
              <a:headEnd/>
              <a:tailEnd/>
            </a:ln>
          </p:spPr>
          <p:txBody>
            <a:bodyPr wrap="none">
              <a:prstTxWarp prst="textNoShape">
                <a:avLst/>
              </a:prstTxWarp>
              <a:spAutoFit/>
            </a:bodyPr>
            <a:lstStyle/>
            <a:p>
              <a:r>
                <a:rPr lang="en-US">
                  <a:solidFill>
                    <a:srgbClr val="CC0000"/>
                  </a:solidFill>
                </a:rPr>
                <a:t>4</a:t>
              </a:r>
            </a:p>
          </p:txBody>
        </p:sp>
        <p:grpSp>
          <p:nvGrpSpPr>
            <p:cNvPr id="86048" name="Group 250"/>
            <p:cNvGrpSpPr>
              <a:grpSpLocks/>
            </p:cNvGrpSpPr>
            <p:nvPr/>
          </p:nvGrpSpPr>
          <p:grpSpPr bwMode="auto">
            <a:xfrm>
              <a:off x="2119" y="2686"/>
              <a:ext cx="193" cy="626"/>
              <a:chOff x="1435" y="1210"/>
              <a:chExt cx="193" cy="626"/>
            </a:xfrm>
          </p:grpSpPr>
          <p:sp>
            <p:nvSpPr>
              <p:cNvPr id="86049" name="Oval 251"/>
              <p:cNvSpPr>
                <a:spLocks noChangeAspect="1" noChangeArrowheads="1"/>
              </p:cNvSpPr>
              <p:nvPr/>
            </p:nvSpPr>
            <p:spPr bwMode="auto">
              <a:xfrm>
                <a:off x="1480"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0" name="Oval 252"/>
              <p:cNvSpPr>
                <a:spLocks noChangeAspect="1" noChangeArrowheads="1"/>
              </p:cNvSpPr>
              <p:nvPr/>
            </p:nvSpPr>
            <p:spPr bwMode="auto">
              <a:xfrm>
                <a:off x="1528" y="1535"/>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1" name="Oval 253"/>
              <p:cNvSpPr>
                <a:spLocks noChangeAspect="1" noChangeArrowheads="1"/>
              </p:cNvSpPr>
              <p:nvPr/>
            </p:nvSpPr>
            <p:spPr bwMode="auto">
              <a:xfrm>
                <a:off x="1435" y="1752"/>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2" name="Oval 254"/>
              <p:cNvSpPr>
                <a:spLocks noChangeAspect="1" noChangeArrowheads="1"/>
              </p:cNvSpPr>
              <p:nvPr/>
            </p:nvSpPr>
            <p:spPr bwMode="auto">
              <a:xfrm>
                <a:off x="1472" y="163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3" name="Oval 255"/>
              <p:cNvSpPr>
                <a:spLocks noChangeAspect="1" noChangeArrowheads="1"/>
              </p:cNvSpPr>
              <p:nvPr/>
            </p:nvSpPr>
            <p:spPr bwMode="auto">
              <a:xfrm>
                <a:off x="1541" y="180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4" name="Oval 256"/>
              <p:cNvSpPr>
                <a:spLocks noChangeAspect="1" noChangeArrowheads="1"/>
              </p:cNvSpPr>
              <p:nvPr/>
            </p:nvSpPr>
            <p:spPr bwMode="auto">
              <a:xfrm>
                <a:off x="1459" y="1546"/>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5" name="Oval 257"/>
              <p:cNvSpPr>
                <a:spLocks noChangeAspect="1" noChangeArrowheads="1"/>
              </p:cNvSpPr>
              <p:nvPr/>
            </p:nvSpPr>
            <p:spPr bwMode="auto">
              <a:xfrm>
                <a:off x="1525" y="1731"/>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6" name="Oval 258"/>
              <p:cNvSpPr>
                <a:spLocks noChangeAspect="1" noChangeArrowheads="1"/>
              </p:cNvSpPr>
              <p:nvPr/>
            </p:nvSpPr>
            <p:spPr bwMode="auto">
              <a:xfrm>
                <a:off x="1545" y="16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7" name="Oval 259"/>
              <p:cNvSpPr>
                <a:spLocks noChangeAspect="1" noChangeArrowheads="1"/>
              </p:cNvSpPr>
              <p:nvPr/>
            </p:nvSpPr>
            <p:spPr bwMode="auto">
              <a:xfrm>
                <a:off x="1524" y="1388"/>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8" name="Oval 260"/>
              <p:cNvSpPr>
                <a:spLocks noChangeAspect="1" noChangeArrowheads="1"/>
              </p:cNvSpPr>
              <p:nvPr/>
            </p:nvSpPr>
            <p:spPr bwMode="auto">
              <a:xfrm>
                <a:off x="1469" y="134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59" name="Oval 261"/>
              <p:cNvSpPr>
                <a:spLocks noChangeAspect="1" noChangeArrowheads="1"/>
              </p:cNvSpPr>
              <p:nvPr/>
            </p:nvSpPr>
            <p:spPr bwMode="auto">
              <a:xfrm>
                <a:off x="1528" y="125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60" name="Oval 262"/>
              <p:cNvSpPr>
                <a:spLocks noChangeAspect="1" noChangeArrowheads="1"/>
              </p:cNvSpPr>
              <p:nvPr/>
            </p:nvSpPr>
            <p:spPr bwMode="auto">
              <a:xfrm>
                <a:off x="1469" y="121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61" name="Oval 263"/>
              <p:cNvSpPr>
                <a:spLocks noChangeAspect="1" noChangeArrowheads="1"/>
              </p:cNvSpPr>
              <p:nvPr/>
            </p:nvSpPr>
            <p:spPr bwMode="auto">
              <a:xfrm>
                <a:off x="1565" y="1306"/>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62" name="Oval 264"/>
              <p:cNvSpPr>
                <a:spLocks noChangeAspect="1" noChangeArrowheads="1"/>
              </p:cNvSpPr>
              <p:nvPr/>
            </p:nvSpPr>
            <p:spPr bwMode="auto">
              <a:xfrm>
                <a:off x="1439" y="145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6063" name="Oval 265"/>
              <p:cNvSpPr>
                <a:spLocks noChangeAspect="1" noChangeArrowheads="1"/>
              </p:cNvSpPr>
              <p:nvPr/>
            </p:nvSpPr>
            <p:spPr bwMode="auto">
              <a:xfrm>
                <a:off x="1583" y="1462"/>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12504"/>
                                        </p:tgtEl>
                                        <p:attrNameLst>
                                          <p:attrName>style.visibility</p:attrName>
                                        </p:attrNameLst>
                                      </p:cBhvr>
                                      <p:to>
                                        <p:strVal val="visible"/>
                                      </p:to>
                                    </p:set>
                                    <p:animEffect transition="in" filter="barn(outHorizontal)">
                                      <p:cBhvr>
                                        <p:cTn id="32" dur="500"/>
                                        <p:tgtEl>
                                          <p:spTgt spid="12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04"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029200" y="3160713"/>
            <a:ext cx="3735388" cy="1111250"/>
            <a:chOff x="3205" y="1967"/>
            <a:chExt cx="2353" cy="700"/>
          </a:xfrm>
        </p:grpSpPr>
        <p:sp>
          <p:nvSpPr>
            <p:cNvPr id="88226" name="Freeform 3"/>
            <p:cNvSpPr>
              <a:spLocks/>
            </p:cNvSpPr>
            <p:nvPr/>
          </p:nvSpPr>
          <p:spPr bwMode="auto">
            <a:xfrm>
              <a:off x="3418" y="1968"/>
              <a:ext cx="2138" cy="699"/>
            </a:xfrm>
            <a:custGeom>
              <a:avLst/>
              <a:gdLst>
                <a:gd name="T0" fmla="*/ 1981 w 2066"/>
                <a:gd name="T1" fmla="*/ 772 h 681"/>
                <a:gd name="T2" fmla="*/ 2038 w 2066"/>
                <a:gd name="T3" fmla="*/ 774 h 681"/>
                <a:gd name="T4" fmla="*/ 2059 w 2066"/>
                <a:gd name="T5" fmla="*/ 773 h 681"/>
                <a:gd name="T6" fmla="*/ 2101 w 2066"/>
                <a:gd name="T7" fmla="*/ 770 h 681"/>
                <a:gd name="T8" fmla="*/ 2120 w 2066"/>
                <a:gd name="T9" fmla="*/ 767 h 681"/>
                <a:gd name="T10" fmla="*/ 2141 w 2066"/>
                <a:gd name="T11" fmla="*/ 763 h 681"/>
                <a:gd name="T12" fmla="*/ 2180 w 2066"/>
                <a:gd name="T13" fmla="*/ 750 h 681"/>
                <a:gd name="T14" fmla="*/ 2200 w 2066"/>
                <a:gd name="T15" fmla="*/ 744 h 681"/>
                <a:gd name="T16" fmla="*/ 2235 w 2066"/>
                <a:gd name="T17" fmla="*/ 727 h 681"/>
                <a:gd name="T18" fmla="*/ 2268 w 2066"/>
                <a:gd name="T19" fmla="*/ 708 h 681"/>
                <a:gd name="T20" fmla="*/ 2300 w 2066"/>
                <a:gd name="T21" fmla="*/ 687 h 681"/>
                <a:gd name="T22" fmla="*/ 2328 w 2066"/>
                <a:gd name="T23" fmla="*/ 661 h 681"/>
                <a:gd name="T24" fmla="*/ 2356 w 2066"/>
                <a:gd name="T25" fmla="*/ 633 h 681"/>
                <a:gd name="T26" fmla="*/ 2368 w 2066"/>
                <a:gd name="T27" fmla="*/ 619 h 681"/>
                <a:gd name="T28" fmla="*/ 2391 w 2066"/>
                <a:gd name="T29" fmla="*/ 588 h 681"/>
                <a:gd name="T30" fmla="*/ 2409 w 2066"/>
                <a:gd name="T31" fmla="*/ 556 h 681"/>
                <a:gd name="T32" fmla="*/ 2417 w 2066"/>
                <a:gd name="T33" fmla="*/ 537 h 681"/>
                <a:gd name="T34" fmla="*/ 2431 w 2066"/>
                <a:gd name="T35" fmla="*/ 503 h 681"/>
                <a:gd name="T36" fmla="*/ 2438 w 2066"/>
                <a:gd name="T37" fmla="*/ 482 h 681"/>
                <a:gd name="T38" fmla="*/ 2442 w 2066"/>
                <a:gd name="T39" fmla="*/ 465 h 681"/>
                <a:gd name="T40" fmla="*/ 2448 w 2066"/>
                <a:gd name="T41" fmla="*/ 427 h 681"/>
                <a:gd name="T42" fmla="*/ 2449 w 2066"/>
                <a:gd name="T43" fmla="*/ 397 h 681"/>
                <a:gd name="T44" fmla="*/ 2449 w 2066"/>
                <a:gd name="T45" fmla="*/ 377 h 681"/>
                <a:gd name="T46" fmla="*/ 2448 w 2066"/>
                <a:gd name="T47" fmla="*/ 347 h 681"/>
                <a:gd name="T48" fmla="*/ 2442 w 2066"/>
                <a:gd name="T49" fmla="*/ 310 h 681"/>
                <a:gd name="T50" fmla="*/ 2438 w 2066"/>
                <a:gd name="T51" fmla="*/ 290 h 681"/>
                <a:gd name="T52" fmla="*/ 2431 w 2066"/>
                <a:gd name="T53" fmla="*/ 272 h 681"/>
                <a:gd name="T54" fmla="*/ 2417 w 2066"/>
                <a:gd name="T55" fmla="*/ 236 h 681"/>
                <a:gd name="T56" fmla="*/ 2409 w 2066"/>
                <a:gd name="T57" fmla="*/ 218 h 681"/>
                <a:gd name="T58" fmla="*/ 2391 w 2066"/>
                <a:gd name="T59" fmla="*/ 187 h 681"/>
                <a:gd name="T60" fmla="*/ 2368 w 2066"/>
                <a:gd name="T61" fmla="*/ 157 h 681"/>
                <a:gd name="T62" fmla="*/ 2343 w 2066"/>
                <a:gd name="T63" fmla="*/ 126 h 681"/>
                <a:gd name="T64" fmla="*/ 2314 w 2066"/>
                <a:gd name="T65" fmla="*/ 99 h 681"/>
                <a:gd name="T66" fmla="*/ 2283 w 2066"/>
                <a:gd name="T67" fmla="*/ 77 h 681"/>
                <a:gd name="T68" fmla="*/ 2251 w 2066"/>
                <a:gd name="T69" fmla="*/ 55 h 681"/>
                <a:gd name="T70" fmla="*/ 2217 w 2066"/>
                <a:gd name="T71" fmla="*/ 39 h 681"/>
                <a:gd name="T72" fmla="*/ 2190 w 2066"/>
                <a:gd name="T73" fmla="*/ 29 h 681"/>
                <a:gd name="T74" fmla="*/ 2161 w 2066"/>
                <a:gd name="T75" fmla="*/ 15 h 681"/>
                <a:gd name="T76" fmla="*/ 2132 w 2066"/>
                <a:gd name="T77" fmla="*/ 9 h 681"/>
                <a:gd name="T78" fmla="*/ 2110 w 2066"/>
                <a:gd name="T79" fmla="*/ 5 h 681"/>
                <a:gd name="T80" fmla="*/ 2079 w 2066"/>
                <a:gd name="T81" fmla="*/ 2 h 681"/>
                <a:gd name="T82" fmla="*/ 2038 w 2066"/>
                <a:gd name="T83" fmla="*/ 0 h 681"/>
                <a:gd name="T84" fmla="*/ 2015 w 2066"/>
                <a:gd name="T85" fmla="*/ 0 h 681"/>
                <a:gd name="T86" fmla="*/ 1991 w 2066"/>
                <a:gd name="T87" fmla="*/ 3 h 681"/>
                <a:gd name="T88" fmla="*/ 996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227" name="Freeform 4"/>
            <p:cNvSpPr>
              <a:spLocks/>
            </p:cNvSpPr>
            <p:nvPr/>
          </p:nvSpPr>
          <p:spPr bwMode="auto">
            <a:xfrm>
              <a:off x="3205" y="1967"/>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grpSp>
          <p:nvGrpSpPr>
            <p:cNvPr id="88228" name="Group 5"/>
            <p:cNvGrpSpPr>
              <a:grpSpLocks/>
            </p:cNvGrpSpPr>
            <p:nvPr/>
          </p:nvGrpSpPr>
          <p:grpSpPr bwMode="auto">
            <a:xfrm>
              <a:off x="4202" y="1996"/>
              <a:ext cx="187" cy="583"/>
              <a:chOff x="2876" y="1232"/>
              <a:chExt cx="187" cy="583"/>
            </a:xfrm>
          </p:grpSpPr>
          <p:sp>
            <p:nvSpPr>
              <p:cNvPr id="88253" name="Oval 6"/>
              <p:cNvSpPr>
                <a:spLocks noChangeArrowheads="1"/>
              </p:cNvSpPr>
              <p:nvPr/>
            </p:nvSpPr>
            <p:spPr bwMode="auto">
              <a:xfrm>
                <a:off x="2896" y="173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4" name="Oval 7"/>
              <p:cNvSpPr>
                <a:spLocks noChangeArrowheads="1"/>
              </p:cNvSpPr>
              <p:nvPr/>
            </p:nvSpPr>
            <p:spPr bwMode="auto">
              <a:xfrm>
                <a:off x="2992" y="1690"/>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5" name="Oval 8"/>
              <p:cNvSpPr>
                <a:spLocks noChangeArrowheads="1"/>
              </p:cNvSpPr>
              <p:nvPr/>
            </p:nvSpPr>
            <p:spPr bwMode="auto">
              <a:xfrm>
                <a:off x="2979" y="1581"/>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6" name="Oval 9"/>
              <p:cNvSpPr>
                <a:spLocks noChangeArrowheads="1"/>
              </p:cNvSpPr>
              <p:nvPr/>
            </p:nvSpPr>
            <p:spPr bwMode="auto">
              <a:xfrm>
                <a:off x="2876" y="152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7" name="Oval 10"/>
              <p:cNvSpPr>
                <a:spLocks noChangeArrowheads="1"/>
              </p:cNvSpPr>
              <p:nvPr/>
            </p:nvSpPr>
            <p:spPr bwMode="auto">
              <a:xfrm>
                <a:off x="2895" y="1634"/>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8" name="Oval 11"/>
              <p:cNvSpPr>
                <a:spLocks noChangeArrowheads="1"/>
              </p:cNvSpPr>
              <p:nvPr/>
            </p:nvSpPr>
            <p:spPr bwMode="auto">
              <a:xfrm>
                <a:off x="2884" y="140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59" name="Oval 12"/>
              <p:cNvSpPr>
                <a:spLocks noChangeArrowheads="1"/>
              </p:cNvSpPr>
              <p:nvPr/>
            </p:nvSpPr>
            <p:spPr bwMode="auto">
              <a:xfrm>
                <a:off x="2884" y="1263"/>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60" name="Oval 13"/>
              <p:cNvSpPr>
                <a:spLocks noChangeArrowheads="1"/>
              </p:cNvSpPr>
              <p:nvPr/>
            </p:nvSpPr>
            <p:spPr bwMode="auto">
              <a:xfrm>
                <a:off x="2986" y="146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61" name="Oval 14"/>
              <p:cNvSpPr>
                <a:spLocks noChangeArrowheads="1"/>
              </p:cNvSpPr>
              <p:nvPr/>
            </p:nvSpPr>
            <p:spPr bwMode="auto">
              <a:xfrm>
                <a:off x="2980" y="1351"/>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62" name="Oval 15"/>
              <p:cNvSpPr>
                <a:spLocks noChangeArrowheads="1"/>
              </p:cNvSpPr>
              <p:nvPr/>
            </p:nvSpPr>
            <p:spPr bwMode="auto">
              <a:xfrm>
                <a:off x="2977" y="123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grpSp>
        <p:grpSp>
          <p:nvGrpSpPr>
            <p:cNvPr id="88229" name="Group 16"/>
            <p:cNvGrpSpPr>
              <a:grpSpLocks/>
            </p:cNvGrpSpPr>
            <p:nvPr/>
          </p:nvGrpSpPr>
          <p:grpSpPr bwMode="auto">
            <a:xfrm>
              <a:off x="4622" y="2014"/>
              <a:ext cx="187" cy="583"/>
              <a:chOff x="2876" y="1232"/>
              <a:chExt cx="187" cy="583"/>
            </a:xfrm>
          </p:grpSpPr>
          <p:sp>
            <p:nvSpPr>
              <p:cNvPr id="88243" name="Oval 17"/>
              <p:cNvSpPr>
                <a:spLocks noChangeArrowheads="1"/>
              </p:cNvSpPr>
              <p:nvPr/>
            </p:nvSpPr>
            <p:spPr bwMode="auto">
              <a:xfrm>
                <a:off x="2896" y="1736"/>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4" name="Oval 18"/>
              <p:cNvSpPr>
                <a:spLocks noChangeArrowheads="1"/>
              </p:cNvSpPr>
              <p:nvPr/>
            </p:nvSpPr>
            <p:spPr bwMode="auto">
              <a:xfrm>
                <a:off x="2992" y="1690"/>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5" name="Oval 19"/>
              <p:cNvSpPr>
                <a:spLocks noChangeArrowheads="1"/>
              </p:cNvSpPr>
              <p:nvPr/>
            </p:nvSpPr>
            <p:spPr bwMode="auto">
              <a:xfrm>
                <a:off x="2979" y="1581"/>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6" name="Oval 20"/>
              <p:cNvSpPr>
                <a:spLocks noChangeArrowheads="1"/>
              </p:cNvSpPr>
              <p:nvPr/>
            </p:nvSpPr>
            <p:spPr bwMode="auto">
              <a:xfrm>
                <a:off x="2876" y="152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7" name="Oval 21"/>
              <p:cNvSpPr>
                <a:spLocks noChangeArrowheads="1"/>
              </p:cNvSpPr>
              <p:nvPr/>
            </p:nvSpPr>
            <p:spPr bwMode="auto">
              <a:xfrm>
                <a:off x="2895" y="1634"/>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8" name="Oval 22"/>
              <p:cNvSpPr>
                <a:spLocks noChangeArrowheads="1"/>
              </p:cNvSpPr>
              <p:nvPr/>
            </p:nvSpPr>
            <p:spPr bwMode="auto">
              <a:xfrm>
                <a:off x="2884" y="140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49" name="Oval 23"/>
              <p:cNvSpPr>
                <a:spLocks noChangeArrowheads="1"/>
              </p:cNvSpPr>
              <p:nvPr/>
            </p:nvSpPr>
            <p:spPr bwMode="auto">
              <a:xfrm>
                <a:off x="2884" y="1263"/>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50" name="Oval 24"/>
              <p:cNvSpPr>
                <a:spLocks noChangeArrowheads="1"/>
              </p:cNvSpPr>
              <p:nvPr/>
            </p:nvSpPr>
            <p:spPr bwMode="auto">
              <a:xfrm>
                <a:off x="2986" y="1464"/>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51" name="Oval 25"/>
              <p:cNvSpPr>
                <a:spLocks noChangeArrowheads="1"/>
              </p:cNvSpPr>
              <p:nvPr/>
            </p:nvSpPr>
            <p:spPr bwMode="auto">
              <a:xfrm>
                <a:off x="2980" y="135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52" name="Oval 26"/>
              <p:cNvSpPr>
                <a:spLocks noChangeArrowheads="1"/>
              </p:cNvSpPr>
              <p:nvPr/>
            </p:nvSpPr>
            <p:spPr bwMode="auto">
              <a:xfrm>
                <a:off x="2977" y="123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88230" name="Group 27"/>
            <p:cNvGrpSpPr>
              <a:grpSpLocks/>
            </p:cNvGrpSpPr>
            <p:nvPr/>
          </p:nvGrpSpPr>
          <p:grpSpPr bwMode="auto">
            <a:xfrm>
              <a:off x="4961" y="2019"/>
              <a:ext cx="117" cy="626"/>
              <a:chOff x="1697" y="1318"/>
              <a:chExt cx="117" cy="626"/>
            </a:xfrm>
          </p:grpSpPr>
          <p:sp>
            <p:nvSpPr>
              <p:cNvPr id="88231" name="Oval 28"/>
              <p:cNvSpPr>
                <a:spLocks noChangeAspect="1" noChangeArrowheads="1"/>
              </p:cNvSpPr>
              <p:nvPr/>
            </p:nvSpPr>
            <p:spPr bwMode="auto">
              <a:xfrm>
                <a:off x="1708" y="155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2" name="Oval 29"/>
              <p:cNvSpPr>
                <a:spLocks noChangeAspect="1" noChangeArrowheads="1"/>
              </p:cNvSpPr>
              <p:nvPr/>
            </p:nvSpPr>
            <p:spPr bwMode="auto">
              <a:xfrm>
                <a:off x="1756" y="1643"/>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3" name="Oval 30"/>
              <p:cNvSpPr>
                <a:spLocks noChangeAspect="1" noChangeArrowheads="1"/>
              </p:cNvSpPr>
              <p:nvPr/>
            </p:nvSpPr>
            <p:spPr bwMode="auto">
              <a:xfrm>
                <a:off x="1711" y="18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4" name="Oval 31"/>
              <p:cNvSpPr>
                <a:spLocks noChangeAspect="1" noChangeArrowheads="1"/>
              </p:cNvSpPr>
              <p:nvPr/>
            </p:nvSpPr>
            <p:spPr bwMode="auto">
              <a:xfrm>
                <a:off x="1700" y="173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5" name="Oval 32"/>
              <p:cNvSpPr>
                <a:spLocks noChangeAspect="1" noChangeArrowheads="1"/>
              </p:cNvSpPr>
              <p:nvPr/>
            </p:nvSpPr>
            <p:spPr bwMode="auto">
              <a:xfrm>
                <a:off x="1769" y="190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6" name="Oval 33"/>
              <p:cNvSpPr>
                <a:spLocks noChangeAspect="1" noChangeArrowheads="1"/>
              </p:cNvSpPr>
              <p:nvPr/>
            </p:nvSpPr>
            <p:spPr bwMode="auto">
              <a:xfrm>
                <a:off x="1741" y="170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7" name="Oval 34"/>
              <p:cNvSpPr>
                <a:spLocks noChangeAspect="1" noChangeArrowheads="1"/>
              </p:cNvSpPr>
              <p:nvPr/>
            </p:nvSpPr>
            <p:spPr bwMode="auto">
              <a:xfrm>
                <a:off x="1753" y="183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8" name="Oval 35"/>
              <p:cNvSpPr>
                <a:spLocks noChangeAspect="1" noChangeArrowheads="1"/>
              </p:cNvSpPr>
              <p:nvPr/>
            </p:nvSpPr>
            <p:spPr bwMode="auto">
              <a:xfrm>
                <a:off x="1725" y="1780"/>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39" name="Oval 36"/>
              <p:cNvSpPr>
                <a:spLocks noChangeAspect="1" noChangeArrowheads="1"/>
              </p:cNvSpPr>
              <p:nvPr/>
            </p:nvSpPr>
            <p:spPr bwMode="auto">
              <a:xfrm>
                <a:off x="1728" y="149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40" name="Oval 37"/>
              <p:cNvSpPr>
                <a:spLocks noChangeAspect="1" noChangeArrowheads="1"/>
              </p:cNvSpPr>
              <p:nvPr/>
            </p:nvSpPr>
            <p:spPr bwMode="auto">
              <a:xfrm>
                <a:off x="1697"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41" name="Oval 38"/>
              <p:cNvSpPr>
                <a:spLocks noChangeAspect="1" noChangeArrowheads="1"/>
              </p:cNvSpPr>
              <p:nvPr/>
            </p:nvSpPr>
            <p:spPr bwMode="auto">
              <a:xfrm>
                <a:off x="1714" y="137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42" name="Oval 39"/>
              <p:cNvSpPr>
                <a:spLocks noChangeAspect="1" noChangeArrowheads="1"/>
              </p:cNvSpPr>
              <p:nvPr/>
            </p:nvSpPr>
            <p:spPr bwMode="auto">
              <a:xfrm>
                <a:off x="1697" y="131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grpSp>
        <p:nvGrpSpPr>
          <p:cNvPr id="6" name="Group 40"/>
          <p:cNvGrpSpPr>
            <a:grpSpLocks/>
          </p:cNvGrpSpPr>
          <p:nvPr/>
        </p:nvGrpSpPr>
        <p:grpSpPr bwMode="auto">
          <a:xfrm>
            <a:off x="422275" y="1776413"/>
            <a:ext cx="3998913" cy="1139825"/>
            <a:chOff x="266" y="1127"/>
            <a:chExt cx="2519" cy="718"/>
          </a:xfrm>
        </p:grpSpPr>
        <p:grpSp>
          <p:nvGrpSpPr>
            <p:cNvPr id="88205" name="Group 41"/>
            <p:cNvGrpSpPr>
              <a:grpSpLocks/>
            </p:cNvGrpSpPr>
            <p:nvPr/>
          </p:nvGrpSpPr>
          <p:grpSpPr bwMode="auto">
            <a:xfrm>
              <a:off x="433" y="1127"/>
              <a:ext cx="2352" cy="718"/>
              <a:chOff x="925" y="431"/>
              <a:chExt cx="2352" cy="718"/>
            </a:xfrm>
          </p:grpSpPr>
          <p:sp>
            <p:nvSpPr>
              <p:cNvPr id="88207" name="Freeform 42"/>
              <p:cNvSpPr>
                <a:spLocks/>
              </p:cNvSpPr>
              <p:nvPr/>
            </p:nvSpPr>
            <p:spPr bwMode="auto">
              <a:xfrm>
                <a:off x="1207" y="431"/>
                <a:ext cx="2070" cy="718"/>
              </a:xfrm>
              <a:custGeom>
                <a:avLst/>
                <a:gdLst>
                  <a:gd name="T0" fmla="*/ 1673 w 2070"/>
                  <a:gd name="T1" fmla="*/ 879 h 682"/>
                  <a:gd name="T2" fmla="*/ 1720 w 2070"/>
                  <a:gd name="T3" fmla="*/ 881 h 682"/>
                  <a:gd name="T4" fmla="*/ 1738 w 2070"/>
                  <a:gd name="T5" fmla="*/ 881 h 682"/>
                  <a:gd name="T6" fmla="*/ 1774 w 2070"/>
                  <a:gd name="T7" fmla="*/ 877 h 682"/>
                  <a:gd name="T8" fmla="*/ 1791 w 2070"/>
                  <a:gd name="T9" fmla="*/ 871 h 682"/>
                  <a:gd name="T10" fmla="*/ 1808 w 2070"/>
                  <a:gd name="T11" fmla="*/ 865 h 682"/>
                  <a:gd name="T12" fmla="*/ 1840 w 2070"/>
                  <a:gd name="T13" fmla="*/ 855 h 682"/>
                  <a:gd name="T14" fmla="*/ 1856 w 2070"/>
                  <a:gd name="T15" fmla="*/ 845 h 682"/>
                  <a:gd name="T16" fmla="*/ 1872 w 2070"/>
                  <a:gd name="T17" fmla="*/ 837 h 682"/>
                  <a:gd name="T18" fmla="*/ 1901 w 2070"/>
                  <a:gd name="T19" fmla="*/ 816 h 682"/>
                  <a:gd name="T20" fmla="*/ 1929 w 2070"/>
                  <a:gd name="T21" fmla="*/ 794 h 682"/>
                  <a:gd name="T22" fmla="*/ 1955 w 2070"/>
                  <a:gd name="T23" fmla="*/ 767 h 682"/>
                  <a:gd name="T24" fmla="*/ 1979 w 2070"/>
                  <a:gd name="T25" fmla="*/ 737 h 682"/>
                  <a:gd name="T26" fmla="*/ 2000 w 2070"/>
                  <a:gd name="T27" fmla="*/ 704 h 682"/>
                  <a:gd name="T28" fmla="*/ 2019 w 2070"/>
                  <a:gd name="T29" fmla="*/ 669 h 682"/>
                  <a:gd name="T30" fmla="*/ 2035 w 2070"/>
                  <a:gd name="T31" fmla="*/ 632 h 682"/>
                  <a:gd name="T32" fmla="*/ 2048 w 2070"/>
                  <a:gd name="T33" fmla="*/ 592 h 682"/>
                  <a:gd name="T34" fmla="*/ 2054 w 2070"/>
                  <a:gd name="T35" fmla="*/ 572 h 682"/>
                  <a:gd name="T36" fmla="*/ 2058 w 2070"/>
                  <a:gd name="T37" fmla="*/ 550 h 682"/>
                  <a:gd name="T38" fmla="*/ 2062 w 2070"/>
                  <a:gd name="T39" fmla="*/ 530 h 682"/>
                  <a:gd name="T40" fmla="*/ 2067 w 2070"/>
                  <a:gd name="T41" fmla="*/ 496 h 682"/>
                  <a:gd name="T42" fmla="*/ 2069 w 2070"/>
                  <a:gd name="T43" fmla="*/ 463 h 682"/>
                  <a:gd name="T44" fmla="*/ 2069 w 2070"/>
                  <a:gd name="T45" fmla="*/ 441 h 682"/>
                  <a:gd name="T46" fmla="*/ 2069 w 2070"/>
                  <a:gd name="T47" fmla="*/ 418 h 682"/>
                  <a:gd name="T48" fmla="*/ 2067 w 2070"/>
                  <a:gd name="T49" fmla="*/ 384 h 682"/>
                  <a:gd name="T50" fmla="*/ 2062 w 2070"/>
                  <a:gd name="T51" fmla="*/ 353 h 682"/>
                  <a:gd name="T52" fmla="*/ 2058 w 2070"/>
                  <a:gd name="T53" fmla="*/ 332 h 682"/>
                  <a:gd name="T54" fmla="*/ 2054 w 2070"/>
                  <a:gd name="T55" fmla="*/ 310 h 682"/>
                  <a:gd name="T56" fmla="*/ 2048 w 2070"/>
                  <a:gd name="T57" fmla="*/ 288 h 682"/>
                  <a:gd name="T58" fmla="*/ 2035 w 2070"/>
                  <a:gd name="T59" fmla="*/ 250 h 682"/>
                  <a:gd name="T60" fmla="*/ 2019 w 2070"/>
                  <a:gd name="T61" fmla="*/ 213 h 682"/>
                  <a:gd name="T62" fmla="*/ 2000 w 2070"/>
                  <a:gd name="T63" fmla="*/ 177 h 682"/>
                  <a:gd name="T64" fmla="*/ 1979 w 2070"/>
                  <a:gd name="T65" fmla="*/ 145 h 682"/>
                  <a:gd name="T66" fmla="*/ 1955 w 2070"/>
                  <a:gd name="T67" fmla="*/ 114 h 682"/>
                  <a:gd name="T68" fmla="*/ 1929 w 2070"/>
                  <a:gd name="T69" fmla="*/ 87 h 682"/>
                  <a:gd name="T70" fmla="*/ 1901 w 2070"/>
                  <a:gd name="T71" fmla="*/ 65 h 682"/>
                  <a:gd name="T72" fmla="*/ 1872 w 2070"/>
                  <a:gd name="T73" fmla="*/ 44 h 682"/>
                  <a:gd name="T74" fmla="*/ 1848 w 2070"/>
                  <a:gd name="T75" fmla="*/ 29 h 682"/>
                  <a:gd name="T76" fmla="*/ 1824 w 2070"/>
                  <a:gd name="T77" fmla="*/ 20 h 682"/>
                  <a:gd name="T78" fmla="*/ 1799 w 2070"/>
                  <a:gd name="T79" fmla="*/ 9 h 682"/>
                  <a:gd name="T80" fmla="*/ 1782 w 2070"/>
                  <a:gd name="T81" fmla="*/ 5 h 682"/>
                  <a:gd name="T82" fmla="*/ 1756 w 2070"/>
                  <a:gd name="T83" fmla="*/ 2 h 682"/>
                  <a:gd name="T84" fmla="*/ 1720 w 2070"/>
                  <a:gd name="T85" fmla="*/ 0 h 682"/>
                  <a:gd name="T86" fmla="*/ 1701 w 2070"/>
                  <a:gd name="T87" fmla="*/ 1 h 682"/>
                  <a:gd name="T88" fmla="*/ 1682 w 2070"/>
                  <a:gd name="T89" fmla="*/ 3 h 682"/>
                  <a:gd name="T90" fmla="*/ 0 w 2070"/>
                  <a:gd name="T91" fmla="*/ 113 h 682"/>
                  <a:gd name="T92" fmla="*/ 0 w 2070"/>
                  <a:gd name="T93" fmla="*/ 441 h 682"/>
                  <a:gd name="T94" fmla="*/ 0 w 2070"/>
                  <a:gd name="T95" fmla="*/ 660 h 682"/>
                  <a:gd name="T96" fmla="*/ 0 w 2070"/>
                  <a:gd name="T97" fmla="*/ 879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0"/>
                  <a:gd name="T148" fmla="*/ 0 h 682"/>
                  <a:gd name="T149" fmla="*/ 2070 w 2070"/>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0" h="682">
                    <a:moveTo>
                      <a:pt x="0" y="679"/>
                    </a:moveTo>
                    <a:lnTo>
                      <a:pt x="1673" y="679"/>
                    </a:lnTo>
                    <a:lnTo>
                      <a:pt x="1701" y="681"/>
                    </a:lnTo>
                    <a:lnTo>
                      <a:pt x="1720" y="681"/>
                    </a:lnTo>
                    <a:lnTo>
                      <a:pt x="1729" y="681"/>
                    </a:lnTo>
                    <a:lnTo>
                      <a:pt x="1738" y="681"/>
                    </a:lnTo>
                    <a:lnTo>
                      <a:pt x="1756" y="679"/>
                    </a:lnTo>
                    <a:lnTo>
                      <a:pt x="1774" y="677"/>
                    </a:lnTo>
                    <a:lnTo>
                      <a:pt x="1782" y="676"/>
                    </a:lnTo>
                    <a:lnTo>
                      <a:pt x="1791" y="674"/>
                    </a:lnTo>
                    <a:lnTo>
                      <a:pt x="1799" y="672"/>
                    </a:lnTo>
                    <a:lnTo>
                      <a:pt x="1808" y="670"/>
                    </a:lnTo>
                    <a:lnTo>
                      <a:pt x="1824" y="665"/>
                    </a:lnTo>
                    <a:lnTo>
                      <a:pt x="1840" y="660"/>
                    </a:lnTo>
                    <a:lnTo>
                      <a:pt x="1848" y="657"/>
                    </a:lnTo>
                    <a:lnTo>
                      <a:pt x="1856" y="654"/>
                    </a:lnTo>
                    <a:lnTo>
                      <a:pt x="1864" y="651"/>
                    </a:lnTo>
                    <a:lnTo>
                      <a:pt x="1872" y="647"/>
                    </a:lnTo>
                    <a:lnTo>
                      <a:pt x="1887" y="639"/>
                    </a:lnTo>
                    <a:lnTo>
                      <a:pt x="1901" y="631"/>
                    </a:lnTo>
                    <a:lnTo>
                      <a:pt x="1915" y="623"/>
                    </a:lnTo>
                    <a:lnTo>
                      <a:pt x="1929" y="614"/>
                    </a:lnTo>
                    <a:lnTo>
                      <a:pt x="1942" y="604"/>
                    </a:lnTo>
                    <a:lnTo>
                      <a:pt x="1955" y="593"/>
                    </a:lnTo>
                    <a:lnTo>
                      <a:pt x="1967" y="581"/>
                    </a:lnTo>
                    <a:lnTo>
                      <a:pt x="1979" y="570"/>
                    </a:lnTo>
                    <a:lnTo>
                      <a:pt x="1989" y="557"/>
                    </a:lnTo>
                    <a:lnTo>
                      <a:pt x="2000" y="544"/>
                    </a:lnTo>
                    <a:lnTo>
                      <a:pt x="2009" y="531"/>
                    </a:lnTo>
                    <a:lnTo>
                      <a:pt x="2019" y="517"/>
                    </a:lnTo>
                    <a:lnTo>
                      <a:pt x="2027" y="503"/>
                    </a:lnTo>
                    <a:lnTo>
                      <a:pt x="2035" y="488"/>
                    </a:lnTo>
                    <a:lnTo>
                      <a:pt x="2042" y="473"/>
                    </a:lnTo>
                    <a:lnTo>
                      <a:pt x="2048" y="458"/>
                    </a:lnTo>
                    <a:lnTo>
                      <a:pt x="2051" y="450"/>
                    </a:lnTo>
                    <a:lnTo>
                      <a:pt x="2054" y="442"/>
                    </a:lnTo>
                    <a:lnTo>
                      <a:pt x="2056" y="434"/>
                    </a:lnTo>
                    <a:lnTo>
                      <a:pt x="2058" y="425"/>
                    </a:lnTo>
                    <a:lnTo>
                      <a:pt x="2060" y="417"/>
                    </a:lnTo>
                    <a:lnTo>
                      <a:pt x="2062" y="409"/>
                    </a:lnTo>
                    <a:lnTo>
                      <a:pt x="2065" y="393"/>
                    </a:lnTo>
                    <a:lnTo>
                      <a:pt x="2067" y="384"/>
                    </a:lnTo>
                    <a:lnTo>
                      <a:pt x="2067" y="376"/>
                    </a:lnTo>
                    <a:lnTo>
                      <a:pt x="2069" y="358"/>
                    </a:lnTo>
                    <a:lnTo>
                      <a:pt x="2069" y="350"/>
                    </a:lnTo>
                    <a:lnTo>
                      <a:pt x="2069" y="341"/>
                    </a:lnTo>
                    <a:lnTo>
                      <a:pt x="2069" y="332"/>
                    </a:lnTo>
                    <a:lnTo>
                      <a:pt x="2069" y="323"/>
                    </a:lnTo>
                    <a:lnTo>
                      <a:pt x="2067" y="305"/>
                    </a:lnTo>
                    <a:lnTo>
                      <a:pt x="2067" y="297"/>
                    </a:lnTo>
                    <a:lnTo>
                      <a:pt x="2065" y="288"/>
                    </a:lnTo>
                    <a:lnTo>
                      <a:pt x="2062" y="273"/>
                    </a:lnTo>
                    <a:lnTo>
                      <a:pt x="2060" y="264"/>
                    </a:lnTo>
                    <a:lnTo>
                      <a:pt x="2058" y="256"/>
                    </a:lnTo>
                    <a:lnTo>
                      <a:pt x="2056" y="247"/>
                    </a:lnTo>
                    <a:lnTo>
                      <a:pt x="2054" y="239"/>
                    </a:lnTo>
                    <a:lnTo>
                      <a:pt x="2051" y="231"/>
                    </a:lnTo>
                    <a:lnTo>
                      <a:pt x="2048" y="223"/>
                    </a:lnTo>
                    <a:lnTo>
                      <a:pt x="2042" y="208"/>
                    </a:lnTo>
                    <a:lnTo>
                      <a:pt x="2035" y="193"/>
                    </a:lnTo>
                    <a:lnTo>
                      <a:pt x="2027" y="178"/>
                    </a:lnTo>
                    <a:lnTo>
                      <a:pt x="2019" y="164"/>
                    </a:lnTo>
                    <a:lnTo>
                      <a:pt x="2009" y="150"/>
                    </a:lnTo>
                    <a:lnTo>
                      <a:pt x="2000" y="137"/>
                    </a:lnTo>
                    <a:lnTo>
                      <a:pt x="1989" y="124"/>
                    </a:lnTo>
                    <a:lnTo>
                      <a:pt x="1979" y="112"/>
                    </a:lnTo>
                    <a:lnTo>
                      <a:pt x="1967" y="100"/>
                    </a:lnTo>
                    <a:lnTo>
                      <a:pt x="1955" y="88"/>
                    </a:lnTo>
                    <a:lnTo>
                      <a:pt x="1942" y="78"/>
                    </a:lnTo>
                    <a:lnTo>
                      <a:pt x="1929" y="67"/>
                    </a:lnTo>
                    <a:lnTo>
                      <a:pt x="1915" y="58"/>
                    </a:lnTo>
                    <a:lnTo>
                      <a:pt x="1901" y="50"/>
                    </a:lnTo>
                    <a:lnTo>
                      <a:pt x="1887" y="41"/>
                    </a:lnTo>
                    <a:lnTo>
                      <a:pt x="1872" y="34"/>
                    </a:lnTo>
                    <a:lnTo>
                      <a:pt x="1856" y="27"/>
                    </a:lnTo>
                    <a:lnTo>
                      <a:pt x="1848" y="24"/>
                    </a:lnTo>
                    <a:lnTo>
                      <a:pt x="1840" y="21"/>
                    </a:lnTo>
                    <a:lnTo>
                      <a:pt x="1824" y="15"/>
                    </a:lnTo>
                    <a:lnTo>
                      <a:pt x="1808" y="11"/>
                    </a:lnTo>
                    <a:lnTo>
                      <a:pt x="1799" y="9"/>
                    </a:lnTo>
                    <a:lnTo>
                      <a:pt x="1791" y="7"/>
                    </a:lnTo>
                    <a:lnTo>
                      <a:pt x="1782" y="5"/>
                    </a:lnTo>
                    <a:lnTo>
                      <a:pt x="1774" y="4"/>
                    </a:lnTo>
                    <a:lnTo>
                      <a:pt x="1756" y="2"/>
                    </a:lnTo>
                    <a:lnTo>
                      <a:pt x="1738" y="1"/>
                    </a:lnTo>
                    <a:lnTo>
                      <a:pt x="1720" y="0"/>
                    </a:lnTo>
                    <a:lnTo>
                      <a:pt x="1711" y="0"/>
                    </a:lnTo>
                    <a:lnTo>
                      <a:pt x="1701" y="1"/>
                    </a:lnTo>
                    <a:lnTo>
                      <a:pt x="1692" y="2"/>
                    </a:lnTo>
                    <a:lnTo>
                      <a:pt x="1682" y="3"/>
                    </a:lnTo>
                    <a:lnTo>
                      <a:pt x="1" y="3"/>
                    </a:lnTo>
                    <a:lnTo>
                      <a:pt x="0" y="87"/>
                    </a:lnTo>
                    <a:lnTo>
                      <a:pt x="0" y="171"/>
                    </a:lnTo>
                    <a:lnTo>
                      <a:pt x="0" y="341"/>
                    </a:lnTo>
                    <a:lnTo>
                      <a:pt x="0" y="425"/>
                    </a:lnTo>
                    <a:lnTo>
                      <a:pt x="0" y="511"/>
                    </a:lnTo>
                    <a:lnTo>
                      <a:pt x="0" y="595"/>
                    </a:lnTo>
                    <a:lnTo>
                      <a:pt x="0" y="679"/>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208" name="Line 43"/>
              <p:cNvSpPr>
                <a:spLocks noChangeShapeType="1"/>
              </p:cNvSpPr>
              <p:nvPr/>
            </p:nvSpPr>
            <p:spPr bwMode="auto">
              <a:xfrm>
                <a:off x="1012" y="441"/>
                <a:ext cx="0" cy="6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8209" name="Freeform 44"/>
              <p:cNvSpPr>
                <a:spLocks/>
              </p:cNvSpPr>
              <p:nvPr/>
            </p:nvSpPr>
            <p:spPr bwMode="auto">
              <a:xfrm>
                <a:off x="925" y="436"/>
                <a:ext cx="2351" cy="701"/>
              </a:xfrm>
              <a:custGeom>
                <a:avLst/>
                <a:gdLst>
                  <a:gd name="T0" fmla="*/ 1900 w 2351"/>
                  <a:gd name="T1" fmla="*/ 699 h 701"/>
                  <a:gd name="T2" fmla="*/ 1954 w 2351"/>
                  <a:gd name="T3" fmla="*/ 700 h 701"/>
                  <a:gd name="T4" fmla="*/ 1994 w 2351"/>
                  <a:gd name="T5" fmla="*/ 699 h 701"/>
                  <a:gd name="T6" fmla="*/ 2014 w 2351"/>
                  <a:gd name="T7" fmla="*/ 696 h 701"/>
                  <a:gd name="T8" fmla="*/ 2043 w 2351"/>
                  <a:gd name="T9" fmla="*/ 691 h 701"/>
                  <a:gd name="T10" fmla="*/ 2062 w 2351"/>
                  <a:gd name="T11" fmla="*/ 687 h 701"/>
                  <a:gd name="T12" fmla="*/ 2090 w 2351"/>
                  <a:gd name="T13" fmla="*/ 679 h 701"/>
                  <a:gd name="T14" fmla="*/ 2117 w 2351"/>
                  <a:gd name="T15" fmla="*/ 670 h 701"/>
                  <a:gd name="T16" fmla="*/ 2143 w 2351"/>
                  <a:gd name="T17" fmla="*/ 658 h 701"/>
                  <a:gd name="T18" fmla="*/ 2159 w 2351"/>
                  <a:gd name="T19" fmla="*/ 650 h 701"/>
                  <a:gd name="T20" fmla="*/ 2191 w 2351"/>
                  <a:gd name="T21" fmla="*/ 631 h 701"/>
                  <a:gd name="T22" fmla="*/ 2220 w 2351"/>
                  <a:gd name="T23" fmla="*/ 610 h 701"/>
                  <a:gd name="T24" fmla="*/ 2247 w 2351"/>
                  <a:gd name="T25" fmla="*/ 586 h 701"/>
                  <a:gd name="T26" fmla="*/ 2259 w 2351"/>
                  <a:gd name="T27" fmla="*/ 573 h 701"/>
                  <a:gd name="T28" fmla="*/ 2282 w 2351"/>
                  <a:gd name="T29" fmla="*/ 546 h 701"/>
                  <a:gd name="T30" fmla="*/ 2302 w 2351"/>
                  <a:gd name="T31" fmla="*/ 517 h 701"/>
                  <a:gd name="T32" fmla="*/ 2319 w 2351"/>
                  <a:gd name="T33" fmla="*/ 486 h 701"/>
                  <a:gd name="T34" fmla="*/ 2332 w 2351"/>
                  <a:gd name="T35" fmla="*/ 454 h 701"/>
                  <a:gd name="T36" fmla="*/ 2342 w 2351"/>
                  <a:gd name="T37" fmla="*/ 420 h 701"/>
                  <a:gd name="T38" fmla="*/ 2345 w 2351"/>
                  <a:gd name="T39" fmla="*/ 404 h 701"/>
                  <a:gd name="T40" fmla="*/ 2348 w 2351"/>
                  <a:gd name="T41" fmla="*/ 386 h 701"/>
                  <a:gd name="T42" fmla="*/ 2349 w 2351"/>
                  <a:gd name="T43" fmla="*/ 368 h 701"/>
                  <a:gd name="T44" fmla="*/ 2350 w 2351"/>
                  <a:gd name="T45" fmla="*/ 350 h 701"/>
                  <a:gd name="T46" fmla="*/ 2349 w 2351"/>
                  <a:gd name="T47" fmla="*/ 332 h 701"/>
                  <a:gd name="T48" fmla="*/ 2348 w 2351"/>
                  <a:gd name="T49" fmla="*/ 314 h 701"/>
                  <a:gd name="T50" fmla="*/ 2345 w 2351"/>
                  <a:gd name="T51" fmla="*/ 297 h 701"/>
                  <a:gd name="T52" fmla="*/ 2342 w 2351"/>
                  <a:gd name="T53" fmla="*/ 279 h 701"/>
                  <a:gd name="T54" fmla="*/ 2332 w 2351"/>
                  <a:gd name="T55" fmla="*/ 246 h 701"/>
                  <a:gd name="T56" fmla="*/ 2319 w 2351"/>
                  <a:gd name="T57" fmla="*/ 214 h 701"/>
                  <a:gd name="T58" fmla="*/ 2302 w 2351"/>
                  <a:gd name="T59" fmla="*/ 183 h 701"/>
                  <a:gd name="T60" fmla="*/ 2282 w 2351"/>
                  <a:gd name="T61" fmla="*/ 154 h 701"/>
                  <a:gd name="T62" fmla="*/ 2271 w 2351"/>
                  <a:gd name="T63" fmla="*/ 140 h 701"/>
                  <a:gd name="T64" fmla="*/ 2253 w 2351"/>
                  <a:gd name="T65" fmla="*/ 120 h 701"/>
                  <a:gd name="T66" fmla="*/ 2234 w 2351"/>
                  <a:gd name="T67" fmla="*/ 102 h 701"/>
                  <a:gd name="T68" fmla="*/ 2213 w 2351"/>
                  <a:gd name="T69" fmla="*/ 85 h 701"/>
                  <a:gd name="T70" fmla="*/ 2191 w 2351"/>
                  <a:gd name="T71" fmla="*/ 69 h 701"/>
                  <a:gd name="T72" fmla="*/ 2159 w 2351"/>
                  <a:gd name="T73" fmla="*/ 50 h 701"/>
                  <a:gd name="T74" fmla="*/ 2143 w 2351"/>
                  <a:gd name="T75" fmla="*/ 42 h 701"/>
                  <a:gd name="T76" fmla="*/ 2117 w 2351"/>
                  <a:gd name="T77" fmla="*/ 30 h 701"/>
                  <a:gd name="T78" fmla="*/ 2090 w 2351"/>
                  <a:gd name="T79" fmla="*/ 21 h 701"/>
                  <a:gd name="T80" fmla="*/ 2062 w 2351"/>
                  <a:gd name="T81" fmla="*/ 13 h 701"/>
                  <a:gd name="T82" fmla="*/ 2043 w 2351"/>
                  <a:gd name="T83" fmla="*/ 8 h 701"/>
                  <a:gd name="T84" fmla="*/ 2014 w 2351"/>
                  <a:gd name="T85" fmla="*/ 4 h 701"/>
                  <a:gd name="T86" fmla="*/ 1994 w 2351"/>
                  <a:gd name="T87" fmla="*/ 1 h 701"/>
                  <a:gd name="T88" fmla="*/ 1964 w 2351"/>
                  <a:gd name="T89" fmla="*/ 0 h 701"/>
                  <a:gd name="T90" fmla="*/ 1943 w 2351"/>
                  <a:gd name="T91" fmla="*/ 0 h 701"/>
                  <a:gd name="T92" fmla="*/ 1922 w 2351"/>
                  <a:gd name="T93" fmla="*/ 1 h 701"/>
                  <a:gd name="T94" fmla="*/ 11 w 2351"/>
                  <a:gd name="T95" fmla="*/ 2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1"/>
                  <a:gd name="T145" fmla="*/ 0 h 701"/>
                  <a:gd name="T146" fmla="*/ 2351 w 2351"/>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1" h="701">
                    <a:moveTo>
                      <a:pt x="0" y="699"/>
                    </a:moveTo>
                    <a:lnTo>
                      <a:pt x="1900" y="699"/>
                    </a:lnTo>
                    <a:lnTo>
                      <a:pt x="1931" y="700"/>
                    </a:lnTo>
                    <a:lnTo>
                      <a:pt x="1954" y="700"/>
                    </a:lnTo>
                    <a:lnTo>
                      <a:pt x="1974" y="700"/>
                    </a:lnTo>
                    <a:lnTo>
                      <a:pt x="1994" y="699"/>
                    </a:lnTo>
                    <a:lnTo>
                      <a:pt x="2004" y="698"/>
                    </a:lnTo>
                    <a:lnTo>
                      <a:pt x="2014" y="696"/>
                    </a:lnTo>
                    <a:lnTo>
                      <a:pt x="2034" y="693"/>
                    </a:lnTo>
                    <a:lnTo>
                      <a:pt x="2043" y="691"/>
                    </a:lnTo>
                    <a:lnTo>
                      <a:pt x="2053" y="690"/>
                    </a:lnTo>
                    <a:lnTo>
                      <a:pt x="2062" y="687"/>
                    </a:lnTo>
                    <a:lnTo>
                      <a:pt x="2072" y="685"/>
                    </a:lnTo>
                    <a:lnTo>
                      <a:pt x="2090" y="679"/>
                    </a:lnTo>
                    <a:lnTo>
                      <a:pt x="2108" y="673"/>
                    </a:lnTo>
                    <a:lnTo>
                      <a:pt x="2117" y="670"/>
                    </a:lnTo>
                    <a:lnTo>
                      <a:pt x="2125" y="666"/>
                    </a:lnTo>
                    <a:lnTo>
                      <a:pt x="2143" y="658"/>
                    </a:lnTo>
                    <a:lnTo>
                      <a:pt x="2151" y="654"/>
                    </a:lnTo>
                    <a:lnTo>
                      <a:pt x="2159" y="650"/>
                    </a:lnTo>
                    <a:lnTo>
                      <a:pt x="2175" y="641"/>
                    </a:lnTo>
                    <a:lnTo>
                      <a:pt x="2191" y="631"/>
                    </a:lnTo>
                    <a:lnTo>
                      <a:pt x="2206" y="620"/>
                    </a:lnTo>
                    <a:lnTo>
                      <a:pt x="2220" y="610"/>
                    </a:lnTo>
                    <a:lnTo>
                      <a:pt x="2234" y="598"/>
                    </a:lnTo>
                    <a:lnTo>
                      <a:pt x="2247" y="586"/>
                    </a:lnTo>
                    <a:lnTo>
                      <a:pt x="2253" y="579"/>
                    </a:lnTo>
                    <a:lnTo>
                      <a:pt x="2259" y="573"/>
                    </a:lnTo>
                    <a:lnTo>
                      <a:pt x="2271" y="560"/>
                    </a:lnTo>
                    <a:lnTo>
                      <a:pt x="2282" y="546"/>
                    </a:lnTo>
                    <a:lnTo>
                      <a:pt x="2293" y="532"/>
                    </a:lnTo>
                    <a:lnTo>
                      <a:pt x="2302" y="517"/>
                    </a:lnTo>
                    <a:lnTo>
                      <a:pt x="2311" y="502"/>
                    </a:lnTo>
                    <a:lnTo>
                      <a:pt x="2319" y="486"/>
                    </a:lnTo>
                    <a:lnTo>
                      <a:pt x="2326" y="470"/>
                    </a:lnTo>
                    <a:lnTo>
                      <a:pt x="2332" y="454"/>
                    </a:lnTo>
                    <a:lnTo>
                      <a:pt x="2337" y="438"/>
                    </a:lnTo>
                    <a:lnTo>
                      <a:pt x="2342" y="420"/>
                    </a:lnTo>
                    <a:lnTo>
                      <a:pt x="2344" y="412"/>
                    </a:lnTo>
                    <a:lnTo>
                      <a:pt x="2345" y="404"/>
                    </a:lnTo>
                    <a:lnTo>
                      <a:pt x="2347" y="395"/>
                    </a:lnTo>
                    <a:lnTo>
                      <a:pt x="2348" y="386"/>
                    </a:lnTo>
                    <a:lnTo>
                      <a:pt x="2349" y="377"/>
                    </a:lnTo>
                    <a:lnTo>
                      <a:pt x="2349" y="368"/>
                    </a:lnTo>
                    <a:lnTo>
                      <a:pt x="2350" y="359"/>
                    </a:lnTo>
                    <a:lnTo>
                      <a:pt x="2350" y="350"/>
                    </a:lnTo>
                    <a:lnTo>
                      <a:pt x="2350" y="341"/>
                    </a:lnTo>
                    <a:lnTo>
                      <a:pt x="2349" y="332"/>
                    </a:lnTo>
                    <a:lnTo>
                      <a:pt x="2349" y="323"/>
                    </a:lnTo>
                    <a:lnTo>
                      <a:pt x="2348" y="314"/>
                    </a:lnTo>
                    <a:lnTo>
                      <a:pt x="2347" y="305"/>
                    </a:lnTo>
                    <a:lnTo>
                      <a:pt x="2345" y="297"/>
                    </a:lnTo>
                    <a:lnTo>
                      <a:pt x="2344" y="288"/>
                    </a:lnTo>
                    <a:lnTo>
                      <a:pt x="2342" y="279"/>
                    </a:lnTo>
                    <a:lnTo>
                      <a:pt x="2337" y="262"/>
                    </a:lnTo>
                    <a:lnTo>
                      <a:pt x="2332" y="246"/>
                    </a:lnTo>
                    <a:lnTo>
                      <a:pt x="2326" y="230"/>
                    </a:lnTo>
                    <a:lnTo>
                      <a:pt x="2319" y="214"/>
                    </a:lnTo>
                    <a:lnTo>
                      <a:pt x="2311" y="198"/>
                    </a:lnTo>
                    <a:lnTo>
                      <a:pt x="2302" y="183"/>
                    </a:lnTo>
                    <a:lnTo>
                      <a:pt x="2293" y="168"/>
                    </a:lnTo>
                    <a:lnTo>
                      <a:pt x="2282" y="154"/>
                    </a:lnTo>
                    <a:lnTo>
                      <a:pt x="2277" y="147"/>
                    </a:lnTo>
                    <a:lnTo>
                      <a:pt x="2271" y="140"/>
                    </a:lnTo>
                    <a:lnTo>
                      <a:pt x="2259" y="127"/>
                    </a:lnTo>
                    <a:lnTo>
                      <a:pt x="2253" y="120"/>
                    </a:lnTo>
                    <a:lnTo>
                      <a:pt x="2247" y="114"/>
                    </a:lnTo>
                    <a:lnTo>
                      <a:pt x="2234" y="102"/>
                    </a:lnTo>
                    <a:lnTo>
                      <a:pt x="2220" y="90"/>
                    </a:lnTo>
                    <a:lnTo>
                      <a:pt x="2213" y="85"/>
                    </a:lnTo>
                    <a:lnTo>
                      <a:pt x="2206" y="80"/>
                    </a:lnTo>
                    <a:lnTo>
                      <a:pt x="2191" y="69"/>
                    </a:lnTo>
                    <a:lnTo>
                      <a:pt x="2175" y="59"/>
                    </a:lnTo>
                    <a:lnTo>
                      <a:pt x="2159" y="50"/>
                    </a:lnTo>
                    <a:lnTo>
                      <a:pt x="2151" y="46"/>
                    </a:lnTo>
                    <a:lnTo>
                      <a:pt x="2143" y="42"/>
                    </a:lnTo>
                    <a:lnTo>
                      <a:pt x="2125" y="34"/>
                    </a:lnTo>
                    <a:lnTo>
                      <a:pt x="2117" y="30"/>
                    </a:lnTo>
                    <a:lnTo>
                      <a:pt x="2108" y="27"/>
                    </a:lnTo>
                    <a:lnTo>
                      <a:pt x="2090" y="21"/>
                    </a:lnTo>
                    <a:lnTo>
                      <a:pt x="2072" y="15"/>
                    </a:lnTo>
                    <a:lnTo>
                      <a:pt x="2062" y="13"/>
                    </a:lnTo>
                    <a:lnTo>
                      <a:pt x="2053" y="10"/>
                    </a:lnTo>
                    <a:lnTo>
                      <a:pt x="2043" y="8"/>
                    </a:lnTo>
                    <a:lnTo>
                      <a:pt x="2034" y="6"/>
                    </a:lnTo>
                    <a:lnTo>
                      <a:pt x="2014" y="4"/>
                    </a:lnTo>
                    <a:lnTo>
                      <a:pt x="2004" y="2"/>
                    </a:lnTo>
                    <a:lnTo>
                      <a:pt x="1994" y="1"/>
                    </a:lnTo>
                    <a:lnTo>
                      <a:pt x="1974" y="0"/>
                    </a:lnTo>
                    <a:lnTo>
                      <a:pt x="1964" y="0"/>
                    </a:lnTo>
                    <a:lnTo>
                      <a:pt x="1954" y="0"/>
                    </a:lnTo>
                    <a:lnTo>
                      <a:pt x="1943" y="0"/>
                    </a:lnTo>
                    <a:lnTo>
                      <a:pt x="1932" y="0"/>
                    </a:lnTo>
                    <a:lnTo>
                      <a:pt x="1922" y="1"/>
                    </a:lnTo>
                    <a:lnTo>
                      <a:pt x="1910" y="2"/>
                    </a:lnTo>
                    <a:lnTo>
                      <a:pt x="11" y="2"/>
                    </a:lnTo>
                  </a:path>
                </a:pathLst>
              </a:custGeom>
              <a:noFill/>
              <a:ln w="19050" cap="rnd">
                <a:solidFill>
                  <a:srgbClr val="000000"/>
                </a:solidFill>
                <a:round/>
                <a:headEnd/>
                <a:tailEnd/>
              </a:ln>
            </p:spPr>
            <p:txBody>
              <a:bodyPr>
                <a:prstTxWarp prst="textNoShape">
                  <a:avLst/>
                </a:prstTxWarp>
              </a:bodyPr>
              <a:lstStyle/>
              <a:p>
                <a:endParaRPr lang="en-US"/>
              </a:p>
            </p:txBody>
          </p:sp>
          <p:sp>
            <p:nvSpPr>
              <p:cNvPr id="88210" name="Oval 45"/>
              <p:cNvSpPr>
                <a:spLocks noChangeArrowheads="1"/>
              </p:cNvSpPr>
              <p:nvPr/>
            </p:nvSpPr>
            <p:spPr bwMode="auto">
              <a:xfrm>
                <a:off x="1037" y="46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11" name="Oval 46"/>
              <p:cNvSpPr>
                <a:spLocks noChangeArrowheads="1"/>
              </p:cNvSpPr>
              <p:nvPr/>
            </p:nvSpPr>
            <p:spPr bwMode="auto">
              <a:xfrm>
                <a:off x="1037" y="59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12" name="Oval 47"/>
              <p:cNvSpPr>
                <a:spLocks noChangeArrowheads="1"/>
              </p:cNvSpPr>
              <p:nvPr/>
            </p:nvSpPr>
            <p:spPr bwMode="auto">
              <a:xfrm>
                <a:off x="1085" y="94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13" name="Oval 48"/>
              <p:cNvSpPr>
                <a:spLocks noChangeArrowheads="1"/>
              </p:cNvSpPr>
              <p:nvPr/>
            </p:nvSpPr>
            <p:spPr bwMode="auto">
              <a:xfrm>
                <a:off x="1073" y="748"/>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14" name="Oval 49"/>
              <p:cNvSpPr>
                <a:spLocks noChangeArrowheads="1"/>
              </p:cNvSpPr>
              <p:nvPr/>
            </p:nvSpPr>
            <p:spPr bwMode="auto">
              <a:xfrm>
                <a:off x="1037" y="1030"/>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215" name="Oval 50"/>
              <p:cNvSpPr>
                <a:spLocks noChangeArrowheads="1"/>
              </p:cNvSpPr>
              <p:nvPr/>
            </p:nvSpPr>
            <p:spPr bwMode="auto">
              <a:xfrm>
                <a:off x="1043" y="87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16" name="Oval 51"/>
              <p:cNvSpPr>
                <a:spLocks noChangeArrowheads="1"/>
              </p:cNvSpPr>
              <p:nvPr/>
            </p:nvSpPr>
            <p:spPr bwMode="auto">
              <a:xfrm>
                <a:off x="1115" y="820"/>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17" name="Oval 52"/>
              <p:cNvSpPr>
                <a:spLocks noChangeArrowheads="1"/>
              </p:cNvSpPr>
              <p:nvPr/>
            </p:nvSpPr>
            <p:spPr bwMode="auto">
              <a:xfrm>
                <a:off x="1127" y="66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18" name="Oval 53"/>
              <p:cNvSpPr>
                <a:spLocks noChangeArrowheads="1"/>
              </p:cNvSpPr>
              <p:nvPr/>
            </p:nvSpPr>
            <p:spPr bwMode="auto">
              <a:xfrm>
                <a:off x="1121" y="54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19" name="Oval 54"/>
              <p:cNvSpPr>
                <a:spLocks noChangeArrowheads="1"/>
              </p:cNvSpPr>
              <p:nvPr/>
            </p:nvSpPr>
            <p:spPr bwMode="auto">
              <a:xfrm>
                <a:off x="1103" y="101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20" name="Oval 55"/>
              <p:cNvSpPr>
                <a:spLocks noChangeArrowheads="1"/>
              </p:cNvSpPr>
              <p:nvPr/>
            </p:nvSpPr>
            <p:spPr bwMode="auto">
              <a:xfrm>
                <a:off x="1043" y="68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21" name="Oval 56"/>
              <p:cNvSpPr>
                <a:spLocks noChangeAspect="1" noChangeArrowheads="1"/>
              </p:cNvSpPr>
              <p:nvPr/>
            </p:nvSpPr>
            <p:spPr bwMode="auto">
              <a:xfrm>
                <a:off x="1036" y="825"/>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22" name="Oval 57"/>
              <p:cNvSpPr>
                <a:spLocks noChangeAspect="1" noChangeArrowheads="1"/>
              </p:cNvSpPr>
              <p:nvPr/>
            </p:nvSpPr>
            <p:spPr bwMode="auto">
              <a:xfrm>
                <a:off x="1140" y="47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23" name="Oval 58"/>
              <p:cNvSpPr>
                <a:spLocks noChangeAspect="1" noChangeArrowheads="1"/>
              </p:cNvSpPr>
              <p:nvPr/>
            </p:nvSpPr>
            <p:spPr bwMode="auto">
              <a:xfrm>
                <a:off x="1151" y="92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24" name="Oval 59"/>
              <p:cNvSpPr>
                <a:spLocks noChangeAspect="1" noChangeArrowheads="1"/>
              </p:cNvSpPr>
              <p:nvPr/>
            </p:nvSpPr>
            <p:spPr bwMode="auto">
              <a:xfrm>
                <a:off x="1156" y="753"/>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25" name="Oval 60"/>
              <p:cNvSpPr>
                <a:spLocks noChangeAspect="1" noChangeArrowheads="1"/>
              </p:cNvSpPr>
              <p:nvPr/>
            </p:nvSpPr>
            <p:spPr bwMode="auto">
              <a:xfrm>
                <a:off x="1043" y="550"/>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88206" name="Text Box 61"/>
            <p:cNvSpPr txBox="1">
              <a:spLocks noChangeArrowheads="1"/>
            </p:cNvSpPr>
            <p:nvPr/>
          </p:nvSpPr>
          <p:spPr bwMode="auto">
            <a:xfrm>
              <a:off x="266" y="1326"/>
              <a:ext cx="228" cy="32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1</a:t>
              </a:r>
            </a:p>
          </p:txBody>
        </p:sp>
      </p:grpSp>
      <p:grpSp>
        <p:nvGrpSpPr>
          <p:cNvPr id="8" name="Group 62"/>
          <p:cNvGrpSpPr>
            <a:grpSpLocks/>
          </p:cNvGrpSpPr>
          <p:nvPr/>
        </p:nvGrpSpPr>
        <p:grpSpPr bwMode="auto">
          <a:xfrm>
            <a:off x="422275" y="3160713"/>
            <a:ext cx="3998913" cy="1139825"/>
            <a:chOff x="266" y="1991"/>
            <a:chExt cx="2519" cy="718"/>
          </a:xfrm>
        </p:grpSpPr>
        <p:grpSp>
          <p:nvGrpSpPr>
            <p:cNvPr id="88184" name="Group 63"/>
            <p:cNvGrpSpPr>
              <a:grpSpLocks/>
            </p:cNvGrpSpPr>
            <p:nvPr/>
          </p:nvGrpSpPr>
          <p:grpSpPr bwMode="auto">
            <a:xfrm>
              <a:off x="433" y="1991"/>
              <a:ext cx="2352" cy="718"/>
              <a:chOff x="925" y="431"/>
              <a:chExt cx="2352" cy="718"/>
            </a:xfrm>
          </p:grpSpPr>
          <p:sp>
            <p:nvSpPr>
              <p:cNvPr id="88186" name="Freeform 64"/>
              <p:cNvSpPr>
                <a:spLocks/>
              </p:cNvSpPr>
              <p:nvPr/>
            </p:nvSpPr>
            <p:spPr bwMode="auto">
              <a:xfrm>
                <a:off x="1207" y="431"/>
                <a:ext cx="2070" cy="718"/>
              </a:xfrm>
              <a:custGeom>
                <a:avLst/>
                <a:gdLst>
                  <a:gd name="T0" fmla="*/ 1673 w 2070"/>
                  <a:gd name="T1" fmla="*/ 879 h 682"/>
                  <a:gd name="T2" fmla="*/ 1720 w 2070"/>
                  <a:gd name="T3" fmla="*/ 881 h 682"/>
                  <a:gd name="T4" fmla="*/ 1738 w 2070"/>
                  <a:gd name="T5" fmla="*/ 881 h 682"/>
                  <a:gd name="T6" fmla="*/ 1774 w 2070"/>
                  <a:gd name="T7" fmla="*/ 877 h 682"/>
                  <a:gd name="T8" fmla="*/ 1791 w 2070"/>
                  <a:gd name="T9" fmla="*/ 871 h 682"/>
                  <a:gd name="T10" fmla="*/ 1808 w 2070"/>
                  <a:gd name="T11" fmla="*/ 865 h 682"/>
                  <a:gd name="T12" fmla="*/ 1840 w 2070"/>
                  <a:gd name="T13" fmla="*/ 855 h 682"/>
                  <a:gd name="T14" fmla="*/ 1856 w 2070"/>
                  <a:gd name="T15" fmla="*/ 845 h 682"/>
                  <a:gd name="T16" fmla="*/ 1872 w 2070"/>
                  <a:gd name="T17" fmla="*/ 837 h 682"/>
                  <a:gd name="T18" fmla="*/ 1901 w 2070"/>
                  <a:gd name="T19" fmla="*/ 816 h 682"/>
                  <a:gd name="T20" fmla="*/ 1929 w 2070"/>
                  <a:gd name="T21" fmla="*/ 794 h 682"/>
                  <a:gd name="T22" fmla="*/ 1955 w 2070"/>
                  <a:gd name="T23" fmla="*/ 767 h 682"/>
                  <a:gd name="T24" fmla="*/ 1979 w 2070"/>
                  <a:gd name="T25" fmla="*/ 737 h 682"/>
                  <a:gd name="T26" fmla="*/ 2000 w 2070"/>
                  <a:gd name="T27" fmla="*/ 704 h 682"/>
                  <a:gd name="T28" fmla="*/ 2019 w 2070"/>
                  <a:gd name="T29" fmla="*/ 669 h 682"/>
                  <a:gd name="T30" fmla="*/ 2035 w 2070"/>
                  <a:gd name="T31" fmla="*/ 632 h 682"/>
                  <a:gd name="T32" fmla="*/ 2048 w 2070"/>
                  <a:gd name="T33" fmla="*/ 592 h 682"/>
                  <a:gd name="T34" fmla="*/ 2054 w 2070"/>
                  <a:gd name="T35" fmla="*/ 572 h 682"/>
                  <a:gd name="T36" fmla="*/ 2058 w 2070"/>
                  <a:gd name="T37" fmla="*/ 550 h 682"/>
                  <a:gd name="T38" fmla="*/ 2062 w 2070"/>
                  <a:gd name="T39" fmla="*/ 530 h 682"/>
                  <a:gd name="T40" fmla="*/ 2067 w 2070"/>
                  <a:gd name="T41" fmla="*/ 496 h 682"/>
                  <a:gd name="T42" fmla="*/ 2069 w 2070"/>
                  <a:gd name="T43" fmla="*/ 463 h 682"/>
                  <a:gd name="T44" fmla="*/ 2069 w 2070"/>
                  <a:gd name="T45" fmla="*/ 441 h 682"/>
                  <a:gd name="T46" fmla="*/ 2069 w 2070"/>
                  <a:gd name="T47" fmla="*/ 418 h 682"/>
                  <a:gd name="T48" fmla="*/ 2067 w 2070"/>
                  <a:gd name="T49" fmla="*/ 384 h 682"/>
                  <a:gd name="T50" fmla="*/ 2062 w 2070"/>
                  <a:gd name="T51" fmla="*/ 353 h 682"/>
                  <a:gd name="T52" fmla="*/ 2058 w 2070"/>
                  <a:gd name="T53" fmla="*/ 332 h 682"/>
                  <a:gd name="T54" fmla="*/ 2054 w 2070"/>
                  <a:gd name="T55" fmla="*/ 310 h 682"/>
                  <a:gd name="T56" fmla="*/ 2048 w 2070"/>
                  <a:gd name="T57" fmla="*/ 288 h 682"/>
                  <a:gd name="T58" fmla="*/ 2035 w 2070"/>
                  <a:gd name="T59" fmla="*/ 250 h 682"/>
                  <a:gd name="T60" fmla="*/ 2019 w 2070"/>
                  <a:gd name="T61" fmla="*/ 213 h 682"/>
                  <a:gd name="T62" fmla="*/ 2000 w 2070"/>
                  <a:gd name="T63" fmla="*/ 177 h 682"/>
                  <a:gd name="T64" fmla="*/ 1979 w 2070"/>
                  <a:gd name="T65" fmla="*/ 145 h 682"/>
                  <a:gd name="T66" fmla="*/ 1955 w 2070"/>
                  <a:gd name="T67" fmla="*/ 114 h 682"/>
                  <a:gd name="T68" fmla="*/ 1929 w 2070"/>
                  <a:gd name="T69" fmla="*/ 87 h 682"/>
                  <a:gd name="T70" fmla="*/ 1901 w 2070"/>
                  <a:gd name="T71" fmla="*/ 65 h 682"/>
                  <a:gd name="T72" fmla="*/ 1872 w 2070"/>
                  <a:gd name="T73" fmla="*/ 44 h 682"/>
                  <a:gd name="T74" fmla="*/ 1848 w 2070"/>
                  <a:gd name="T75" fmla="*/ 29 h 682"/>
                  <a:gd name="T76" fmla="*/ 1824 w 2070"/>
                  <a:gd name="T77" fmla="*/ 20 h 682"/>
                  <a:gd name="T78" fmla="*/ 1799 w 2070"/>
                  <a:gd name="T79" fmla="*/ 9 h 682"/>
                  <a:gd name="T80" fmla="*/ 1782 w 2070"/>
                  <a:gd name="T81" fmla="*/ 5 h 682"/>
                  <a:gd name="T82" fmla="*/ 1756 w 2070"/>
                  <a:gd name="T83" fmla="*/ 2 h 682"/>
                  <a:gd name="T84" fmla="*/ 1720 w 2070"/>
                  <a:gd name="T85" fmla="*/ 0 h 682"/>
                  <a:gd name="T86" fmla="*/ 1701 w 2070"/>
                  <a:gd name="T87" fmla="*/ 1 h 682"/>
                  <a:gd name="T88" fmla="*/ 1682 w 2070"/>
                  <a:gd name="T89" fmla="*/ 3 h 682"/>
                  <a:gd name="T90" fmla="*/ 0 w 2070"/>
                  <a:gd name="T91" fmla="*/ 113 h 682"/>
                  <a:gd name="T92" fmla="*/ 0 w 2070"/>
                  <a:gd name="T93" fmla="*/ 441 h 682"/>
                  <a:gd name="T94" fmla="*/ 0 w 2070"/>
                  <a:gd name="T95" fmla="*/ 660 h 682"/>
                  <a:gd name="T96" fmla="*/ 0 w 2070"/>
                  <a:gd name="T97" fmla="*/ 879 h 6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070"/>
                  <a:gd name="T148" fmla="*/ 0 h 682"/>
                  <a:gd name="T149" fmla="*/ 2070 w 2070"/>
                  <a:gd name="T150" fmla="*/ 682 h 6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070" h="682">
                    <a:moveTo>
                      <a:pt x="0" y="679"/>
                    </a:moveTo>
                    <a:lnTo>
                      <a:pt x="1673" y="679"/>
                    </a:lnTo>
                    <a:lnTo>
                      <a:pt x="1701" y="681"/>
                    </a:lnTo>
                    <a:lnTo>
                      <a:pt x="1720" y="681"/>
                    </a:lnTo>
                    <a:lnTo>
                      <a:pt x="1729" y="681"/>
                    </a:lnTo>
                    <a:lnTo>
                      <a:pt x="1738" y="681"/>
                    </a:lnTo>
                    <a:lnTo>
                      <a:pt x="1756" y="679"/>
                    </a:lnTo>
                    <a:lnTo>
                      <a:pt x="1774" y="677"/>
                    </a:lnTo>
                    <a:lnTo>
                      <a:pt x="1782" y="676"/>
                    </a:lnTo>
                    <a:lnTo>
                      <a:pt x="1791" y="674"/>
                    </a:lnTo>
                    <a:lnTo>
                      <a:pt x="1799" y="672"/>
                    </a:lnTo>
                    <a:lnTo>
                      <a:pt x="1808" y="670"/>
                    </a:lnTo>
                    <a:lnTo>
                      <a:pt x="1824" y="665"/>
                    </a:lnTo>
                    <a:lnTo>
                      <a:pt x="1840" y="660"/>
                    </a:lnTo>
                    <a:lnTo>
                      <a:pt x="1848" y="657"/>
                    </a:lnTo>
                    <a:lnTo>
                      <a:pt x="1856" y="654"/>
                    </a:lnTo>
                    <a:lnTo>
                      <a:pt x="1864" y="651"/>
                    </a:lnTo>
                    <a:lnTo>
                      <a:pt x="1872" y="647"/>
                    </a:lnTo>
                    <a:lnTo>
                      <a:pt x="1887" y="639"/>
                    </a:lnTo>
                    <a:lnTo>
                      <a:pt x="1901" y="631"/>
                    </a:lnTo>
                    <a:lnTo>
                      <a:pt x="1915" y="623"/>
                    </a:lnTo>
                    <a:lnTo>
                      <a:pt x="1929" y="614"/>
                    </a:lnTo>
                    <a:lnTo>
                      <a:pt x="1942" y="604"/>
                    </a:lnTo>
                    <a:lnTo>
                      <a:pt x="1955" y="593"/>
                    </a:lnTo>
                    <a:lnTo>
                      <a:pt x="1967" y="581"/>
                    </a:lnTo>
                    <a:lnTo>
                      <a:pt x="1979" y="570"/>
                    </a:lnTo>
                    <a:lnTo>
                      <a:pt x="1989" y="557"/>
                    </a:lnTo>
                    <a:lnTo>
                      <a:pt x="2000" y="544"/>
                    </a:lnTo>
                    <a:lnTo>
                      <a:pt x="2009" y="531"/>
                    </a:lnTo>
                    <a:lnTo>
                      <a:pt x="2019" y="517"/>
                    </a:lnTo>
                    <a:lnTo>
                      <a:pt x="2027" y="503"/>
                    </a:lnTo>
                    <a:lnTo>
                      <a:pt x="2035" y="488"/>
                    </a:lnTo>
                    <a:lnTo>
                      <a:pt x="2042" y="473"/>
                    </a:lnTo>
                    <a:lnTo>
                      <a:pt x="2048" y="458"/>
                    </a:lnTo>
                    <a:lnTo>
                      <a:pt x="2051" y="450"/>
                    </a:lnTo>
                    <a:lnTo>
                      <a:pt x="2054" y="442"/>
                    </a:lnTo>
                    <a:lnTo>
                      <a:pt x="2056" y="434"/>
                    </a:lnTo>
                    <a:lnTo>
                      <a:pt x="2058" y="425"/>
                    </a:lnTo>
                    <a:lnTo>
                      <a:pt x="2060" y="417"/>
                    </a:lnTo>
                    <a:lnTo>
                      <a:pt x="2062" y="409"/>
                    </a:lnTo>
                    <a:lnTo>
                      <a:pt x="2065" y="393"/>
                    </a:lnTo>
                    <a:lnTo>
                      <a:pt x="2067" y="384"/>
                    </a:lnTo>
                    <a:lnTo>
                      <a:pt x="2067" y="376"/>
                    </a:lnTo>
                    <a:lnTo>
                      <a:pt x="2069" y="358"/>
                    </a:lnTo>
                    <a:lnTo>
                      <a:pt x="2069" y="350"/>
                    </a:lnTo>
                    <a:lnTo>
                      <a:pt x="2069" y="341"/>
                    </a:lnTo>
                    <a:lnTo>
                      <a:pt x="2069" y="332"/>
                    </a:lnTo>
                    <a:lnTo>
                      <a:pt x="2069" y="323"/>
                    </a:lnTo>
                    <a:lnTo>
                      <a:pt x="2067" y="305"/>
                    </a:lnTo>
                    <a:lnTo>
                      <a:pt x="2067" y="297"/>
                    </a:lnTo>
                    <a:lnTo>
                      <a:pt x="2065" y="288"/>
                    </a:lnTo>
                    <a:lnTo>
                      <a:pt x="2062" y="273"/>
                    </a:lnTo>
                    <a:lnTo>
                      <a:pt x="2060" y="264"/>
                    </a:lnTo>
                    <a:lnTo>
                      <a:pt x="2058" y="256"/>
                    </a:lnTo>
                    <a:lnTo>
                      <a:pt x="2056" y="247"/>
                    </a:lnTo>
                    <a:lnTo>
                      <a:pt x="2054" y="239"/>
                    </a:lnTo>
                    <a:lnTo>
                      <a:pt x="2051" y="231"/>
                    </a:lnTo>
                    <a:lnTo>
                      <a:pt x="2048" y="223"/>
                    </a:lnTo>
                    <a:lnTo>
                      <a:pt x="2042" y="208"/>
                    </a:lnTo>
                    <a:lnTo>
                      <a:pt x="2035" y="193"/>
                    </a:lnTo>
                    <a:lnTo>
                      <a:pt x="2027" y="178"/>
                    </a:lnTo>
                    <a:lnTo>
                      <a:pt x="2019" y="164"/>
                    </a:lnTo>
                    <a:lnTo>
                      <a:pt x="2009" y="150"/>
                    </a:lnTo>
                    <a:lnTo>
                      <a:pt x="2000" y="137"/>
                    </a:lnTo>
                    <a:lnTo>
                      <a:pt x="1989" y="124"/>
                    </a:lnTo>
                    <a:lnTo>
                      <a:pt x="1979" y="112"/>
                    </a:lnTo>
                    <a:lnTo>
                      <a:pt x="1967" y="100"/>
                    </a:lnTo>
                    <a:lnTo>
                      <a:pt x="1955" y="88"/>
                    </a:lnTo>
                    <a:lnTo>
                      <a:pt x="1942" y="78"/>
                    </a:lnTo>
                    <a:lnTo>
                      <a:pt x="1929" y="67"/>
                    </a:lnTo>
                    <a:lnTo>
                      <a:pt x="1915" y="58"/>
                    </a:lnTo>
                    <a:lnTo>
                      <a:pt x="1901" y="50"/>
                    </a:lnTo>
                    <a:lnTo>
                      <a:pt x="1887" y="41"/>
                    </a:lnTo>
                    <a:lnTo>
                      <a:pt x="1872" y="34"/>
                    </a:lnTo>
                    <a:lnTo>
                      <a:pt x="1856" y="27"/>
                    </a:lnTo>
                    <a:lnTo>
                      <a:pt x="1848" y="24"/>
                    </a:lnTo>
                    <a:lnTo>
                      <a:pt x="1840" y="21"/>
                    </a:lnTo>
                    <a:lnTo>
                      <a:pt x="1824" y="15"/>
                    </a:lnTo>
                    <a:lnTo>
                      <a:pt x="1808" y="11"/>
                    </a:lnTo>
                    <a:lnTo>
                      <a:pt x="1799" y="9"/>
                    </a:lnTo>
                    <a:lnTo>
                      <a:pt x="1791" y="7"/>
                    </a:lnTo>
                    <a:lnTo>
                      <a:pt x="1782" y="5"/>
                    </a:lnTo>
                    <a:lnTo>
                      <a:pt x="1774" y="4"/>
                    </a:lnTo>
                    <a:lnTo>
                      <a:pt x="1756" y="2"/>
                    </a:lnTo>
                    <a:lnTo>
                      <a:pt x="1738" y="1"/>
                    </a:lnTo>
                    <a:lnTo>
                      <a:pt x="1720" y="0"/>
                    </a:lnTo>
                    <a:lnTo>
                      <a:pt x="1711" y="0"/>
                    </a:lnTo>
                    <a:lnTo>
                      <a:pt x="1701" y="1"/>
                    </a:lnTo>
                    <a:lnTo>
                      <a:pt x="1692" y="2"/>
                    </a:lnTo>
                    <a:lnTo>
                      <a:pt x="1682" y="3"/>
                    </a:lnTo>
                    <a:lnTo>
                      <a:pt x="1" y="3"/>
                    </a:lnTo>
                    <a:lnTo>
                      <a:pt x="0" y="87"/>
                    </a:lnTo>
                    <a:lnTo>
                      <a:pt x="0" y="171"/>
                    </a:lnTo>
                    <a:lnTo>
                      <a:pt x="0" y="341"/>
                    </a:lnTo>
                    <a:lnTo>
                      <a:pt x="0" y="425"/>
                    </a:lnTo>
                    <a:lnTo>
                      <a:pt x="0" y="511"/>
                    </a:lnTo>
                    <a:lnTo>
                      <a:pt x="0" y="595"/>
                    </a:lnTo>
                    <a:lnTo>
                      <a:pt x="0" y="679"/>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187" name="Line 65"/>
              <p:cNvSpPr>
                <a:spLocks noChangeShapeType="1"/>
              </p:cNvSpPr>
              <p:nvPr/>
            </p:nvSpPr>
            <p:spPr bwMode="auto">
              <a:xfrm>
                <a:off x="2878" y="453"/>
                <a:ext cx="0" cy="69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88188" name="Freeform 66"/>
              <p:cNvSpPr>
                <a:spLocks/>
              </p:cNvSpPr>
              <p:nvPr/>
            </p:nvSpPr>
            <p:spPr bwMode="auto">
              <a:xfrm>
                <a:off x="925" y="436"/>
                <a:ext cx="2351" cy="701"/>
              </a:xfrm>
              <a:custGeom>
                <a:avLst/>
                <a:gdLst>
                  <a:gd name="T0" fmla="*/ 1900 w 2351"/>
                  <a:gd name="T1" fmla="*/ 699 h 701"/>
                  <a:gd name="T2" fmla="*/ 1954 w 2351"/>
                  <a:gd name="T3" fmla="*/ 700 h 701"/>
                  <a:gd name="T4" fmla="*/ 1994 w 2351"/>
                  <a:gd name="T5" fmla="*/ 699 h 701"/>
                  <a:gd name="T6" fmla="*/ 2014 w 2351"/>
                  <a:gd name="T7" fmla="*/ 696 h 701"/>
                  <a:gd name="T8" fmla="*/ 2043 w 2351"/>
                  <a:gd name="T9" fmla="*/ 691 h 701"/>
                  <a:gd name="T10" fmla="*/ 2062 w 2351"/>
                  <a:gd name="T11" fmla="*/ 687 h 701"/>
                  <a:gd name="T12" fmla="*/ 2090 w 2351"/>
                  <a:gd name="T13" fmla="*/ 679 h 701"/>
                  <a:gd name="T14" fmla="*/ 2117 w 2351"/>
                  <a:gd name="T15" fmla="*/ 670 h 701"/>
                  <a:gd name="T16" fmla="*/ 2143 w 2351"/>
                  <a:gd name="T17" fmla="*/ 658 h 701"/>
                  <a:gd name="T18" fmla="*/ 2159 w 2351"/>
                  <a:gd name="T19" fmla="*/ 650 h 701"/>
                  <a:gd name="T20" fmla="*/ 2191 w 2351"/>
                  <a:gd name="T21" fmla="*/ 631 h 701"/>
                  <a:gd name="T22" fmla="*/ 2220 w 2351"/>
                  <a:gd name="T23" fmla="*/ 610 h 701"/>
                  <a:gd name="T24" fmla="*/ 2247 w 2351"/>
                  <a:gd name="T25" fmla="*/ 586 h 701"/>
                  <a:gd name="T26" fmla="*/ 2259 w 2351"/>
                  <a:gd name="T27" fmla="*/ 573 h 701"/>
                  <a:gd name="T28" fmla="*/ 2282 w 2351"/>
                  <a:gd name="T29" fmla="*/ 546 h 701"/>
                  <a:gd name="T30" fmla="*/ 2302 w 2351"/>
                  <a:gd name="T31" fmla="*/ 517 h 701"/>
                  <a:gd name="T32" fmla="*/ 2319 w 2351"/>
                  <a:gd name="T33" fmla="*/ 486 h 701"/>
                  <a:gd name="T34" fmla="*/ 2332 w 2351"/>
                  <a:gd name="T35" fmla="*/ 454 h 701"/>
                  <a:gd name="T36" fmla="*/ 2342 w 2351"/>
                  <a:gd name="T37" fmla="*/ 420 h 701"/>
                  <a:gd name="T38" fmla="*/ 2345 w 2351"/>
                  <a:gd name="T39" fmla="*/ 404 h 701"/>
                  <a:gd name="T40" fmla="*/ 2348 w 2351"/>
                  <a:gd name="T41" fmla="*/ 386 h 701"/>
                  <a:gd name="T42" fmla="*/ 2349 w 2351"/>
                  <a:gd name="T43" fmla="*/ 368 h 701"/>
                  <a:gd name="T44" fmla="*/ 2350 w 2351"/>
                  <a:gd name="T45" fmla="*/ 350 h 701"/>
                  <a:gd name="T46" fmla="*/ 2349 w 2351"/>
                  <a:gd name="T47" fmla="*/ 332 h 701"/>
                  <a:gd name="T48" fmla="*/ 2348 w 2351"/>
                  <a:gd name="T49" fmla="*/ 314 h 701"/>
                  <a:gd name="T50" fmla="*/ 2345 w 2351"/>
                  <a:gd name="T51" fmla="*/ 297 h 701"/>
                  <a:gd name="T52" fmla="*/ 2342 w 2351"/>
                  <a:gd name="T53" fmla="*/ 279 h 701"/>
                  <a:gd name="T54" fmla="*/ 2332 w 2351"/>
                  <a:gd name="T55" fmla="*/ 246 h 701"/>
                  <a:gd name="T56" fmla="*/ 2319 w 2351"/>
                  <a:gd name="T57" fmla="*/ 214 h 701"/>
                  <a:gd name="T58" fmla="*/ 2302 w 2351"/>
                  <a:gd name="T59" fmla="*/ 183 h 701"/>
                  <a:gd name="T60" fmla="*/ 2282 w 2351"/>
                  <a:gd name="T61" fmla="*/ 154 h 701"/>
                  <a:gd name="T62" fmla="*/ 2271 w 2351"/>
                  <a:gd name="T63" fmla="*/ 140 h 701"/>
                  <a:gd name="T64" fmla="*/ 2253 w 2351"/>
                  <a:gd name="T65" fmla="*/ 120 h 701"/>
                  <a:gd name="T66" fmla="*/ 2234 w 2351"/>
                  <a:gd name="T67" fmla="*/ 102 h 701"/>
                  <a:gd name="T68" fmla="*/ 2213 w 2351"/>
                  <a:gd name="T69" fmla="*/ 85 h 701"/>
                  <a:gd name="T70" fmla="*/ 2191 w 2351"/>
                  <a:gd name="T71" fmla="*/ 69 h 701"/>
                  <a:gd name="T72" fmla="*/ 2159 w 2351"/>
                  <a:gd name="T73" fmla="*/ 50 h 701"/>
                  <a:gd name="T74" fmla="*/ 2143 w 2351"/>
                  <a:gd name="T75" fmla="*/ 42 h 701"/>
                  <a:gd name="T76" fmla="*/ 2117 w 2351"/>
                  <a:gd name="T77" fmla="*/ 30 h 701"/>
                  <a:gd name="T78" fmla="*/ 2090 w 2351"/>
                  <a:gd name="T79" fmla="*/ 21 h 701"/>
                  <a:gd name="T80" fmla="*/ 2062 w 2351"/>
                  <a:gd name="T81" fmla="*/ 13 h 701"/>
                  <a:gd name="T82" fmla="*/ 2043 w 2351"/>
                  <a:gd name="T83" fmla="*/ 8 h 701"/>
                  <a:gd name="T84" fmla="*/ 2014 w 2351"/>
                  <a:gd name="T85" fmla="*/ 4 h 701"/>
                  <a:gd name="T86" fmla="*/ 1994 w 2351"/>
                  <a:gd name="T87" fmla="*/ 1 h 701"/>
                  <a:gd name="T88" fmla="*/ 1964 w 2351"/>
                  <a:gd name="T89" fmla="*/ 0 h 701"/>
                  <a:gd name="T90" fmla="*/ 1943 w 2351"/>
                  <a:gd name="T91" fmla="*/ 0 h 701"/>
                  <a:gd name="T92" fmla="*/ 1922 w 2351"/>
                  <a:gd name="T93" fmla="*/ 1 h 701"/>
                  <a:gd name="T94" fmla="*/ 11 w 2351"/>
                  <a:gd name="T95" fmla="*/ 2 h 70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51"/>
                  <a:gd name="T145" fmla="*/ 0 h 701"/>
                  <a:gd name="T146" fmla="*/ 2351 w 2351"/>
                  <a:gd name="T147" fmla="*/ 701 h 70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51" h="701">
                    <a:moveTo>
                      <a:pt x="0" y="699"/>
                    </a:moveTo>
                    <a:lnTo>
                      <a:pt x="1900" y="699"/>
                    </a:lnTo>
                    <a:lnTo>
                      <a:pt x="1931" y="700"/>
                    </a:lnTo>
                    <a:lnTo>
                      <a:pt x="1954" y="700"/>
                    </a:lnTo>
                    <a:lnTo>
                      <a:pt x="1974" y="700"/>
                    </a:lnTo>
                    <a:lnTo>
                      <a:pt x="1994" y="699"/>
                    </a:lnTo>
                    <a:lnTo>
                      <a:pt x="2004" y="698"/>
                    </a:lnTo>
                    <a:lnTo>
                      <a:pt x="2014" y="696"/>
                    </a:lnTo>
                    <a:lnTo>
                      <a:pt x="2034" y="693"/>
                    </a:lnTo>
                    <a:lnTo>
                      <a:pt x="2043" y="691"/>
                    </a:lnTo>
                    <a:lnTo>
                      <a:pt x="2053" y="690"/>
                    </a:lnTo>
                    <a:lnTo>
                      <a:pt x="2062" y="687"/>
                    </a:lnTo>
                    <a:lnTo>
                      <a:pt x="2072" y="685"/>
                    </a:lnTo>
                    <a:lnTo>
                      <a:pt x="2090" y="679"/>
                    </a:lnTo>
                    <a:lnTo>
                      <a:pt x="2108" y="673"/>
                    </a:lnTo>
                    <a:lnTo>
                      <a:pt x="2117" y="670"/>
                    </a:lnTo>
                    <a:lnTo>
                      <a:pt x="2125" y="666"/>
                    </a:lnTo>
                    <a:lnTo>
                      <a:pt x="2143" y="658"/>
                    </a:lnTo>
                    <a:lnTo>
                      <a:pt x="2151" y="654"/>
                    </a:lnTo>
                    <a:lnTo>
                      <a:pt x="2159" y="650"/>
                    </a:lnTo>
                    <a:lnTo>
                      <a:pt x="2175" y="641"/>
                    </a:lnTo>
                    <a:lnTo>
                      <a:pt x="2191" y="631"/>
                    </a:lnTo>
                    <a:lnTo>
                      <a:pt x="2206" y="620"/>
                    </a:lnTo>
                    <a:lnTo>
                      <a:pt x="2220" y="610"/>
                    </a:lnTo>
                    <a:lnTo>
                      <a:pt x="2234" y="598"/>
                    </a:lnTo>
                    <a:lnTo>
                      <a:pt x="2247" y="586"/>
                    </a:lnTo>
                    <a:lnTo>
                      <a:pt x="2253" y="579"/>
                    </a:lnTo>
                    <a:lnTo>
                      <a:pt x="2259" y="573"/>
                    </a:lnTo>
                    <a:lnTo>
                      <a:pt x="2271" y="560"/>
                    </a:lnTo>
                    <a:lnTo>
                      <a:pt x="2282" y="546"/>
                    </a:lnTo>
                    <a:lnTo>
                      <a:pt x="2293" y="532"/>
                    </a:lnTo>
                    <a:lnTo>
                      <a:pt x="2302" y="517"/>
                    </a:lnTo>
                    <a:lnTo>
                      <a:pt x="2311" y="502"/>
                    </a:lnTo>
                    <a:lnTo>
                      <a:pt x="2319" y="486"/>
                    </a:lnTo>
                    <a:lnTo>
                      <a:pt x="2326" y="470"/>
                    </a:lnTo>
                    <a:lnTo>
                      <a:pt x="2332" y="454"/>
                    </a:lnTo>
                    <a:lnTo>
                      <a:pt x="2337" y="438"/>
                    </a:lnTo>
                    <a:lnTo>
                      <a:pt x="2342" y="420"/>
                    </a:lnTo>
                    <a:lnTo>
                      <a:pt x="2344" y="412"/>
                    </a:lnTo>
                    <a:lnTo>
                      <a:pt x="2345" y="404"/>
                    </a:lnTo>
                    <a:lnTo>
                      <a:pt x="2347" y="395"/>
                    </a:lnTo>
                    <a:lnTo>
                      <a:pt x="2348" y="386"/>
                    </a:lnTo>
                    <a:lnTo>
                      <a:pt x="2349" y="377"/>
                    </a:lnTo>
                    <a:lnTo>
                      <a:pt x="2349" y="368"/>
                    </a:lnTo>
                    <a:lnTo>
                      <a:pt x="2350" y="359"/>
                    </a:lnTo>
                    <a:lnTo>
                      <a:pt x="2350" y="350"/>
                    </a:lnTo>
                    <a:lnTo>
                      <a:pt x="2350" y="341"/>
                    </a:lnTo>
                    <a:lnTo>
                      <a:pt x="2349" y="332"/>
                    </a:lnTo>
                    <a:lnTo>
                      <a:pt x="2349" y="323"/>
                    </a:lnTo>
                    <a:lnTo>
                      <a:pt x="2348" y="314"/>
                    </a:lnTo>
                    <a:lnTo>
                      <a:pt x="2347" y="305"/>
                    </a:lnTo>
                    <a:lnTo>
                      <a:pt x="2345" y="297"/>
                    </a:lnTo>
                    <a:lnTo>
                      <a:pt x="2344" y="288"/>
                    </a:lnTo>
                    <a:lnTo>
                      <a:pt x="2342" y="279"/>
                    </a:lnTo>
                    <a:lnTo>
                      <a:pt x="2337" y="262"/>
                    </a:lnTo>
                    <a:lnTo>
                      <a:pt x="2332" y="246"/>
                    </a:lnTo>
                    <a:lnTo>
                      <a:pt x="2326" y="230"/>
                    </a:lnTo>
                    <a:lnTo>
                      <a:pt x="2319" y="214"/>
                    </a:lnTo>
                    <a:lnTo>
                      <a:pt x="2311" y="198"/>
                    </a:lnTo>
                    <a:lnTo>
                      <a:pt x="2302" y="183"/>
                    </a:lnTo>
                    <a:lnTo>
                      <a:pt x="2293" y="168"/>
                    </a:lnTo>
                    <a:lnTo>
                      <a:pt x="2282" y="154"/>
                    </a:lnTo>
                    <a:lnTo>
                      <a:pt x="2277" y="147"/>
                    </a:lnTo>
                    <a:lnTo>
                      <a:pt x="2271" y="140"/>
                    </a:lnTo>
                    <a:lnTo>
                      <a:pt x="2259" y="127"/>
                    </a:lnTo>
                    <a:lnTo>
                      <a:pt x="2253" y="120"/>
                    </a:lnTo>
                    <a:lnTo>
                      <a:pt x="2247" y="114"/>
                    </a:lnTo>
                    <a:lnTo>
                      <a:pt x="2234" y="102"/>
                    </a:lnTo>
                    <a:lnTo>
                      <a:pt x="2220" y="90"/>
                    </a:lnTo>
                    <a:lnTo>
                      <a:pt x="2213" y="85"/>
                    </a:lnTo>
                    <a:lnTo>
                      <a:pt x="2206" y="80"/>
                    </a:lnTo>
                    <a:lnTo>
                      <a:pt x="2191" y="69"/>
                    </a:lnTo>
                    <a:lnTo>
                      <a:pt x="2175" y="59"/>
                    </a:lnTo>
                    <a:lnTo>
                      <a:pt x="2159" y="50"/>
                    </a:lnTo>
                    <a:lnTo>
                      <a:pt x="2151" y="46"/>
                    </a:lnTo>
                    <a:lnTo>
                      <a:pt x="2143" y="42"/>
                    </a:lnTo>
                    <a:lnTo>
                      <a:pt x="2125" y="34"/>
                    </a:lnTo>
                    <a:lnTo>
                      <a:pt x="2117" y="30"/>
                    </a:lnTo>
                    <a:lnTo>
                      <a:pt x="2108" y="27"/>
                    </a:lnTo>
                    <a:lnTo>
                      <a:pt x="2090" y="21"/>
                    </a:lnTo>
                    <a:lnTo>
                      <a:pt x="2072" y="15"/>
                    </a:lnTo>
                    <a:lnTo>
                      <a:pt x="2062" y="13"/>
                    </a:lnTo>
                    <a:lnTo>
                      <a:pt x="2053" y="10"/>
                    </a:lnTo>
                    <a:lnTo>
                      <a:pt x="2043" y="8"/>
                    </a:lnTo>
                    <a:lnTo>
                      <a:pt x="2034" y="6"/>
                    </a:lnTo>
                    <a:lnTo>
                      <a:pt x="2014" y="4"/>
                    </a:lnTo>
                    <a:lnTo>
                      <a:pt x="2004" y="2"/>
                    </a:lnTo>
                    <a:lnTo>
                      <a:pt x="1994" y="1"/>
                    </a:lnTo>
                    <a:lnTo>
                      <a:pt x="1974" y="0"/>
                    </a:lnTo>
                    <a:lnTo>
                      <a:pt x="1964" y="0"/>
                    </a:lnTo>
                    <a:lnTo>
                      <a:pt x="1954" y="0"/>
                    </a:lnTo>
                    <a:lnTo>
                      <a:pt x="1943" y="0"/>
                    </a:lnTo>
                    <a:lnTo>
                      <a:pt x="1932" y="0"/>
                    </a:lnTo>
                    <a:lnTo>
                      <a:pt x="1922" y="1"/>
                    </a:lnTo>
                    <a:lnTo>
                      <a:pt x="1910" y="2"/>
                    </a:lnTo>
                    <a:lnTo>
                      <a:pt x="11" y="2"/>
                    </a:lnTo>
                  </a:path>
                </a:pathLst>
              </a:custGeom>
              <a:noFill/>
              <a:ln w="19050" cap="rnd">
                <a:solidFill>
                  <a:srgbClr val="000000"/>
                </a:solidFill>
                <a:round/>
                <a:headEnd/>
                <a:tailEnd/>
              </a:ln>
            </p:spPr>
            <p:txBody>
              <a:bodyPr>
                <a:prstTxWarp prst="textNoShape">
                  <a:avLst/>
                </a:prstTxWarp>
              </a:bodyPr>
              <a:lstStyle/>
              <a:p>
                <a:endParaRPr lang="en-US"/>
              </a:p>
            </p:txBody>
          </p:sp>
          <p:sp>
            <p:nvSpPr>
              <p:cNvPr id="88189" name="Oval 67"/>
              <p:cNvSpPr>
                <a:spLocks noChangeArrowheads="1"/>
              </p:cNvSpPr>
              <p:nvPr/>
            </p:nvSpPr>
            <p:spPr bwMode="auto">
              <a:xfrm>
                <a:off x="2903" y="47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90" name="Oval 68"/>
              <p:cNvSpPr>
                <a:spLocks noChangeArrowheads="1"/>
              </p:cNvSpPr>
              <p:nvPr/>
            </p:nvSpPr>
            <p:spPr bwMode="auto">
              <a:xfrm>
                <a:off x="2903" y="604"/>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91" name="Oval 69"/>
              <p:cNvSpPr>
                <a:spLocks noChangeArrowheads="1"/>
              </p:cNvSpPr>
              <p:nvPr/>
            </p:nvSpPr>
            <p:spPr bwMode="auto">
              <a:xfrm>
                <a:off x="2951" y="95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92" name="Oval 70"/>
              <p:cNvSpPr>
                <a:spLocks noChangeArrowheads="1"/>
              </p:cNvSpPr>
              <p:nvPr/>
            </p:nvSpPr>
            <p:spPr bwMode="auto">
              <a:xfrm>
                <a:off x="3011" y="658"/>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93" name="Oval 71"/>
              <p:cNvSpPr>
                <a:spLocks noChangeArrowheads="1"/>
              </p:cNvSpPr>
              <p:nvPr/>
            </p:nvSpPr>
            <p:spPr bwMode="auto">
              <a:xfrm>
                <a:off x="2903" y="104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94" name="Oval 72"/>
              <p:cNvSpPr>
                <a:spLocks noChangeArrowheads="1"/>
              </p:cNvSpPr>
              <p:nvPr/>
            </p:nvSpPr>
            <p:spPr bwMode="auto">
              <a:xfrm>
                <a:off x="3107" y="92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95" name="Oval 73"/>
              <p:cNvSpPr>
                <a:spLocks noChangeArrowheads="1"/>
              </p:cNvSpPr>
              <p:nvPr/>
            </p:nvSpPr>
            <p:spPr bwMode="auto">
              <a:xfrm>
                <a:off x="3041" y="78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96" name="Oval 74"/>
              <p:cNvSpPr>
                <a:spLocks noChangeArrowheads="1"/>
              </p:cNvSpPr>
              <p:nvPr/>
            </p:nvSpPr>
            <p:spPr bwMode="auto">
              <a:xfrm>
                <a:off x="3101" y="676"/>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97" name="Oval 75"/>
              <p:cNvSpPr>
                <a:spLocks noChangeArrowheads="1"/>
              </p:cNvSpPr>
              <p:nvPr/>
            </p:nvSpPr>
            <p:spPr bwMode="auto">
              <a:xfrm>
                <a:off x="2987" y="556"/>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98" name="Oval 76"/>
              <p:cNvSpPr>
                <a:spLocks noChangeArrowheads="1"/>
              </p:cNvSpPr>
              <p:nvPr/>
            </p:nvSpPr>
            <p:spPr bwMode="auto">
              <a:xfrm>
                <a:off x="2939" y="86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99" name="Oval 77"/>
              <p:cNvSpPr>
                <a:spLocks noChangeArrowheads="1"/>
              </p:cNvSpPr>
              <p:nvPr/>
            </p:nvSpPr>
            <p:spPr bwMode="auto">
              <a:xfrm>
                <a:off x="2909" y="694"/>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200" name="Oval 78"/>
              <p:cNvSpPr>
                <a:spLocks noChangeAspect="1" noChangeArrowheads="1"/>
              </p:cNvSpPr>
              <p:nvPr/>
            </p:nvSpPr>
            <p:spPr bwMode="auto">
              <a:xfrm>
                <a:off x="2902" y="83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01" name="Oval 79"/>
              <p:cNvSpPr>
                <a:spLocks noChangeAspect="1" noChangeArrowheads="1"/>
              </p:cNvSpPr>
              <p:nvPr/>
            </p:nvSpPr>
            <p:spPr bwMode="auto">
              <a:xfrm>
                <a:off x="3006" y="488"/>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02" name="Oval 80"/>
              <p:cNvSpPr>
                <a:spLocks noChangeAspect="1" noChangeArrowheads="1"/>
              </p:cNvSpPr>
              <p:nvPr/>
            </p:nvSpPr>
            <p:spPr bwMode="auto">
              <a:xfrm>
                <a:off x="3017" y="933"/>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03" name="Oval 81"/>
              <p:cNvSpPr>
                <a:spLocks noChangeAspect="1" noChangeArrowheads="1"/>
              </p:cNvSpPr>
              <p:nvPr/>
            </p:nvSpPr>
            <p:spPr bwMode="auto">
              <a:xfrm>
                <a:off x="3124" y="843"/>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204" name="Oval 82"/>
              <p:cNvSpPr>
                <a:spLocks noChangeAspect="1" noChangeArrowheads="1"/>
              </p:cNvSpPr>
              <p:nvPr/>
            </p:nvSpPr>
            <p:spPr bwMode="auto">
              <a:xfrm>
                <a:off x="2909" y="562"/>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88185" name="Text Box 83"/>
            <p:cNvSpPr txBox="1">
              <a:spLocks noChangeArrowheads="1"/>
            </p:cNvSpPr>
            <p:nvPr/>
          </p:nvSpPr>
          <p:spPr bwMode="auto">
            <a:xfrm>
              <a:off x="266" y="2166"/>
              <a:ext cx="228" cy="32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2</a:t>
              </a:r>
            </a:p>
          </p:txBody>
        </p:sp>
      </p:grpSp>
      <p:grpSp>
        <p:nvGrpSpPr>
          <p:cNvPr id="10" name="Group 84"/>
          <p:cNvGrpSpPr>
            <a:grpSpLocks/>
          </p:cNvGrpSpPr>
          <p:nvPr/>
        </p:nvGrpSpPr>
        <p:grpSpPr bwMode="auto">
          <a:xfrm>
            <a:off x="422275" y="4608513"/>
            <a:ext cx="3998913" cy="1111250"/>
            <a:chOff x="266" y="2903"/>
            <a:chExt cx="2519" cy="700"/>
          </a:xfrm>
        </p:grpSpPr>
        <p:grpSp>
          <p:nvGrpSpPr>
            <p:cNvPr id="88148" name="Group 85"/>
            <p:cNvGrpSpPr>
              <a:grpSpLocks/>
            </p:cNvGrpSpPr>
            <p:nvPr/>
          </p:nvGrpSpPr>
          <p:grpSpPr bwMode="auto">
            <a:xfrm>
              <a:off x="432" y="2903"/>
              <a:ext cx="2353" cy="700"/>
              <a:chOff x="421" y="2903"/>
              <a:chExt cx="2353" cy="700"/>
            </a:xfrm>
          </p:grpSpPr>
          <p:sp>
            <p:nvSpPr>
              <p:cNvPr id="88150" name="Freeform 86"/>
              <p:cNvSpPr>
                <a:spLocks/>
              </p:cNvSpPr>
              <p:nvPr/>
            </p:nvSpPr>
            <p:spPr bwMode="auto">
              <a:xfrm>
                <a:off x="634" y="2904"/>
                <a:ext cx="2138" cy="699"/>
              </a:xfrm>
              <a:custGeom>
                <a:avLst/>
                <a:gdLst>
                  <a:gd name="T0" fmla="*/ 1981 w 2066"/>
                  <a:gd name="T1" fmla="*/ 772 h 681"/>
                  <a:gd name="T2" fmla="*/ 2038 w 2066"/>
                  <a:gd name="T3" fmla="*/ 774 h 681"/>
                  <a:gd name="T4" fmla="*/ 2059 w 2066"/>
                  <a:gd name="T5" fmla="*/ 773 h 681"/>
                  <a:gd name="T6" fmla="*/ 2101 w 2066"/>
                  <a:gd name="T7" fmla="*/ 770 h 681"/>
                  <a:gd name="T8" fmla="*/ 2120 w 2066"/>
                  <a:gd name="T9" fmla="*/ 767 h 681"/>
                  <a:gd name="T10" fmla="*/ 2141 w 2066"/>
                  <a:gd name="T11" fmla="*/ 763 h 681"/>
                  <a:gd name="T12" fmla="*/ 2180 w 2066"/>
                  <a:gd name="T13" fmla="*/ 750 h 681"/>
                  <a:gd name="T14" fmla="*/ 2200 w 2066"/>
                  <a:gd name="T15" fmla="*/ 744 h 681"/>
                  <a:gd name="T16" fmla="*/ 2235 w 2066"/>
                  <a:gd name="T17" fmla="*/ 727 h 681"/>
                  <a:gd name="T18" fmla="*/ 2268 w 2066"/>
                  <a:gd name="T19" fmla="*/ 708 h 681"/>
                  <a:gd name="T20" fmla="*/ 2300 w 2066"/>
                  <a:gd name="T21" fmla="*/ 687 h 681"/>
                  <a:gd name="T22" fmla="*/ 2328 w 2066"/>
                  <a:gd name="T23" fmla="*/ 661 h 681"/>
                  <a:gd name="T24" fmla="*/ 2356 w 2066"/>
                  <a:gd name="T25" fmla="*/ 633 h 681"/>
                  <a:gd name="T26" fmla="*/ 2368 w 2066"/>
                  <a:gd name="T27" fmla="*/ 619 h 681"/>
                  <a:gd name="T28" fmla="*/ 2391 w 2066"/>
                  <a:gd name="T29" fmla="*/ 588 h 681"/>
                  <a:gd name="T30" fmla="*/ 2409 w 2066"/>
                  <a:gd name="T31" fmla="*/ 556 h 681"/>
                  <a:gd name="T32" fmla="*/ 2417 w 2066"/>
                  <a:gd name="T33" fmla="*/ 537 h 681"/>
                  <a:gd name="T34" fmla="*/ 2431 w 2066"/>
                  <a:gd name="T35" fmla="*/ 503 h 681"/>
                  <a:gd name="T36" fmla="*/ 2438 w 2066"/>
                  <a:gd name="T37" fmla="*/ 482 h 681"/>
                  <a:gd name="T38" fmla="*/ 2442 w 2066"/>
                  <a:gd name="T39" fmla="*/ 465 h 681"/>
                  <a:gd name="T40" fmla="*/ 2448 w 2066"/>
                  <a:gd name="T41" fmla="*/ 427 h 681"/>
                  <a:gd name="T42" fmla="*/ 2449 w 2066"/>
                  <a:gd name="T43" fmla="*/ 397 h 681"/>
                  <a:gd name="T44" fmla="*/ 2449 w 2066"/>
                  <a:gd name="T45" fmla="*/ 377 h 681"/>
                  <a:gd name="T46" fmla="*/ 2448 w 2066"/>
                  <a:gd name="T47" fmla="*/ 347 h 681"/>
                  <a:gd name="T48" fmla="*/ 2442 w 2066"/>
                  <a:gd name="T49" fmla="*/ 310 h 681"/>
                  <a:gd name="T50" fmla="*/ 2438 w 2066"/>
                  <a:gd name="T51" fmla="*/ 290 h 681"/>
                  <a:gd name="T52" fmla="*/ 2431 w 2066"/>
                  <a:gd name="T53" fmla="*/ 272 h 681"/>
                  <a:gd name="T54" fmla="*/ 2417 w 2066"/>
                  <a:gd name="T55" fmla="*/ 236 h 681"/>
                  <a:gd name="T56" fmla="*/ 2409 w 2066"/>
                  <a:gd name="T57" fmla="*/ 218 h 681"/>
                  <a:gd name="T58" fmla="*/ 2391 w 2066"/>
                  <a:gd name="T59" fmla="*/ 187 h 681"/>
                  <a:gd name="T60" fmla="*/ 2368 w 2066"/>
                  <a:gd name="T61" fmla="*/ 157 h 681"/>
                  <a:gd name="T62" fmla="*/ 2343 w 2066"/>
                  <a:gd name="T63" fmla="*/ 126 h 681"/>
                  <a:gd name="T64" fmla="*/ 2314 w 2066"/>
                  <a:gd name="T65" fmla="*/ 99 h 681"/>
                  <a:gd name="T66" fmla="*/ 2283 w 2066"/>
                  <a:gd name="T67" fmla="*/ 77 h 681"/>
                  <a:gd name="T68" fmla="*/ 2251 w 2066"/>
                  <a:gd name="T69" fmla="*/ 55 h 681"/>
                  <a:gd name="T70" fmla="*/ 2217 w 2066"/>
                  <a:gd name="T71" fmla="*/ 39 h 681"/>
                  <a:gd name="T72" fmla="*/ 2190 w 2066"/>
                  <a:gd name="T73" fmla="*/ 29 h 681"/>
                  <a:gd name="T74" fmla="*/ 2161 w 2066"/>
                  <a:gd name="T75" fmla="*/ 15 h 681"/>
                  <a:gd name="T76" fmla="*/ 2132 w 2066"/>
                  <a:gd name="T77" fmla="*/ 9 h 681"/>
                  <a:gd name="T78" fmla="*/ 2110 w 2066"/>
                  <a:gd name="T79" fmla="*/ 5 h 681"/>
                  <a:gd name="T80" fmla="*/ 2079 w 2066"/>
                  <a:gd name="T81" fmla="*/ 2 h 681"/>
                  <a:gd name="T82" fmla="*/ 2038 w 2066"/>
                  <a:gd name="T83" fmla="*/ 0 h 681"/>
                  <a:gd name="T84" fmla="*/ 2015 w 2066"/>
                  <a:gd name="T85" fmla="*/ 0 h 681"/>
                  <a:gd name="T86" fmla="*/ 1991 w 2066"/>
                  <a:gd name="T87" fmla="*/ 3 h 681"/>
                  <a:gd name="T88" fmla="*/ 996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151" name="Freeform 87"/>
              <p:cNvSpPr>
                <a:spLocks/>
              </p:cNvSpPr>
              <p:nvPr/>
            </p:nvSpPr>
            <p:spPr bwMode="auto">
              <a:xfrm>
                <a:off x="421" y="2903"/>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sp>
            <p:nvSpPr>
              <p:cNvPr id="88152" name="Oval 88"/>
              <p:cNvSpPr>
                <a:spLocks noChangeArrowheads="1"/>
              </p:cNvSpPr>
              <p:nvPr/>
            </p:nvSpPr>
            <p:spPr bwMode="auto">
              <a:xfrm>
                <a:off x="856" y="340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3" name="Oval 89"/>
              <p:cNvSpPr>
                <a:spLocks noChangeArrowheads="1"/>
              </p:cNvSpPr>
              <p:nvPr/>
            </p:nvSpPr>
            <p:spPr bwMode="auto">
              <a:xfrm>
                <a:off x="1330" y="3414"/>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4" name="Oval 90"/>
              <p:cNvSpPr>
                <a:spLocks noChangeArrowheads="1"/>
              </p:cNvSpPr>
              <p:nvPr/>
            </p:nvSpPr>
            <p:spPr bwMode="auto">
              <a:xfrm>
                <a:off x="1719" y="3431"/>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5" name="Oval 91"/>
              <p:cNvSpPr>
                <a:spLocks noChangeArrowheads="1"/>
              </p:cNvSpPr>
              <p:nvPr/>
            </p:nvSpPr>
            <p:spPr bwMode="auto">
              <a:xfrm>
                <a:off x="1760" y="2997"/>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6" name="Oval 92"/>
              <p:cNvSpPr>
                <a:spLocks noChangeArrowheads="1"/>
              </p:cNvSpPr>
              <p:nvPr/>
            </p:nvSpPr>
            <p:spPr bwMode="auto">
              <a:xfrm>
                <a:off x="1071" y="3046"/>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7" name="Oval 93"/>
              <p:cNvSpPr>
                <a:spLocks noChangeArrowheads="1"/>
              </p:cNvSpPr>
              <p:nvPr/>
            </p:nvSpPr>
            <p:spPr bwMode="auto">
              <a:xfrm>
                <a:off x="2404" y="325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8" name="Oval 94"/>
              <p:cNvSpPr>
                <a:spLocks noChangeArrowheads="1"/>
              </p:cNvSpPr>
              <p:nvPr/>
            </p:nvSpPr>
            <p:spPr bwMode="auto">
              <a:xfrm>
                <a:off x="1426" y="2963"/>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59" name="Oval 95"/>
              <p:cNvSpPr>
                <a:spLocks noChangeArrowheads="1"/>
              </p:cNvSpPr>
              <p:nvPr/>
            </p:nvSpPr>
            <p:spPr bwMode="auto">
              <a:xfrm>
                <a:off x="2032" y="322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60" name="Oval 96"/>
              <p:cNvSpPr>
                <a:spLocks noChangeArrowheads="1"/>
              </p:cNvSpPr>
              <p:nvPr/>
            </p:nvSpPr>
            <p:spPr bwMode="auto">
              <a:xfrm>
                <a:off x="2392" y="3033"/>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61" name="Oval 97"/>
              <p:cNvSpPr>
                <a:spLocks noChangeArrowheads="1"/>
              </p:cNvSpPr>
              <p:nvPr/>
            </p:nvSpPr>
            <p:spPr bwMode="auto">
              <a:xfrm>
                <a:off x="1561" y="3184"/>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62" name="Oval 98"/>
              <p:cNvSpPr>
                <a:spLocks noChangeArrowheads="1"/>
              </p:cNvSpPr>
              <p:nvPr/>
            </p:nvSpPr>
            <p:spPr bwMode="auto">
              <a:xfrm>
                <a:off x="1090" y="3412"/>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3" name="Oval 99"/>
              <p:cNvSpPr>
                <a:spLocks noChangeArrowheads="1"/>
              </p:cNvSpPr>
              <p:nvPr/>
            </p:nvSpPr>
            <p:spPr bwMode="auto">
              <a:xfrm>
                <a:off x="1954" y="3408"/>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4" name="Oval 100"/>
              <p:cNvSpPr>
                <a:spLocks noChangeArrowheads="1"/>
              </p:cNvSpPr>
              <p:nvPr/>
            </p:nvSpPr>
            <p:spPr bwMode="auto">
              <a:xfrm>
                <a:off x="849" y="3059"/>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5" name="Oval 101"/>
              <p:cNvSpPr>
                <a:spLocks noChangeArrowheads="1"/>
              </p:cNvSpPr>
              <p:nvPr/>
            </p:nvSpPr>
            <p:spPr bwMode="auto">
              <a:xfrm>
                <a:off x="1166" y="3159"/>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6" name="Oval 102"/>
              <p:cNvSpPr>
                <a:spLocks noChangeArrowheads="1"/>
              </p:cNvSpPr>
              <p:nvPr/>
            </p:nvSpPr>
            <p:spPr bwMode="auto">
              <a:xfrm>
                <a:off x="1755" y="3202"/>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7" name="Oval 103"/>
              <p:cNvSpPr>
                <a:spLocks noChangeArrowheads="1"/>
              </p:cNvSpPr>
              <p:nvPr/>
            </p:nvSpPr>
            <p:spPr bwMode="auto">
              <a:xfrm>
                <a:off x="1312" y="308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8" name="Oval 104"/>
              <p:cNvSpPr>
                <a:spLocks noChangeArrowheads="1"/>
              </p:cNvSpPr>
              <p:nvPr/>
            </p:nvSpPr>
            <p:spPr bwMode="auto">
              <a:xfrm>
                <a:off x="1846" y="2981"/>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69" name="Oval 105"/>
              <p:cNvSpPr>
                <a:spLocks noChangeArrowheads="1"/>
              </p:cNvSpPr>
              <p:nvPr/>
            </p:nvSpPr>
            <p:spPr bwMode="auto">
              <a:xfrm>
                <a:off x="2308" y="3122"/>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70" name="Oval 106"/>
              <p:cNvSpPr>
                <a:spLocks noChangeArrowheads="1"/>
              </p:cNvSpPr>
              <p:nvPr/>
            </p:nvSpPr>
            <p:spPr bwMode="auto">
              <a:xfrm>
                <a:off x="2428" y="341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71" name="Oval 107"/>
              <p:cNvSpPr>
                <a:spLocks noChangeArrowheads="1"/>
              </p:cNvSpPr>
              <p:nvPr/>
            </p:nvSpPr>
            <p:spPr bwMode="auto">
              <a:xfrm>
                <a:off x="2035" y="3028"/>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72" name="Oval 108"/>
              <p:cNvSpPr>
                <a:spLocks noChangeAspect="1" noChangeArrowheads="1"/>
              </p:cNvSpPr>
              <p:nvPr/>
            </p:nvSpPr>
            <p:spPr bwMode="auto">
              <a:xfrm>
                <a:off x="754" y="3122"/>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3" name="Oval 109"/>
              <p:cNvSpPr>
                <a:spLocks noChangeAspect="1" noChangeArrowheads="1"/>
              </p:cNvSpPr>
              <p:nvPr/>
            </p:nvSpPr>
            <p:spPr bwMode="auto">
              <a:xfrm>
                <a:off x="2206" y="3088"/>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4" name="Oval 110"/>
              <p:cNvSpPr>
                <a:spLocks noChangeAspect="1" noChangeArrowheads="1"/>
              </p:cNvSpPr>
              <p:nvPr/>
            </p:nvSpPr>
            <p:spPr bwMode="auto">
              <a:xfrm>
                <a:off x="727" y="343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5" name="Oval 111"/>
              <p:cNvSpPr>
                <a:spLocks noChangeAspect="1" noChangeArrowheads="1"/>
              </p:cNvSpPr>
              <p:nvPr/>
            </p:nvSpPr>
            <p:spPr bwMode="auto">
              <a:xfrm>
                <a:off x="2576" y="3297"/>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6" name="Oval 112"/>
              <p:cNvSpPr>
                <a:spLocks noChangeAspect="1" noChangeArrowheads="1"/>
              </p:cNvSpPr>
              <p:nvPr/>
            </p:nvSpPr>
            <p:spPr bwMode="auto">
              <a:xfrm>
                <a:off x="2165" y="3461"/>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7" name="Oval 113"/>
              <p:cNvSpPr>
                <a:spLocks noChangeAspect="1" noChangeArrowheads="1"/>
              </p:cNvSpPr>
              <p:nvPr/>
            </p:nvSpPr>
            <p:spPr bwMode="auto">
              <a:xfrm>
                <a:off x="1843" y="338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8" name="Oval 114"/>
              <p:cNvSpPr>
                <a:spLocks noChangeAspect="1" noChangeArrowheads="1"/>
              </p:cNvSpPr>
              <p:nvPr/>
            </p:nvSpPr>
            <p:spPr bwMode="auto">
              <a:xfrm>
                <a:off x="1555" y="3386"/>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79" name="Oval 115"/>
              <p:cNvSpPr>
                <a:spLocks noChangeAspect="1" noChangeArrowheads="1"/>
              </p:cNvSpPr>
              <p:nvPr/>
            </p:nvSpPr>
            <p:spPr bwMode="auto">
              <a:xfrm>
                <a:off x="2223" y="330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80" name="Oval 116"/>
              <p:cNvSpPr>
                <a:spLocks noChangeAspect="1" noChangeArrowheads="1"/>
              </p:cNvSpPr>
              <p:nvPr/>
            </p:nvSpPr>
            <p:spPr bwMode="auto">
              <a:xfrm>
                <a:off x="984" y="3241"/>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81" name="Oval 117"/>
              <p:cNvSpPr>
                <a:spLocks noChangeAspect="1" noChangeArrowheads="1"/>
              </p:cNvSpPr>
              <p:nvPr/>
            </p:nvSpPr>
            <p:spPr bwMode="auto">
              <a:xfrm>
                <a:off x="1277" y="3038"/>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82" name="Oval 118"/>
              <p:cNvSpPr>
                <a:spLocks noChangeAspect="1" noChangeArrowheads="1"/>
              </p:cNvSpPr>
              <p:nvPr/>
            </p:nvSpPr>
            <p:spPr bwMode="auto">
              <a:xfrm>
                <a:off x="1300" y="327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83" name="Oval 119"/>
              <p:cNvSpPr>
                <a:spLocks noChangeAspect="1" noChangeArrowheads="1"/>
              </p:cNvSpPr>
              <p:nvPr/>
            </p:nvSpPr>
            <p:spPr bwMode="auto">
              <a:xfrm>
                <a:off x="1625" y="3069"/>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88149" name="Text Box 120"/>
            <p:cNvSpPr txBox="1">
              <a:spLocks noChangeArrowheads="1"/>
            </p:cNvSpPr>
            <p:nvPr/>
          </p:nvSpPr>
          <p:spPr bwMode="auto">
            <a:xfrm>
              <a:off x="266" y="3066"/>
              <a:ext cx="228" cy="327"/>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rPr>
                <a:t>3</a:t>
              </a:r>
            </a:p>
          </p:txBody>
        </p:sp>
      </p:grpSp>
      <p:sp>
        <p:nvSpPr>
          <p:cNvPr id="193657" name="Rectangle 121"/>
          <p:cNvSpPr>
            <a:spLocks noGrp="1" noChangeArrowheads="1"/>
          </p:cNvSpPr>
          <p:nvPr>
            <p:ph type="title"/>
          </p:nvPr>
        </p:nvSpPr>
        <p:spPr>
          <a:xfrm>
            <a:off x="0" y="228600"/>
            <a:ext cx="9144000" cy="1143000"/>
          </a:xfrm>
        </p:spPr>
        <p:txBody>
          <a:bodyPr/>
          <a:lstStyle/>
          <a:p>
            <a:r>
              <a:rPr lang="en-US" smtClean="0">
                <a:solidFill>
                  <a:srgbClr val="2D2DB9"/>
                </a:solidFill>
                <a:latin typeface="Arial" pitchFamily="35" charset="0"/>
                <a:ea typeface="ＭＳ Ｐゴシック" pitchFamily="35" charset="-128"/>
                <a:cs typeface="ＭＳ Ｐゴシック" pitchFamily="35" charset="-128"/>
              </a:rPr>
              <a:t>3 Formats for Separation of Particles According to Density</a:t>
            </a:r>
          </a:p>
        </p:txBody>
      </p:sp>
      <p:grpSp>
        <p:nvGrpSpPr>
          <p:cNvPr id="12" name="Group 122"/>
          <p:cNvGrpSpPr>
            <a:grpSpLocks/>
          </p:cNvGrpSpPr>
          <p:nvPr/>
        </p:nvGrpSpPr>
        <p:grpSpPr bwMode="auto">
          <a:xfrm>
            <a:off x="5029200" y="4608513"/>
            <a:ext cx="3735388" cy="1111250"/>
            <a:chOff x="3205" y="1967"/>
            <a:chExt cx="2353" cy="700"/>
          </a:xfrm>
        </p:grpSpPr>
        <p:sp>
          <p:nvSpPr>
            <p:cNvPr id="88111" name="Freeform 123"/>
            <p:cNvSpPr>
              <a:spLocks/>
            </p:cNvSpPr>
            <p:nvPr/>
          </p:nvSpPr>
          <p:spPr bwMode="auto">
            <a:xfrm>
              <a:off x="3418" y="1968"/>
              <a:ext cx="2138" cy="699"/>
            </a:xfrm>
            <a:custGeom>
              <a:avLst/>
              <a:gdLst>
                <a:gd name="T0" fmla="*/ 1981 w 2066"/>
                <a:gd name="T1" fmla="*/ 772 h 681"/>
                <a:gd name="T2" fmla="*/ 2038 w 2066"/>
                <a:gd name="T3" fmla="*/ 774 h 681"/>
                <a:gd name="T4" fmla="*/ 2059 w 2066"/>
                <a:gd name="T5" fmla="*/ 773 h 681"/>
                <a:gd name="T6" fmla="*/ 2101 w 2066"/>
                <a:gd name="T7" fmla="*/ 770 h 681"/>
                <a:gd name="T8" fmla="*/ 2120 w 2066"/>
                <a:gd name="T9" fmla="*/ 767 h 681"/>
                <a:gd name="T10" fmla="*/ 2141 w 2066"/>
                <a:gd name="T11" fmla="*/ 763 h 681"/>
                <a:gd name="T12" fmla="*/ 2180 w 2066"/>
                <a:gd name="T13" fmla="*/ 750 h 681"/>
                <a:gd name="T14" fmla="*/ 2200 w 2066"/>
                <a:gd name="T15" fmla="*/ 744 h 681"/>
                <a:gd name="T16" fmla="*/ 2235 w 2066"/>
                <a:gd name="T17" fmla="*/ 727 h 681"/>
                <a:gd name="T18" fmla="*/ 2268 w 2066"/>
                <a:gd name="T19" fmla="*/ 708 h 681"/>
                <a:gd name="T20" fmla="*/ 2300 w 2066"/>
                <a:gd name="T21" fmla="*/ 687 h 681"/>
                <a:gd name="T22" fmla="*/ 2328 w 2066"/>
                <a:gd name="T23" fmla="*/ 661 h 681"/>
                <a:gd name="T24" fmla="*/ 2356 w 2066"/>
                <a:gd name="T25" fmla="*/ 633 h 681"/>
                <a:gd name="T26" fmla="*/ 2368 w 2066"/>
                <a:gd name="T27" fmla="*/ 619 h 681"/>
                <a:gd name="T28" fmla="*/ 2391 w 2066"/>
                <a:gd name="T29" fmla="*/ 588 h 681"/>
                <a:gd name="T30" fmla="*/ 2409 w 2066"/>
                <a:gd name="T31" fmla="*/ 556 h 681"/>
                <a:gd name="T32" fmla="*/ 2417 w 2066"/>
                <a:gd name="T33" fmla="*/ 537 h 681"/>
                <a:gd name="T34" fmla="*/ 2431 w 2066"/>
                <a:gd name="T35" fmla="*/ 503 h 681"/>
                <a:gd name="T36" fmla="*/ 2438 w 2066"/>
                <a:gd name="T37" fmla="*/ 482 h 681"/>
                <a:gd name="T38" fmla="*/ 2442 w 2066"/>
                <a:gd name="T39" fmla="*/ 465 h 681"/>
                <a:gd name="T40" fmla="*/ 2448 w 2066"/>
                <a:gd name="T41" fmla="*/ 427 h 681"/>
                <a:gd name="T42" fmla="*/ 2449 w 2066"/>
                <a:gd name="T43" fmla="*/ 397 h 681"/>
                <a:gd name="T44" fmla="*/ 2449 w 2066"/>
                <a:gd name="T45" fmla="*/ 377 h 681"/>
                <a:gd name="T46" fmla="*/ 2448 w 2066"/>
                <a:gd name="T47" fmla="*/ 347 h 681"/>
                <a:gd name="T48" fmla="*/ 2442 w 2066"/>
                <a:gd name="T49" fmla="*/ 310 h 681"/>
                <a:gd name="T50" fmla="*/ 2438 w 2066"/>
                <a:gd name="T51" fmla="*/ 290 h 681"/>
                <a:gd name="T52" fmla="*/ 2431 w 2066"/>
                <a:gd name="T53" fmla="*/ 272 h 681"/>
                <a:gd name="T54" fmla="*/ 2417 w 2066"/>
                <a:gd name="T55" fmla="*/ 236 h 681"/>
                <a:gd name="T56" fmla="*/ 2409 w 2066"/>
                <a:gd name="T57" fmla="*/ 218 h 681"/>
                <a:gd name="T58" fmla="*/ 2391 w 2066"/>
                <a:gd name="T59" fmla="*/ 187 h 681"/>
                <a:gd name="T60" fmla="*/ 2368 w 2066"/>
                <a:gd name="T61" fmla="*/ 157 h 681"/>
                <a:gd name="T62" fmla="*/ 2343 w 2066"/>
                <a:gd name="T63" fmla="*/ 126 h 681"/>
                <a:gd name="T64" fmla="*/ 2314 w 2066"/>
                <a:gd name="T65" fmla="*/ 99 h 681"/>
                <a:gd name="T66" fmla="*/ 2283 w 2066"/>
                <a:gd name="T67" fmla="*/ 77 h 681"/>
                <a:gd name="T68" fmla="*/ 2251 w 2066"/>
                <a:gd name="T69" fmla="*/ 55 h 681"/>
                <a:gd name="T70" fmla="*/ 2217 w 2066"/>
                <a:gd name="T71" fmla="*/ 39 h 681"/>
                <a:gd name="T72" fmla="*/ 2190 w 2066"/>
                <a:gd name="T73" fmla="*/ 29 h 681"/>
                <a:gd name="T74" fmla="*/ 2161 w 2066"/>
                <a:gd name="T75" fmla="*/ 15 h 681"/>
                <a:gd name="T76" fmla="*/ 2132 w 2066"/>
                <a:gd name="T77" fmla="*/ 9 h 681"/>
                <a:gd name="T78" fmla="*/ 2110 w 2066"/>
                <a:gd name="T79" fmla="*/ 5 h 681"/>
                <a:gd name="T80" fmla="*/ 2079 w 2066"/>
                <a:gd name="T81" fmla="*/ 2 h 681"/>
                <a:gd name="T82" fmla="*/ 2038 w 2066"/>
                <a:gd name="T83" fmla="*/ 0 h 681"/>
                <a:gd name="T84" fmla="*/ 2015 w 2066"/>
                <a:gd name="T85" fmla="*/ 0 h 681"/>
                <a:gd name="T86" fmla="*/ 1991 w 2066"/>
                <a:gd name="T87" fmla="*/ 3 h 681"/>
                <a:gd name="T88" fmla="*/ 996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112" name="Freeform 124"/>
            <p:cNvSpPr>
              <a:spLocks/>
            </p:cNvSpPr>
            <p:nvPr/>
          </p:nvSpPr>
          <p:spPr bwMode="auto">
            <a:xfrm>
              <a:off x="3205" y="1967"/>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grpSp>
          <p:nvGrpSpPr>
            <p:cNvPr id="88113" name="Group 125"/>
            <p:cNvGrpSpPr>
              <a:grpSpLocks/>
            </p:cNvGrpSpPr>
            <p:nvPr/>
          </p:nvGrpSpPr>
          <p:grpSpPr bwMode="auto">
            <a:xfrm>
              <a:off x="4202" y="1996"/>
              <a:ext cx="187" cy="583"/>
              <a:chOff x="2876" y="1232"/>
              <a:chExt cx="187" cy="583"/>
            </a:xfrm>
          </p:grpSpPr>
          <p:sp>
            <p:nvSpPr>
              <p:cNvPr id="88138" name="Oval 126"/>
              <p:cNvSpPr>
                <a:spLocks noChangeArrowheads="1"/>
              </p:cNvSpPr>
              <p:nvPr/>
            </p:nvSpPr>
            <p:spPr bwMode="auto">
              <a:xfrm>
                <a:off x="2896" y="173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39" name="Oval 127"/>
              <p:cNvSpPr>
                <a:spLocks noChangeArrowheads="1"/>
              </p:cNvSpPr>
              <p:nvPr/>
            </p:nvSpPr>
            <p:spPr bwMode="auto">
              <a:xfrm>
                <a:off x="2992" y="1690"/>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0" name="Oval 128"/>
              <p:cNvSpPr>
                <a:spLocks noChangeArrowheads="1"/>
              </p:cNvSpPr>
              <p:nvPr/>
            </p:nvSpPr>
            <p:spPr bwMode="auto">
              <a:xfrm>
                <a:off x="2979" y="1581"/>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1" name="Oval 129"/>
              <p:cNvSpPr>
                <a:spLocks noChangeArrowheads="1"/>
              </p:cNvSpPr>
              <p:nvPr/>
            </p:nvSpPr>
            <p:spPr bwMode="auto">
              <a:xfrm>
                <a:off x="2876" y="152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2" name="Oval 130"/>
              <p:cNvSpPr>
                <a:spLocks noChangeArrowheads="1"/>
              </p:cNvSpPr>
              <p:nvPr/>
            </p:nvSpPr>
            <p:spPr bwMode="auto">
              <a:xfrm>
                <a:off x="2895" y="1634"/>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3" name="Oval 131"/>
              <p:cNvSpPr>
                <a:spLocks noChangeArrowheads="1"/>
              </p:cNvSpPr>
              <p:nvPr/>
            </p:nvSpPr>
            <p:spPr bwMode="auto">
              <a:xfrm>
                <a:off x="2884" y="140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4" name="Oval 132"/>
              <p:cNvSpPr>
                <a:spLocks noChangeArrowheads="1"/>
              </p:cNvSpPr>
              <p:nvPr/>
            </p:nvSpPr>
            <p:spPr bwMode="auto">
              <a:xfrm>
                <a:off x="2884" y="1263"/>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5" name="Oval 133"/>
              <p:cNvSpPr>
                <a:spLocks noChangeArrowheads="1"/>
              </p:cNvSpPr>
              <p:nvPr/>
            </p:nvSpPr>
            <p:spPr bwMode="auto">
              <a:xfrm>
                <a:off x="2986" y="146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6" name="Oval 134"/>
              <p:cNvSpPr>
                <a:spLocks noChangeArrowheads="1"/>
              </p:cNvSpPr>
              <p:nvPr/>
            </p:nvSpPr>
            <p:spPr bwMode="auto">
              <a:xfrm>
                <a:off x="2980" y="1351"/>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47" name="Oval 135"/>
              <p:cNvSpPr>
                <a:spLocks noChangeArrowheads="1"/>
              </p:cNvSpPr>
              <p:nvPr/>
            </p:nvSpPr>
            <p:spPr bwMode="auto">
              <a:xfrm>
                <a:off x="2977" y="123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grpSp>
        <p:grpSp>
          <p:nvGrpSpPr>
            <p:cNvPr id="88114" name="Group 136"/>
            <p:cNvGrpSpPr>
              <a:grpSpLocks/>
            </p:cNvGrpSpPr>
            <p:nvPr/>
          </p:nvGrpSpPr>
          <p:grpSpPr bwMode="auto">
            <a:xfrm>
              <a:off x="4622" y="2014"/>
              <a:ext cx="187" cy="583"/>
              <a:chOff x="2876" y="1232"/>
              <a:chExt cx="187" cy="583"/>
            </a:xfrm>
          </p:grpSpPr>
          <p:sp>
            <p:nvSpPr>
              <p:cNvPr id="88128" name="Oval 137"/>
              <p:cNvSpPr>
                <a:spLocks noChangeArrowheads="1"/>
              </p:cNvSpPr>
              <p:nvPr/>
            </p:nvSpPr>
            <p:spPr bwMode="auto">
              <a:xfrm>
                <a:off x="2896" y="1736"/>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29" name="Oval 138"/>
              <p:cNvSpPr>
                <a:spLocks noChangeArrowheads="1"/>
              </p:cNvSpPr>
              <p:nvPr/>
            </p:nvSpPr>
            <p:spPr bwMode="auto">
              <a:xfrm>
                <a:off x="2992" y="1690"/>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0" name="Oval 139"/>
              <p:cNvSpPr>
                <a:spLocks noChangeArrowheads="1"/>
              </p:cNvSpPr>
              <p:nvPr/>
            </p:nvSpPr>
            <p:spPr bwMode="auto">
              <a:xfrm>
                <a:off x="2979" y="1581"/>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1" name="Oval 140"/>
              <p:cNvSpPr>
                <a:spLocks noChangeArrowheads="1"/>
              </p:cNvSpPr>
              <p:nvPr/>
            </p:nvSpPr>
            <p:spPr bwMode="auto">
              <a:xfrm>
                <a:off x="2876" y="152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2" name="Oval 141"/>
              <p:cNvSpPr>
                <a:spLocks noChangeArrowheads="1"/>
              </p:cNvSpPr>
              <p:nvPr/>
            </p:nvSpPr>
            <p:spPr bwMode="auto">
              <a:xfrm>
                <a:off x="2895" y="1634"/>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3" name="Oval 142"/>
              <p:cNvSpPr>
                <a:spLocks noChangeArrowheads="1"/>
              </p:cNvSpPr>
              <p:nvPr/>
            </p:nvSpPr>
            <p:spPr bwMode="auto">
              <a:xfrm>
                <a:off x="2884" y="140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4" name="Oval 143"/>
              <p:cNvSpPr>
                <a:spLocks noChangeArrowheads="1"/>
              </p:cNvSpPr>
              <p:nvPr/>
            </p:nvSpPr>
            <p:spPr bwMode="auto">
              <a:xfrm>
                <a:off x="2884" y="1263"/>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5" name="Oval 144"/>
              <p:cNvSpPr>
                <a:spLocks noChangeArrowheads="1"/>
              </p:cNvSpPr>
              <p:nvPr/>
            </p:nvSpPr>
            <p:spPr bwMode="auto">
              <a:xfrm>
                <a:off x="2986" y="1464"/>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6" name="Oval 145"/>
              <p:cNvSpPr>
                <a:spLocks noChangeArrowheads="1"/>
              </p:cNvSpPr>
              <p:nvPr/>
            </p:nvSpPr>
            <p:spPr bwMode="auto">
              <a:xfrm>
                <a:off x="2980" y="135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37" name="Oval 146"/>
              <p:cNvSpPr>
                <a:spLocks noChangeArrowheads="1"/>
              </p:cNvSpPr>
              <p:nvPr/>
            </p:nvSpPr>
            <p:spPr bwMode="auto">
              <a:xfrm>
                <a:off x="2977" y="123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88115" name="Group 147"/>
            <p:cNvGrpSpPr>
              <a:grpSpLocks/>
            </p:cNvGrpSpPr>
            <p:nvPr/>
          </p:nvGrpSpPr>
          <p:grpSpPr bwMode="auto">
            <a:xfrm>
              <a:off x="4961" y="2019"/>
              <a:ext cx="117" cy="626"/>
              <a:chOff x="1697" y="1318"/>
              <a:chExt cx="117" cy="626"/>
            </a:xfrm>
          </p:grpSpPr>
          <p:sp>
            <p:nvSpPr>
              <p:cNvPr id="88116" name="Oval 148"/>
              <p:cNvSpPr>
                <a:spLocks noChangeAspect="1" noChangeArrowheads="1"/>
              </p:cNvSpPr>
              <p:nvPr/>
            </p:nvSpPr>
            <p:spPr bwMode="auto">
              <a:xfrm>
                <a:off x="1708" y="155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17" name="Oval 149"/>
              <p:cNvSpPr>
                <a:spLocks noChangeAspect="1" noChangeArrowheads="1"/>
              </p:cNvSpPr>
              <p:nvPr/>
            </p:nvSpPr>
            <p:spPr bwMode="auto">
              <a:xfrm>
                <a:off x="1756" y="1643"/>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18" name="Oval 150"/>
              <p:cNvSpPr>
                <a:spLocks noChangeAspect="1" noChangeArrowheads="1"/>
              </p:cNvSpPr>
              <p:nvPr/>
            </p:nvSpPr>
            <p:spPr bwMode="auto">
              <a:xfrm>
                <a:off x="1711" y="18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19" name="Oval 151"/>
              <p:cNvSpPr>
                <a:spLocks noChangeAspect="1" noChangeArrowheads="1"/>
              </p:cNvSpPr>
              <p:nvPr/>
            </p:nvSpPr>
            <p:spPr bwMode="auto">
              <a:xfrm>
                <a:off x="1700" y="173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0" name="Oval 152"/>
              <p:cNvSpPr>
                <a:spLocks noChangeAspect="1" noChangeArrowheads="1"/>
              </p:cNvSpPr>
              <p:nvPr/>
            </p:nvSpPr>
            <p:spPr bwMode="auto">
              <a:xfrm>
                <a:off x="1769" y="190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1" name="Oval 153"/>
              <p:cNvSpPr>
                <a:spLocks noChangeAspect="1" noChangeArrowheads="1"/>
              </p:cNvSpPr>
              <p:nvPr/>
            </p:nvSpPr>
            <p:spPr bwMode="auto">
              <a:xfrm>
                <a:off x="1741" y="170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2" name="Oval 154"/>
              <p:cNvSpPr>
                <a:spLocks noChangeAspect="1" noChangeArrowheads="1"/>
              </p:cNvSpPr>
              <p:nvPr/>
            </p:nvSpPr>
            <p:spPr bwMode="auto">
              <a:xfrm>
                <a:off x="1753" y="183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3" name="Oval 155"/>
              <p:cNvSpPr>
                <a:spLocks noChangeAspect="1" noChangeArrowheads="1"/>
              </p:cNvSpPr>
              <p:nvPr/>
            </p:nvSpPr>
            <p:spPr bwMode="auto">
              <a:xfrm>
                <a:off x="1725" y="1780"/>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4" name="Oval 156"/>
              <p:cNvSpPr>
                <a:spLocks noChangeAspect="1" noChangeArrowheads="1"/>
              </p:cNvSpPr>
              <p:nvPr/>
            </p:nvSpPr>
            <p:spPr bwMode="auto">
              <a:xfrm>
                <a:off x="1728" y="149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5" name="Oval 157"/>
              <p:cNvSpPr>
                <a:spLocks noChangeAspect="1" noChangeArrowheads="1"/>
              </p:cNvSpPr>
              <p:nvPr/>
            </p:nvSpPr>
            <p:spPr bwMode="auto">
              <a:xfrm>
                <a:off x="1697"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6" name="Oval 158"/>
              <p:cNvSpPr>
                <a:spLocks noChangeAspect="1" noChangeArrowheads="1"/>
              </p:cNvSpPr>
              <p:nvPr/>
            </p:nvSpPr>
            <p:spPr bwMode="auto">
              <a:xfrm>
                <a:off x="1714" y="137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127" name="Oval 159"/>
              <p:cNvSpPr>
                <a:spLocks noChangeAspect="1" noChangeArrowheads="1"/>
              </p:cNvSpPr>
              <p:nvPr/>
            </p:nvSpPr>
            <p:spPr bwMode="auto">
              <a:xfrm>
                <a:off x="1697" y="131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grpSp>
        <p:nvGrpSpPr>
          <p:cNvPr id="16" name="Group 160"/>
          <p:cNvGrpSpPr>
            <a:grpSpLocks/>
          </p:cNvGrpSpPr>
          <p:nvPr/>
        </p:nvGrpSpPr>
        <p:grpSpPr bwMode="auto">
          <a:xfrm>
            <a:off x="5029200" y="1776413"/>
            <a:ext cx="3735388" cy="1111250"/>
            <a:chOff x="3205" y="1967"/>
            <a:chExt cx="2353" cy="700"/>
          </a:xfrm>
        </p:grpSpPr>
        <p:sp>
          <p:nvSpPr>
            <p:cNvPr id="88074" name="Freeform 161"/>
            <p:cNvSpPr>
              <a:spLocks/>
            </p:cNvSpPr>
            <p:nvPr/>
          </p:nvSpPr>
          <p:spPr bwMode="auto">
            <a:xfrm>
              <a:off x="3418" y="1968"/>
              <a:ext cx="2138" cy="699"/>
            </a:xfrm>
            <a:custGeom>
              <a:avLst/>
              <a:gdLst>
                <a:gd name="T0" fmla="*/ 1981 w 2066"/>
                <a:gd name="T1" fmla="*/ 772 h 681"/>
                <a:gd name="T2" fmla="*/ 2038 w 2066"/>
                <a:gd name="T3" fmla="*/ 774 h 681"/>
                <a:gd name="T4" fmla="*/ 2059 w 2066"/>
                <a:gd name="T5" fmla="*/ 773 h 681"/>
                <a:gd name="T6" fmla="*/ 2101 w 2066"/>
                <a:gd name="T7" fmla="*/ 770 h 681"/>
                <a:gd name="T8" fmla="*/ 2120 w 2066"/>
                <a:gd name="T9" fmla="*/ 767 h 681"/>
                <a:gd name="T10" fmla="*/ 2141 w 2066"/>
                <a:gd name="T11" fmla="*/ 763 h 681"/>
                <a:gd name="T12" fmla="*/ 2180 w 2066"/>
                <a:gd name="T13" fmla="*/ 750 h 681"/>
                <a:gd name="T14" fmla="*/ 2200 w 2066"/>
                <a:gd name="T15" fmla="*/ 744 h 681"/>
                <a:gd name="T16" fmla="*/ 2235 w 2066"/>
                <a:gd name="T17" fmla="*/ 727 h 681"/>
                <a:gd name="T18" fmla="*/ 2268 w 2066"/>
                <a:gd name="T19" fmla="*/ 708 h 681"/>
                <a:gd name="T20" fmla="*/ 2300 w 2066"/>
                <a:gd name="T21" fmla="*/ 687 h 681"/>
                <a:gd name="T22" fmla="*/ 2328 w 2066"/>
                <a:gd name="T23" fmla="*/ 661 h 681"/>
                <a:gd name="T24" fmla="*/ 2356 w 2066"/>
                <a:gd name="T25" fmla="*/ 633 h 681"/>
                <a:gd name="T26" fmla="*/ 2368 w 2066"/>
                <a:gd name="T27" fmla="*/ 619 h 681"/>
                <a:gd name="T28" fmla="*/ 2391 w 2066"/>
                <a:gd name="T29" fmla="*/ 588 h 681"/>
                <a:gd name="T30" fmla="*/ 2409 w 2066"/>
                <a:gd name="T31" fmla="*/ 556 h 681"/>
                <a:gd name="T32" fmla="*/ 2417 w 2066"/>
                <a:gd name="T33" fmla="*/ 537 h 681"/>
                <a:gd name="T34" fmla="*/ 2431 w 2066"/>
                <a:gd name="T35" fmla="*/ 503 h 681"/>
                <a:gd name="T36" fmla="*/ 2438 w 2066"/>
                <a:gd name="T37" fmla="*/ 482 h 681"/>
                <a:gd name="T38" fmla="*/ 2442 w 2066"/>
                <a:gd name="T39" fmla="*/ 465 h 681"/>
                <a:gd name="T40" fmla="*/ 2448 w 2066"/>
                <a:gd name="T41" fmla="*/ 427 h 681"/>
                <a:gd name="T42" fmla="*/ 2449 w 2066"/>
                <a:gd name="T43" fmla="*/ 397 h 681"/>
                <a:gd name="T44" fmla="*/ 2449 w 2066"/>
                <a:gd name="T45" fmla="*/ 377 h 681"/>
                <a:gd name="T46" fmla="*/ 2448 w 2066"/>
                <a:gd name="T47" fmla="*/ 347 h 681"/>
                <a:gd name="T48" fmla="*/ 2442 w 2066"/>
                <a:gd name="T49" fmla="*/ 310 h 681"/>
                <a:gd name="T50" fmla="*/ 2438 w 2066"/>
                <a:gd name="T51" fmla="*/ 290 h 681"/>
                <a:gd name="T52" fmla="*/ 2431 w 2066"/>
                <a:gd name="T53" fmla="*/ 272 h 681"/>
                <a:gd name="T54" fmla="*/ 2417 w 2066"/>
                <a:gd name="T55" fmla="*/ 236 h 681"/>
                <a:gd name="T56" fmla="*/ 2409 w 2066"/>
                <a:gd name="T57" fmla="*/ 218 h 681"/>
                <a:gd name="T58" fmla="*/ 2391 w 2066"/>
                <a:gd name="T59" fmla="*/ 187 h 681"/>
                <a:gd name="T60" fmla="*/ 2368 w 2066"/>
                <a:gd name="T61" fmla="*/ 157 h 681"/>
                <a:gd name="T62" fmla="*/ 2343 w 2066"/>
                <a:gd name="T63" fmla="*/ 126 h 681"/>
                <a:gd name="T64" fmla="*/ 2314 w 2066"/>
                <a:gd name="T65" fmla="*/ 99 h 681"/>
                <a:gd name="T66" fmla="*/ 2283 w 2066"/>
                <a:gd name="T67" fmla="*/ 77 h 681"/>
                <a:gd name="T68" fmla="*/ 2251 w 2066"/>
                <a:gd name="T69" fmla="*/ 55 h 681"/>
                <a:gd name="T70" fmla="*/ 2217 w 2066"/>
                <a:gd name="T71" fmla="*/ 39 h 681"/>
                <a:gd name="T72" fmla="*/ 2190 w 2066"/>
                <a:gd name="T73" fmla="*/ 29 h 681"/>
                <a:gd name="T74" fmla="*/ 2161 w 2066"/>
                <a:gd name="T75" fmla="*/ 15 h 681"/>
                <a:gd name="T76" fmla="*/ 2132 w 2066"/>
                <a:gd name="T77" fmla="*/ 9 h 681"/>
                <a:gd name="T78" fmla="*/ 2110 w 2066"/>
                <a:gd name="T79" fmla="*/ 5 h 681"/>
                <a:gd name="T80" fmla="*/ 2079 w 2066"/>
                <a:gd name="T81" fmla="*/ 2 h 681"/>
                <a:gd name="T82" fmla="*/ 2038 w 2066"/>
                <a:gd name="T83" fmla="*/ 0 h 681"/>
                <a:gd name="T84" fmla="*/ 2015 w 2066"/>
                <a:gd name="T85" fmla="*/ 0 h 681"/>
                <a:gd name="T86" fmla="*/ 1991 w 2066"/>
                <a:gd name="T87" fmla="*/ 3 h 681"/>
                <a:gd name="T88" fmla="*/ 996 w 2066"/>
                <a:gd name="T89" fmla="*/ 1 h 681"/>
                <a:gd name="T90" fmla="*/ 1 w 2066"/>
                <a:gd name="T91" fmla="*/ 0 h 681"/>
                <a:gd name="T92" fmla="*/ 0 w 2066"/>
                <a:gd name="T93" fmla="*/ 194 h 681"/>
                <a:gd name="T94" fmla="*/ 1 w 2066"/>
                <a:gd name="T95" fmla="*/ 386 h 681"/>
                <a:gd name="T96" fmla="*/ 2 w 2066"/>
                <a:gd name="T97" fmla="*/ 580 h 681"/>
                <a:gd name="T98" fmla="*/ 1 w 2066"/>
                <a:gd name="T99" fmla="*/ 772 h 68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66"/>
                <a:gd name="T151" fmla="*/ 0 h 681"/>
                <a:gd name="T152" fmla="*/ 2066 w 2066"/>
                <a:gd name="T153" fmla="*/ 681 h 68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66" h="681">
                  <a:moveTo>
                    <a:pt x="1" y="678"/>
                  </a:moveTo>
                  <a:lnTo>
                    <a:pt x="1670" y="678"/>
                  </a:lnTo>
                  <a:lnTo>
                    <a:pt x="1697" y="679"/>
                  </a:lnTo>
                  <a:lnTo>
                    <a:pt x="1717" y="680"/>
                  </a:lnTo>
                  <a:lnTo>
                    <a:pt x="1726" y="680"/>
                  </a:lnTo>
                  <a:lnTo>
                    <a:pt x="1735" y="679"/>
                  </a:lnTo>
                  <a:lnTo>
                    <a:pt x="1752" y="678"/>
                  </a:lnTo>
                  <a:lnTo>
                    <a:pt x="1770" y="676"/>
                  </a:lnTo>
                  <a:lnTo>
                    <a:pt x="1778" y="674"/>
                  </a:lnTo>
                  <a:lnTo>
                    <a:pt x="1787" y="673"/>
                  </a:lnTo>
                  <a:lnTo>
                    <a:pt x="1796" y="671"/>
                  </a:lnTo>
                  <a:lnTo>
                    <a:pt x="1804" y="669"/>
                  </a:lnTo>
                  <a:lnTo>
                    <a:pt x="1821" y="664"/>
                  </a:lnTo>
                  <a:lnTo>
                    <a:pt x="1837" y="659"/>
                  </a:lnTo>
                  <a:lnTo>
                    <a:pt x="1845" y="656"/>
                  </a:lnTo>
                  <a:lnTo>
                    <a:pt x="1853" y="653"/>
                  </a:lnTo>
                  <a:lnTo>
                    <a:pt x="1868" y="646"/>
                  </a:lnTo>
                  <a:lnTo>
                    <a:pt x="1883" y="638"/>
                  </a:lnTo>
                  <a:lnTo>
                    <a:pt x="1897" y="630"/>
                  </a:lnTo>
                  <a:lnTo>
                    <a:pt x="1911" y="622"/>
                  </a:lnTo>
                  <a:lnTo>
                    <a:pt x="1924" y="613"/>
                  </a:lnTo>
                  <a:lnTo>
                    <a:pt x="1938" y="603"/>
                  </a:lnTo>
                  <a:lnTo>
                    <a:pt x="1950" y="592"/>
                  </a:lnTo>
                  <a:lnTo>
                    <a:pt x="1962" y="580"/>
                  </a:lnTo>
                  <a:lnTo>
                    <a:pt x="1974" y="568"/>
                  </a:lnTo>
                  <a:lnTo>
                    <a:pt x="1985" y="556"/>
                  </a:lnTo>
                  <a:lnTo>
                    <a:pt x="1990" y="549"/>
                  </a:lnTo>
                  <a:lnTo>
                    <a:pt x="1995" y="543"/>
                  </a:lnTo>
                  <a:lnTo>
                    <a:pt x="2005" y="529"/>
                  </a:lnTo>
                  <a:lnTo>
                    <a:pt x="2014" y="516"/>
                  </a:lnTo>
                  <a:lnTo>
                    <a:pt x="2023" y="502"/>
                  </a:lnTo>
                  <a:lnTo>
                    <a:pt x="2030" y="488"/>
                  </a:lnTo>
                  <a:lnTo>
                    <a:pt x="2034" y="480"/>
                  </a:lnTo>
                  <a:lnTo>
                    <a:pt x="2037" y="472"/>
                  </a:lnTo>
                  <a:lnTo>
                    <a:pt x="2044" y="457"/>
                  </a:lnTo>
                  <a:lnTo>
                    <a:pt x="2049" y="441"/>
                  </a:lnTo>
                  <a:lnTo>
                    <a:pt x="2052" y="433"/>
                  </a:lnTo>
                  <a:lnTo>
                    <a:pt x="2054" y="424"/>
                  </a:lnTo>
                  <a:lnTo>
                    <a:pt x="2056" y="416"/>
                  </a:lnTo>
                  <a:lnTo>
                    <a:pt x="2058" y="408"/>
                  </a:lnTo>
                  <a:lnTo>
                    <a:pt x="2061" y="392"/>
                  </a:lnTo>
                  <a:lnTo>
                    <a:pt x="2063" y="375"/>
                  </a:lnTo>
                  <a:lnTo>
                    <a:pt x="2064" y="357"/>
                  </a:lnTo>
                  <a:lnTo>
                    <a:pt x="2064" y="349"/>
                  </a:lnTo>
                  <a:lnTo>
                    <a:pt x="2065" y="340"/>
                  </a:lnTo>
                  <a:lnTo>
                    <a:pt x="2064" y="331"/>
                  </a:lnTo>
                  <a:lnTo>
                    <a:pt x="2064" y="322"/>
                  </a:lnTo>
                  <a:lnTo>
                    <a:pt x="2063" y="305"/>
                  </a:lnTo>
                  <a:lnTo>
                    <a:pt x="2061" y="288"/>
                  </a:lnTo>
                  <a:lnTo>
                    <a:pt x="2058" y="272"/>
                  </a:lnTo>
                  <a:lnTo>
                    <a:pt x="2056" y="263"/>
                  </a:lnTo>
                  <a:lnTo>
                    <a:pt x="2054" y="255"/>
                  </a:lnTo>
                  <a:lnTo>
                    <a:pt x="2052" y="247"/>
                  </a:lnTo>
                  <a:lnTo>
                    <a:pt x="2049" y="239"/>
                  </a:lnTo>
                  <a:lnTo>
                    <a:pt x="2044" y="223"/>
                  </a:lnTo>
                  <a:lnTo>
                    <a:pt x="2037" y="207"/>
                  </a:lnTo>
                  <a:lnTo>
                    <a:pt x="2034" y="200"/>
                  </a:lnTo>
                  <a:lnTo>
                    <a:pt x="2030" y="192"/>
                  </a:lnTo>
                  <a:lnTo>
                    <a:pt x="2023" y="177"/>
                  </a:lnTo>
                  <a:lnTo>
                    <a:pt x="2014" y="164"/>
                  </a:lnTo>
                  <a:lnTo>
                    <a:pt x="2005" y="150"/>
                  </a:lnTo>
                  <a:lnTo>
                    <a:pt x="1995" y="137"/>
                  </a:lnTo>
                  <a:lnTo>
                    <a:pt x="1985" y="124"/>
                  </a:lnTo>
                  <a:lnTo>
                    <a:pt x="1974" y="111"/>
                  </a:lnTo>
                  <a:lnTo>
                    <a:pt x="1962" y="99"/>
                  </a:lnTo>
                  <a:lnTo>
                    <a:pt x="1950" y="88"/>
                  </a:lnTo>
                  <a:lnTo>
                    <a:pt x="1938" y="77"/>
                  </a:lnTo>
                  <a:lnTo>
                    <a:pt x="1924" y="67"/>
                  </a:lnTo>
                  <a:lnTo>
                    <a:pt x="1911" y="57"/>
                  </a:lnTo>
                  <a:lnTo>
                    <a:pt x="1897" y="50"/>
                  </a:lnTo>
                  <a:lnTo>
                    <a:pt x="1883" y="41"/>
                  </a:lnTo>
                  <a:lnTo>
                    <a:pt x="1868" y="34"/>
                  </a:lnTo>
                  <a:lnTo>
                    <a:pt x="1853" y="27"/>
                  </a:lnTo>
                  <a:lnTo>
                    <a:pt x="1845" y="24"/>
                  </a:lnTo>
                  <a:lnTo>
                    <a:pt x="1837" y="20"/>
                  </a:lnTo>
                  <a:lnTo>
                    <a:pt x="1821" y="15"/>
                  </a:lnTo>
                  <a:lnTo>
                    <a:pt x="1804" y="11"/>
                  </a:lnTo>
                  <a:lnTo>
                    <a:pt x="1796" y="9"/>
                  </a:lnTo>
                  <a:lnTo>
                    <a:pt x="1787" y="7"/>
                  </a:lnTo>
                  <a:lnTo>
                    <a:pt x="1778" y="5"/>
                  </a:lnTo>
                  <a:lnTo>
                    <a:pt x="1770" y="4"/>
                  </a:lnTo>
                  <a:lnTo>
                    <a:pt x="1752" y="2"/>
                  </a:lnTo>
                  <a:lnTo>
                    <a:pt x="1735" y="0"/>
                  </a:lnTo>
                  <a:lnTo>
                    <a:pt x="1717" y="0"/>
                  </a:lnTo>
                  <a:lnTo>
                    <a:pt x="1708" y="0"/>
                  </a:lnTo>
                  <a:lnTo>
                    <a:pt x="1698" y="0"/>
                  </a:lnTo>
                  <a:lnTo>
                    <a:pt x="1688" y="1"/>
                  </a:lnTo>
                  <a:lnTo>
                    <a:pt x="1678" y="3"/>
                  </a:lnTo>
                  <a:lnTo>
                    <a:pt x="1259" y="2"/>
                  </a:lnTo>
                  <a:lnTo>
                    <a:pt x="840" y="1"/>
                  </a:lnTo>
                  <a:lnTo>
                    <a:pt x="419" y="0"/>
                  </a:lnTo>
                  <a:lnTo>
                    <a:pt x="1" y="0"/>
                  </a:lnTo>
                  <a:lnTo>
                    <a:pt x="0" y="84"/>
                  </a:lnTo>
                  <a:lnTo>
                    <a:pt x="0" y="170"/>
                  </a:lnTo>
                  <a:lnTo>
                    <a:pt x="0" y="254"/>
                  </a:lnTo>
                  <a:lnTo>
                    <a:pt x="1" y="339"/>
                  </a:lnTo>
                  <a:lnTo>
                    <a:pt x="1" y="424"/>
                  </a:lnTo>
                  <a:lnTo>
                    <a:pt x="2" y="509"/>
                  </a:lnTo>
                  <a:lnTo>
                    <a:pt x="2" y="593"/>
                  </a:lnTo>
                  <a:lnTo>
                    <a:pt x="1" y="678"/>
                  </a:lnTo>
                </a:path>
              </a:pathLst>
            </a:custGeom>
            <a:gradFill rotWithShape="0">
              <a:gsLst>
                <a:gs pos="0">
                  <a:srgbClr val="CCFFFF"/>
                </a:gs>
                <a:gs pos="100000">
                  <a:srgbClr val="3399FF"/>
                </a:gs>
              </a:gsLst>
              <a:lin ang="0" scaled="1"/>
            </a:gradFill>
            <a:ln w="12700" cap="rnd">
              <a:noFill/>
              <a:round/>
              <a:headEnd/>
              <a:tailEnd/>
            </a:ln>
          </p:spPr>
          <p:txBody>
            <a:bodyPr>
              <a:prstTxWarp prst="textNoShape">
                <a:avLst/>
              </a:prstTxWarp>
            </a:bodyPr>
            <a:lstStyle/>
            <a:p>
              <a:endParaRPr lang="en-US"/>
            </a:p>
          </p:txBody>
        </p:sp>
        <p:sp>
          <p:nvSpPr>
            <p:cNvPr id="88075" name="Freeform 162"/>
            <p:cNvSpPr>
              <a:spLocks/>
            </p:cNvSpPr>
            <p:nvPr/>
          </p:nvSpPr>
          <p:spPr bwMode="auto">
            <a:xfrm>
              <a:off x="3205" y="1967"/>
              <a:ext cx="2353" cy="697"/>
            </a:xfrm>
            <a:custGeom>
              <a:avLst/>
              <a:gdLst>
                <a:gd name="T0" fmla="*/ 1902 w 2353"/>
                <a:gd name="T1" fmla="*/ 695 h 697"/>
                <a:gd name="T2" fmla="*/ 1956 w 2353"/>
                <a:gd name="T3" fmla="*/ 696 h 697"/>
                <a:gd name="T4" fmla="*/ 1986 w 2353"/>
                <a:gd name="T5" fmla="*/ 695 h 697"/>
                <a:gd name="T6" fmla="*/ 2016 w 2353"/>
                <a:gd name="T7" fmla="*/ 692 h 697"/>
                <a:gd name="T8" fmla="*/ 2045 w 2353"/>
                <a:gd name="T9" fmla="*/ 687 h 697"/>
                <a:gd name="T10" fmla="*/ 2064 w 2353"/>
                <a:gd name="T11" fmla="*/ 683 h 697"/>
                <a:gd name="T12" fmla="*/ 2091 w 2353"/>
                <a:gd name="T13" fmla="*/ 675 h 697"/>
                <a:gd name="T14" fmla="*/ 2127 w 2353"/>
                <a:gd name="T15" fmla="*/ 662 h 697"/>
                <a:gd name="T16" fmla="*/ 2153 w 2353"/>
                <a:gd name="T17" fmla="*/ 650 h 697"/>
                <a:gd name="T18" fmla="*/ 2177 w 2353"/>
                <a:gd name="T19" fmla="*/ 637 h 697"/>
                <a:gd name="T20" fmla="*/ 2193 w 2353"/>
                <a:gd name="T21" fmla="*/ 627 h 697"/>
                <a:gd name="T22" fmla="*/ 2215 w 2353"/>
                <a:gd name="T23" fmla="*/ 611 h 697"/>
                <a:gd name="T24" fmla="*/ 2236 w 2353"/>
                <a:gd name="T25" fmla="*/ 595 h 697"/>
                <a:gd name="T26" fmla="*/ 2261 w 2353"/>
                <a:gd name="T27" fmla="*/ 570 h 697"/>
                <a:gd name="T28" fmla="*/ 2279 w 2353"/>
                <a:gd name="T29" fmla="*/ 550 h 697"/>
                <a:gd name="T30" fmla="*/ 2289 w 2353"/>
                <a:gd name="T31" fmla="*/ 536 h 697"/>
                <a:gd name="T32" fmla="*/ 2299 w 2353"/>
                <a:gd name="T33" fmla="*/ 521 h 697"/>
                <a:gd name="T34" fmla="*/ 2309 w 2353"/>
                <a:gd name="T35" fmla="*/ 507 h 697"/>
                <a:gd name="T36" fmla="*/ 2317 w 2353"/>
                <a:gd name="T37" fmla="*/ 491 h 697"/>
                <a:gd name="T38" fmla="*/ 2328 w 2353"/>
                <a:gd name="T39" fmla="*/ 468 h 697"/>
                <a:gd name="T40" fmla="*/ 2339 w 2353"/>
                <a:gd name="T41" fmla="*/ 435 h 697"/>
                <a:gd name="T42" fmla="*/ 2346 w 2353"/>
                <a:gd name="T43" fmla="*/ 410 h 697"/>
                <a:gd name="T44" fmla="*/ 2349 w 2353"/>
                <a:gd name="T45" fmla="*/ 393 h 697"/>
                <a:gd name="T46" fmla="*/ 2351 w 2353"/>
                <a:gd name="T47" fmla="*/ 375 h 697"/>
                <a:gd name="T48" fmla="*/ 2352 w 2353"/>
                <a:gd name="T49" fmla="*/ 357 h 697"/>
                <a:gd name="T50" fmla="*/ 2352 w 2353"/>
                <a:gd name="T51" fmla="*/ 339 h 697"/>
                <a:gd name="T52" fmla="*/ 2351 w 2353"/>
                <a:gd name="T53" fmla="*/ 321 h 697"/>
                <a:gd name="T54" fmla="*/ 2349 w 2353"/>
                <a:gd name="T55" fmla="*/ 304 h 697"/>
                <a:gd name="T56" fmla="*/ 2346 w 2353"/>
                <a:gd name="T57" fmla="*/ 287 h 697"/>
                <a:gd name="T58" fmla="*/ 2339 w 2353"/>
                <a:gd name="T59" fmla="*/ 261 h 697"/>
                <a:gd name="T60" fmla="*/ 2328 w 2353"/>
                <a:gd name="T61" fmla="*/ 229 h 697"/>
                <a:gd name="T62" fmla="*/ 2313 w 2353"/>
                <a:gd name="T63" fmla="*/ 197 h 697"/>
                <a:gd name="T64" fmla="*/ 2295 w 2353"/>
                <a:gd name="T65" fmla="*/ 167 h 697"/>
                <a:gd name="T66" fmla="*/ 2279 w 2353"/>
                <a:gd name="T67" fmla="*/ 147 h 697"/>
                <a:gd name="T68" fmla="*/ 2261 w 2353"/>
                <a:gd name="T69" fmla="*/ 127 h 697"/>
                <a:gd name="T70" fmla="*/ 2236 w 2353"/>
                <a:gd name="T71" fmla="*/ 102 h 697"/>
                <a:gd name="T72" fmla="*/ 2207 w 2353"/>
                <a:gd name="T73" fmla="*/ 79 h 697"/>
                <a:gd name="T74" fmla="*/ 2177 w 2353"/>
                <a:gd name="T75" fmla="*/ 59 h 697"/>
                <a:gd name="T76" fmla="*/ 2153 w 2353"/>
                <a:gd name="T77" fmla="*/ 46 h 697"/>
                <a:gd name="T78" fmla="*/ 2127 w 2353"/>
                <a:gd name="T79" fmla="*/ 34 h 697"/>
                <a:gd name="T80" fmla="*/ 2091 w 2353"/>
                <a:gd name="T81" fmla="*/ 21 h 697"/>
                <a:gd name="T82" fmla="*/ 2064 w 2353"/>
                <a:gd name="T83" fmla="*/ 13 h 697"/>
                <a:gd name="T84" fmla="*/ 2045 w 2353"/>
                <a:gd name="T85" fmla="*/ 9 h 697"/>
                <a:gd name="T86" fmla="*/ 2016 w 2353"/>
                <a:gd name="T87" fmla="*/ 4 h 697"/>
                <a:gd name="T88" fmla="*/ 1986 w 2353"/>
                <a:gd name="T89" fmla="*/ 1 h 697"/>
                <a:gd name="T90" fmla="*/ 1966 w 2353"/>
                <a:gd name="T91" fmla="*/ 0 h 697"/>
                <a:gd name="T92" fmla="*/ 1945 w 2353"/>
                <a:gd name="T93" fmla="*/ 0 h 697"/>
                <a:gd name="T94" fmla="*/ 1923 w 2353"/>
                <a:gd name="T95" fmla="*/ 2 h 697"/>
                <a:gd name="T96" fmla="*/ 11 w 2353"/>
                <a:gd name="T97" fmla="*/ 3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353"/>
                <a:gd name="T148" fmla="*/ 0 h 697"/>
                <a:gd name="T149" fmla="*/ 2353 w 2353"/>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353" h="697">
                  <a:moveTo>
                    <a:pt x="0" y="695"/>
                  </a:moveTo>
                  <a:lnTo>
                    <a:pt x="1902" y="695"/>
                  </a:lnTo>
                  <a:lnTo>
                    <a:pt x="1933" y="696"/>
                  </a:lnTo>
                  <a:lnTo>
                    <a:pt x="1956" y="696"/>
                  </a:lnTo>
                  <a:lnTo>
                    <a:pt x="1976" y="696"/>
                  </a:lnTo>
                  <a:lnTo>
                    <a:pt x="1986" y="695"/>
                  </a:lnTo>
                  <a:lnTo>
                    <a:pt x="1996" y="695"/>
                  </a:lnTo>
                  <a:lnTo>
                    <a:pt x="2016" y="692"/>
                  </a:lnTo>
                  <a:lnTo>
                    <a:pt x="2036" y="689"/>
                  </a:lnTo>
                  <a:lnTo>
                    <a:pt x="2045" y="687"/>
                  </a:lnTo>
                  <a:lnTo>
                    <a:pt x="2054" y="685"/>
                  </a:lnTo>
                  <a:lnTo>
                    <a:pt x="2064" y="683"/>
                  </a:lnTo>
                  <a:lnTo>
                    <a:pt x="2073" y="681"/>
                  </a:lnTo>
                  <a:lnTo>
                    <a:pt x="2091" y="675"/>
                  </a:lnTo>
                  <a:lnTo>
                    <a:pt x="2110" y="669"/>
                  </a:lnTo>
                  <a:lnTo>
                    <a:pt x="2127" y="662"/>
                  </a:lnTo>
                  <a:lnTo>
                    <a:pt x="2144" y="655"/>
                  </a:lnTo>
                  <a:lnTo>
                    <a:pt x="2153" y="650"/>
                  </a:lnTo>
                  <a:lnTo>
                    <a:pt x="2161" y="646"/>
                  </a:lnTo>
                  <a:lnTo>
                    <a:pt x="2177" y="637"/>
                  </a:lnTo>
                  <a:lnTo>
                    <a:pt x="2185" y="632"/>
                  </a:lnTo>
                  <a:lnTo>
                    <a:pt x="2193" y="627"/>
                  </a:lnTo>
                  <a:lnTo>
                    <a:pt x="2207" y="617"/>
                  </a:lnTo>
                  <a:lnTo>
                    <a:pt x="2215" y="611"/>
                  </a:lnTo>
                  <a:lnTo>
                    <a:pt x="2222" y="606"/>
                  </a:lnTo>
                  <a:lnTo>
                    <a:pt x="2236" y="595"/>
                  </a:lnTo>
                  <a:lnTo>
                    <a:pt x="2249" y="582"/>
                  </a:lnTo>
                  <a:lnTo>
                    <a:pt x="2261" y="570"/>
                  </a:lnTo>
                  <a:lnTo>
                    <a:pt x="2273" y="557"/>
                  </a:lnTo>
                  <a:lnTo>
                    <a:pt x="2279" y="550"/>
                  </a:lnTo>
                  <a:lnTo>
                    <a:pt x="2284" y="543"/>
                  </a:lnTo>
                  <a:lnTo>
                    <a:pt x="2289" y="536"/>
                  </a:lnTo>
                  <a:lnTo>
                    <a:pt x="2295" y="529"/>
                  </a:lnTo>
                  <a:lnTo>
                    <a:pt x="2299" y="521"/>
                  </a:lnTo>
                  <a:lnTo>
                    <a:pt x="2304" y="514"/>
                  </a:lnTo>
                  <a:lnTo>
                    <a:pt x="2309" y="507"/>
                  </a:lnTo>
                  <a:lnTo>
                    <a:pt x="2313" y="499"/>
                  </a:lnTo>
                  <a:lnTo>
                    <a:pt x="2317" y="491"/>
                  </a:lnTo>
                  <a:lnTo>
                    <a:pt x="2321" y="484"/>
                  </a:lnTo>
                  <a:lnTo>
                    <a:pt x="2328" y="468"/>
                  </a:lnTo>
                  <a:lnTo>
                    <a:pt x="2334" y="452"/>
                  </a:lnTo>
                  <a:lnTo>
                    <a:pt x="2339" y="435"/>
                  </a:lnTo>
                  <a:lnTo>
                    <a:pt x="2344" y="418"/>
                  </a:lnTo>
                  <a:lnTo>
                    <a:pt x="2346" y="410"/>
                  </a:lnTo>
                  <a:lnTo>
                    <a:pt x="2347" y="401"/>
                  </a:lnTo>
                  <a:lnTo>
                    <a:pt x="2349" y="393"/>
                  </a:lnTo>
                  <a:lnTo>
                    <a:pt x="2350" y="384"/>
                  </a:lnTo>
                  <a:lnTo>
                    <a:pt x="2351" y="375"/>
                  </a:lnTo>
                  <a:lnTo>
                    <a:pt x="2351" y="366"/>
                  </a:lnTo>
                  <a:lnTo>
                    <a:pt x="2352" y="357"/>
                  </a:lnTo>
                  <a:lnTo>
                    <a:pt x="2352" y="348"/>
                  </a:lnTo>
                  <a:lnTo>
                    <a:pt x="2352" y="339"/>
                  </a:lnTo>
                  <a:lnTo>
                    <a:pt x="2351" y="330"/>
                  </a:lnTo>
                  <a:lnTo>
                    <a:pt x="2351" y="321"/>
                  </a:lnTo>
                  <a:lnTo>
                    <a:pt x="2350" y="313"/>
                  </a:lnTo>
                  <a:lnTo>
                    <a:pt x="2349" y="304"/>
                  </a:lnTo>
                  <a:lnTo>
                    <a:pt x="2347" y="295"/>
                  </a:lnTo>
                  <a:lnTo>
                    <a:pt x="2346" y="287"/>
                  </a:lnTo>
                  <a:lnTo>
                    <a:pt x="2344" y="278"/>
                  </a:lnTo>
                  <a:lnTo>
                    <a:pt x="2339" y="261"/>
                  </a:lnTo>
                  <a:lnTo>
                    <a:pt x="2334" y="245"/>
                  </a:lnTo>
                  <a:lnTo>
                    <a:pt x="2328" y="229"/>
                  </a:lnTo>
                  <a:lnTo>
                    <a:pt x="2321" y="213"/>
                  </a:lnTo>
                  <a:lnTo>
                    <a:pt x="2313" y="197"/>
                  </a:lnTo>
                  <a:lnTo>
                    <a:pt x="2304" y="182"/>
                  </a:lnTo>
                  <a:lnTo>
                    <a:pt x="2295" y="167"/>
                  </a:lnTo>
                  <a:lnTo>
                    <a:pt x="2284" y="153"/>
                  </a:lnTo>
                  <a:lnTo>
                    <a:pt x="2279" y="147"/>
                  </a:lnTo>
                  <a:lnTo>
                    <a:pt x="2273" y="140"/>
                  </a:lnTo>
                  <a:lnTo>
                    <a:pt x="2261" y="127"/>
                  </a:lnTo>
                  <a:lnTo>
                    <a:pt x="2249" y="114"/>
                  </a:lnTo>
                  <a:lnTo>
                    <a:pt x="2236" y="102"/>
                  </a:lnTo>
                  <a:lnTo>
                    <a:pt x="2222" y="90"/>
                  </a:lnTo>
                  <a:lnTo>
                    <a:pt x="2207" y="79"/>
                  </a:lnTo>
                  <a:lnTo>
                    <a:pt x="2193" y="69"/>
                  </a:lnTo>
                  <a:lnTo>
                    <a:pt x="2177" y="59"/>
                  </a:lnTo>
                  <a:lnTo>
                    <a:pt x="2161" y="50"/>
                  </a:lnTo>
                  <a:lnTo>
                    <a:pt x="2153" y="46"/>
                  </a:lnTo>
                  <a:lnTo>
                    <a:pt x="2144" y="42"/>
                  </a:lnTo>
                  <a:lnTo>
                    <a:pt x="2127" y="34"/>
                  </a:lnTo>
                  <a:lnTo>
                    <a:pt x="2110" y="27"/>
                  </a:lnTo>
                  <a:lnTo>
                    <a:pt x="2091" y="21"/>
                  </a:lnTo>
                  <a:lnTo>
                    <a:pt x="2073" y="16"/>
                  </a:lnTo>
                  <a:lnTo>
                    <a:pt x="2064" y="13"/>
                  </a:lnTo>
                  <a:lnTo>
                    <a:pt x="2054" y="11"/>
                  </a:lnTo>
                  <a:lnTo>
                    <a:pt x="2045" y="9"/>
                  </a:lnTo>
                  <a:lnTo>
                    <a:pt x="2036" y="7"/>
                  </a:lnTo>
                  <a:lnTo>
                    <a:pt x="2016" y="4"/>
                  </a:lnTo>
                  <a:lnTo>
                    <a:pt x="1996" y="2"/>
                  </a:lnTo>
                  <a:lnTo>
                    <a:pt x="1986" y="1"/>
                  </a:lnTo>
                  <a:lnTo>
                    <a:pt x="1976" y="0"/>
                  </a:lnTo>
                  <a:lnTo>
                    <a:pt x="1966" y="0"/>
                  </a:lnTo>
                  <a:lnTo>
                    <a:pt x="1956" y="0"/>
                  </a:lnTo>
                  <a:lnTo>
                    <a:pt x="1945" y="0"/>
                  </a:lnTo>
                  <a:lnTo>
                    <a:pt x="1934" y="1"/>
                  </a:lnTo>
                  <a:lnTo>
                    <a:pt x="1923" y="2"/>
                  </a:lnTo>
                  <a:lnTo>
                    <a:pt x="1912" y="3"/>
                  </a:lnTo>
                  <a:lnTo>
                    <a:pt x="11" y="3"/>
                  </a:lnTo>
                </a:path>
              </a:pathLst>
            </a:custGeom>
            <a:noFill/>
            <a:ln w="19050" cap="rnd">
              <a:solidFill>
                <a:srgbClr val="000000"/>
              </a:solidFill>
              <a:round/>
              <a:headEnd/>
              <a:tailEnd/>
            </a:ln>
          </p:spPr>
          <p:txBody>
            <a:bodyPr>
              <a:prstTxWarp prst="textNoShape">
                <a:avLst/>
              </a:prstTxWarp>
            </a:bodyPr>
            <a:lstStyle/>
            <a:p>
              <a:endParaRPr lang="en-US"/>
            </a:p>
          </p:txBody>
        </p:sp>
        <p:grpSp>
          <p:nvGrpSpPr>
            <p:cNvPr id="88076" name="Group 163"/>
            <p:cNvGrpSpPr>
              <a:grpSpLocks/>
            </p:cNvGrpSpPr>
            <p:nvPr/>
          </p:nvGrpSpPr>
          <p:grpSpPr bwMode="auto">
            <a:xfrm>
              <a:off x="4202" y="1996"/>
              <a:ext cx="187" cy="583"/>
              <a:chOff x="2876" y="1232"/>
              <a:chExt cx="187" cy="583"/>
            </a:xfrm>
          </p:grpSpPr>
          <p:sp>
            <p:nvSpPr>
              <p:cNvPr id="88101" name="Oval 164"/>
              <p:cNvSpPr>
                <a:spLocks noChangeArrowheads="1"/>
              </p:cNvSpPr>
              <p:nvPr/>
            </p:nvSpPr>
            <p:spPr bwMode="auto">
              <a:xfrm>
                <a:off x="2896" y="1736"/>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2" name="Oval 165"/>
              <p:cNvSpPr>
                <a:spLocks noChangeArrowheads="1"/>
              </p:cNvSpPr>
              <p:nvPr/>
            </p:nvSpPr>
            <p:spPr bwMode="auto">
              <a:xfrm>
                <a:off x="2992" y="1690"/>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3" name="Oval 166"/>
              <p:cNvSpPr>
                <a:spLocks noChangeArrowheads="1"/>
              </p:cNvSpPr>
              <p:nvPr/>
            </p:nvSpPr>
            <p:spPr bwMode="auto">
              <a:xfrm>
                <a:off x="2979" y="1581"/>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4" name="Oval 167"/>
              <p:cNvSpPr>
                <a:spLocks noChangeArrowheads="1"/>
              </p:cNvSpPr>
              <p:nvPr/>
            </p:nvSpPr>
            <p:spPr bwMode="auto">
              <a:xfrm>
                <a:off x="2876" y="152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5" name="Oval 168"/>
              <p:cNvSpPr>
                <a:spLocks noChangeArrowheads="1"/>
              </p:cNvSpPr>
              <p:nvPr/>
            </p:nvSpPr>
            <p:spPr bwMode="auto">
              <a:xfrm>
                <a:off x="2895" y="1634"/>
                <a:ext cx="72"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6" name="Oval 169"/>
              <p:cNvSpPr>
                <a:spLocks noChangeArrowheads="1"/>
              </p:cNvSpPr>
              <p:nvPr/>
            </p:nvSpPr>
            <p:spPr bwMode="auto">
              <a:xfrm>
                <a:off x="2884" y="1405"/>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7" name="Oval 170"/>
              <p:cNvSpPr>
                <a:spLocks noChangeArrowheads="1"/>
              </p:cNvSpPr>
              <p:nvPr/>
            </p:nvSpPr>
            <p:spPr bwMode="auto">
              <a:xfrm>
                <a:off x="2884" y="1263"/>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8" name="Oval 171"/>
              <p:cNvSpPr>
                <a:spLocks noChangeArrowheads="1"/>
              </p:cNvSpPr>
              <p:nvPr/>
            </p:nvSpPr>
            <p:spPr bwMode="auto">
              <a:xfrm>
                <a:off x="2986" y="1464"/>
                <a:ext cx="72"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09" name="Oval 172"/>
              <p:cNvSpPr>
                <a:spLocks noChangeArrowheads="1"/>
              </p:cNvSpPr>
              <p:nvPr/>
            </p:nvSpPr>
            <p:spPr bwMode="auto">
              <a:xfrm>
                <a:off x="2980" y="1351"/>
                <a:ext cx="71" cy="79"/>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88110" name="Oval 173"/>
              <p:cNvSpPr>
                <a:spLocks noChangeArrowheads="1"/>
              </p:cNvSpPr>
              <p:nvPr/>
            </p:nvSpPr>
            <p:spPr bwMode="auto">
              <a:xfrm>
                <a:off x="2977" y="1232"/>
                <a:ext cx="71" cy="7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grpSp>
        <p:grpSp>
          <p:nvGrpSpPr>
            <p:cNvPr id="88077" name="Group 174"/>
            <p:cNvGrpSpPr>
              <a:grpSpLocks/>
            </p:cNvGrpSpPr>
            <p:nvPr/>
          </p:nvGrpSpPr>
          <p:grpSpPr bwMode="auto">
            <a:xfrm>
              <a:off x="4622" y="2014"/>
              <a:ext cx="187" cy="583"/>
              <a:chOff x="2876" y="1232"/>
              <a:chExt cx="187" cy="583"/>
            </a:xfrm>
          </p:grpSpPr>
          <p:sp>
            <p:nvSpPr>
              <p:cNvPr id="88091" name="Oval 175"/>
              <p:cNvSpPr>
                <a:spLocks noChangeArrowheads="1"/>
              </p:cNvSpPr>
              <p:nvPr/>
            </p:nvSpPr>
            <p:spPr bwMode="auto">
              <a:xfrm>
                <a:off x="2896" y="1736"/>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2" name="Oval 176"/>
              <p:cNvSpPr>
                <a:spLocks noChangeArrowheads="1"/>
              </p:cNvSpPr>
              <p:nvPr/>
            </p:nvSpPr>
            <p:spPr bwMode="auto">
              <a:xfrm>
                <a:off x="2992" y="1690"/>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3" name="Oval 177"/>
              <p:cNvSpPr>
                <a:spLocks noChangeArrowheads="1"/>
              </p:cNvSpPr>
              <p:nvPr/>
            </p:nvSpPr>
            <p:spPr bwMode="auto">
              <a:xfrm>
                <a:off x="2979" y="1581"/>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4" name="Oval 178"/>
              <p:cNvSpPr>
                <a:spLocks noChangeArrowheads="1"/>
              </p:cNvSpPr>
              <p:nvPr/>
            </p:nvSpPr>
            <p:spPr bwMode="auto">
              <a:xfrm>
                <a:off x="2876" y="152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5" name="Oval 179"/>
              <p:cNvSpPr>
                <a:spLocks noChangeArrowheads="1"/>
              </p:cNvSpPr>
              <p:nvPr/>
            </p:nvSpPr>
            <p:spPr bwMode="auto">
              <a:xfrm>
                <a:off x="2895" y="1634"/>
                <a:ext cx="72"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6" name="Oval 180"/>
              <p:cNvSpPr>
                <a:spLocks noChangeArrowheads="1"/>
              </p:cNvSpPr>
              <p:nvPr/>
            </p:nvSpPr>
            <p:spPr bwMode="auto">
              <a:xfrm>
                <a:off x="2884" y="1405"/>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7" name="Oval 181"/>
              <p:cNvSpPr>
                <a:spLocks noChangeArrowheads="1"/>
              </p:cNvSpPr>
              <p:nvPr/>
            </p:nvSpPr>
            <p:spPr bwMode="auto">
              <a:xfrm>
                <a:off x="2884" y="1263"/>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8" name="Oval 182"/>
              <p:cNvSpPr>
                <a:spLocks noChangeArrowheads="1"/>
              </p:cNvSpPr>
              <p:nvPr/>
            </p:nvSpPr>
            <p:spPr bwMode="auto">
              <a:xfrm>
                <a:off x="2986" y="1464"/>
                <a:ext cx="72"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099" name="Oval 183"/>
              <p:cNvSpPr>
                <a:spLocks noChangeArrowheads="1"/>
              </p:cNvSpPr>
              <p:nvPr/>
            </p:nvSpPr>
            <p:spPr bwMode="auto">
              <a:xfrm>
                <a:off x="2980" y="1351"/>
                <a:ext cx="71" cy="79"/>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88100" name="Oval 184"/>
              <p:cNvSpPr>
                <a:spLocks noChangeArrowheads="1"/>
              </p:cNvSpPr>
              <p:nvPr/>
            </p:nvSpPr>
            <p:spPr bwMode="auto">
              <a:xfrm>
                <a:off x="2977" y="1232"/>
                <a:ext cx="71" cy="78"/>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88078" name="Group 185"/>
            <p:cNvGrpSpPr>
              <a:grpSpLocks/>
            </p:cNvGrpSpPr>
            <p:nvPr/>
          </p:nvGrpSpPr>
          <p:grpSpPr bwMode="auto">
            <a:xfrm>
              <a:off x="4961" y="2019"/>
              <a:ext cx="117" cy="626"/>
              <a:chOff x="1697" y="1318"/>
              <a:chExt cx="117" cy="626"/>
            </a:xfrm>
          </p:grpSpPr>
          <p:sp>
            <p:nvSpPr>
              <p:cNvPr id="88079" name="Oval 186"/>
              <p:cNvSpPr>
                <a:spLocks noChangeAspect="1" noChangeArrowheads="1"/>
              </p:cNvSpPr>
              <p:nvPr/>
            </p:nvSpPr>
            <p:spPr bwMode="auto">
              <a:xfrm>
                <a:off x="1708" y="155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0" name="Oval 187"/>
              <p:cNvSpPr>
                <a:spLocks noChangeAspect="1" noChangeArrowheads="1"/>
              </p:cNvSpPr>
              <p:nvPr/>
            </p:nvSpPr>
            <p:spPr bwMode="auto">
              <a:xfrm>
                <a:off x="1756" y="1643"/>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1" name="Oval 188"/>
              <p:cNvSpPr>
                <a:spLocks noChangeAspect="1" noChangeArrowheads="1"/>
              </p:cNvSpPr>
              <p:nvPr/>
            </p:nvSpPr>
            <p:spPr bwMode="auto">
              <a:xfrm>
                <a:off x="1711" y="18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2" name="Oval 189"/>
              <p:cNvSpPr>
                <a:spLocks noChangeAspect="1" noChangeArrowheads="1"/>
              </p:cNvSpPr>
              <p:nvPr/>
            </p:nvSpPr>
            <p:spPr bwMode="auto">
              <a:xfrm>
                <a:off x="1700" y="173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3" name="Oval 190"/>
              <p:cNvSpPr>
                <a:spLocks noChangeAspect="1" noChangeArrowheads="1"/>
              </p:cNvSpPr>
              <p:nvPr/>
            </p:nvSpPr>
            <p:spPr bwMode="auto">
              <a:xfrm>
                <a:off x="1769" y="190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4" name="Oval 191"/>
              <p:cNvSpPr>
                <a:spLocks noChangeAspect="1" noChangeArrowheads="1"/>
              </p:cNvSpPr>
              <p:nvPr/>
            </p:nvSpPr>
            <p:spPr bwMode="auto">
              <a:xfrm>
                <a:off x="1741" y="170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5" name="Oval 192"/>
              <p:cNvSpPr>
                <a:spLocks noChangeAspect="1" noChangeArrowheads="1"/>
              </p:cNvSpPr>
              <p:nvPr/>
            </p:nvSpPr>
            <p:spPr bwMode="auto">
              <a:xfrm>
                <a:off x="1753" y="183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6" name="Oval 193"/>
              <p:cNvSpPr>
                <a:spLocks noChangeAspect="1" noChangeArrowheads="1"/>
              </p:cNvSpPr>
              <p:nvPr/>
            </p:nvSpPr>
            <p:spPr bwMode="auto">
              <a:xfrm>
                <a:off x="1725" y="1780"/>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7" name="Oval 194"/>
              <p:cNvSpPr>
                <a:spLocks noChangeAspect="1" noChangeArrowheads="1"/>
              </p:cNvSpPr>
              <p:nvPr/>
            </p:nvSpPr>
            <p:spPr bwMode="auto">
              <a:xfrm>
                <a:off x="1728" y="149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8" name="Oval 195"/>
              <p:cNvSpPr>
                <a:spLocks noChangeAspect="1" noChangeArrowheads="1"/>
              </p:cNvSpPr>
              <p:nvPr/>
            </p:nvSpPr>
            <p:spPr bwMode="auto">
              <a:xfrm>
                <a:off x="1697"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89" name="Oval 196"/>
              <p:cNvSpPr>
                <a:spLocks noChangeAspect="1" noChangeArrowheads="1"/>
              </p:cNvSpPr>
              <p:nvPr/>
            </p:nvSpPr>
            <p:spPr bwMode="auto">
              <a:xfrm>
                <a:off x="1714" y="137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88090" name="Oval 197"/>
              <p:cNvSpPr>
                <a:spLocks noChangeAspect="1" noChangeArrowheads="1"/>
              </p:cNvSpPr>
              <p:nvPr/>
            </p:nvSpPr>
            <p:spPr bwMode="auto">
              <a:xfrm>
                <a:off x="1697" y="131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sp>
        <p:nvSpPr>
          <p:cNvPr id="193734" name="Text Box 198"/>
          <p:cNvSpPr txBox="1">
            <a:spLocks noChangeArrowheads="1"/>
          </p:cNvSpPr>
          <p:nvPr/>
        </p:nvSpPr>
        <p:spPr bwMode="auto">
          <a:xfrm>
            <a:off x="642938" y="5878513"/>
            <a:ext cx="7739062" cy="519112"/>
          </a:xfrm>
          <a:prstGeom prst="rect">
            <a:avLst/>
          </a:prstGeom>
          <a:noFill/>
          <a:ln w="9525">
            <a:noFill/>
            <a:miter lim="800000"/>
            <a:headEnd/>
            <a:tailEnd/>
          </a:ln>
        </p:spPr>
        <p:txBody>
          <a:bodyPr wrap="none">
            <a:prstTxWarp prst="textNoShape">
              <a:avLst/>
            </a:prstTxWarp>
            <a:spAutoFit/>
          </a:bodyPr>
          <a:lstStyle/>
          <a:p>
            <a:r>
              <a:rPr lang="en-US" b="1" i="1">
                <a:solidFill>
                  <a:schemeClr val="accent2"/>
                </a:solidFill>
                <a:sym typeface="Symbol" pitchFamily="35" charset="2"/>
              </a:rPr>
              <a:t>When density of particle &lt; density of liquid V is -ve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3657"/>
                                        </p:tgtEl>
                                        <p:attrNameLst>
                                          <p:attrName>style.visibility</p:attrName>
                                        </p:attrNameLst>
                                      </p:cBhvr>
                                      <p:to>
                                        <p:strVal val="visible"/>
                                      </p:to>
                                    </p:set>
                                    <p:animEffect transition="in" filter="dissolve">
                                      <p:cBhvr>
                                        <p:cTn id="7" dur="500"/>
                                        <p:tgtEl>
                                          <p:spTgt spid="19365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righ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3734"/>
                                        </p:tgtEl>
                                        <p:attrNameLst>
                                          <p:attrName>style.visibility</p:attrName>
                                        </p:attrNameLst>
                                      </p:cBhvr>
                                      <p:to>
                                        <p:strVal val="visible"/>
                                      </p:to>
                                    </p:set>
                                    <p:animEffect transition="in" filter="dissolve">
                                      <p:cBhvr>
                                        <p:cTn id="27" dur="500"/>
                                        <p:tgtEl>
                                          <p:spTgt spid="19373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out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57" grpId="0" autoUpdateAnimBg="0"/>
      <p:bldP spid="193734"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28"/>
          <p:cNvGrpSpPr>
            <a:grpSpLocks/>
          </p:cNvGrpSpPr>
          <p:nvPr/>
        </p:nvGrpSpPr>
        <p:grpSpPr bwMode="auto">
          <a:xfrm>
            <a:off x="4308475" y="1857375"/>
            <a:ext cx="2339975" cy="3933825"/>
            <a:chOff x="2006" y="1170"/>
            <a:chExt cx="1474" cy="2478"/>
          </a:xfrm>
        </p:grpSpPr>
        <p:sp>
          <p:nvSpPr>
            <p:cNvPr id="90243" name="Freeform 4"/>
            <p:cNvSpPr>
              <a:spLocks noChangeAspect="1"/>
            </p:cNvSpPr>
            <p:nvPr/>
          </p:nvSpPr>
          <p:spPr bwMode="auto">
            <a:xfrm>
              <a:off x="2349" y="2619"/>
              <a:ext cx="794" cy="562"/>
            </a:xfrm>
            <a:custGeom>
              <a:avLst/>
              <a:gdLst>
                <a:gd name="T0" fmla="*/ 0 w 394"/>
                <a:gd name="T1" fmla="*/ 0 h 203"/>
                <a:gd name="T2" fmla="*/ 0 w 394"/>
                <a:gd name="T3" fmla="*/ 32851 h 203"/>
                <a:gd name="T4" fmla="*/ 6189 w 394"/>
                <a:gd name="T5" fmla="*/ 32851 h 203"/>
                <a:gd name="T6" fmla="*/ 13061 w 394"/>
                <a:gd name="T7" fmla="*/ 32851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8FF"/>
            </a:solidFill>
            <a:ln w="12700" cap="rnd">
              <a:noFill/>
              <a:round/>
              <a:headEnd/>
              <a:tailEnd/>
            </a:ln>
          </p:spPr>
          <p:txBody>
            <a:bodyPr>
              <a:prstTxWarp prst="textNoShape">
                <a:avLst/>
              </a:prstTxWarp>
            </a:bodyPr>
            <a:lstStyle/>
            <a:p>
              <a:endParaRPr lang="en-US"/>
            </a:p>
          </p:txBody>
        </p:sp>
        <p:sp>
          <p:nvSpPr>
            <p:cNvPr id="90244" name="Freeform 5"/>
            <p:cNvSpPr>
              <a:spLocks noChangeAspect="1"/>
            </p:cNvSpPr>
            <p:nvPr/>
          </p:nvSpPr>
          <p:spPr bwMode="auto">
            <a:xfrm>
              <a:off x="2345" y="2145"/>
              <a:ext cx="807" cy="479"/>
            </a:xfrm>
            <a:custGeom>
              <a:avLst/>
              <a:gdLst>
                <a:gd name="T0" fmla="*/ 0 w 394"/>
                <a:gd name="T1" fmla="*/ 0 h 205"/>
                <a:gd name="T2" fmla="*/ 0 w 394"/>
                <a:gd name="T3" fmla="*/ 14223 h 205"/>
                <a:gd name="T4" fmla="*/ 6704 w 394"/>
                <a:gd name="T5" fmla="*/ 14223 h 205"/>
                <a:gd name="T6" fmla="*/ 14172 w 394"/>
                <a:gd name="T7" fmla="*/ 14223 h 205"/>
                <a:gd name="T8" fmla="*/ 14133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32B8FF"/>
            </a:solidFill>
            <a:ln w="12700" cap="rnd">
              <a:noFill/>
              <a:round/>
              <a:headEnd/>
              <a:tailEnd/>
            </a:ln>
          </p:spPr>
          <p:txBody>
            <a:bodyPr>
              <a:prstTxWarp prst="textNoShape">
                <a:avLst/>
              </a:prstTxWarp>
            </a:bodyPr>
            <a:lstStyle/>
            <a:p>
              <a:endParaRPr lang="en-US"/>
            </a:p>
          </p:txBody>
        </p:sp>
        <p:sp>
          <p:nvSpPr>
            <p:cNvPr id="90245" name="Arc 6"/>
            <p:cNvSpPr>
              <a:spLocks/>
            </p:cNvSpPr>
            <p:nvPr/>
          </p:nvSpPr>
          <p:spPr bwMode="auto">
            <a:xfrm flipV="1">
              <a:off x="2353" y="3211"/>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33FF"/>
            </a:solidFill>
            <a:ln w="9525">
              <a:noFill/>
              <a:round/>
              <a:headEnd/>
              <a:tailEnd/>
            </a:ln>
          </p:spPr>
          <p:txBody>
            <a:bodyPr wrap="none" anchor="ctr">
              <a:prstTxWarp prst="textNoShape">
                <a:avLst/>
              </a:prstTxWarp>
            </a:bodyPr>
            <a:lstStyle/>
            <a:p>
              <a:endParaRPr lang="en-US"/>
            </a:p>
          </p:txBody>
        </p:sp>
        <p:sp>
          <p:nvSpPr>
            <p:cNvPr id="90246" name="Freeform 7"/>
            <p:cNvSpPr>
              <a:spLocks noChangeAspect="1"/>
            </p:cNvSpPr>
            <p:nvPr/>
          </p:nvSpPr>
          <p:spPr bwMode="auto">
            <a:xfrm>
              <a:off x="2349" y="3090"/>
              <a:ext cx="795" cy="163"/>
            </a:xfrm>
            <a:custGeom>
              <a:avLst/>
              <a:gdLst>
                <a:gd name="T0" fmla="*/ 0 w 394"/>
                <a:gd name="T1" fmla="*/ 0 h 203"/>
                <a:gd name="T2" fmla="*/ 0 w 394"/>
                <a:gd name="T3" fmla="*/ 67 h 203"/>
                <a:gd name="T4" fmla="*/ 6217 w 394"/>
                <a:gd name="T5" fmla="*/ 67 h 203"/>
                <a:gd name="T6" fmla="*/ 13142 w 394"/>
                <a:gd name="T7" fmla="*/ 67 h 203"/>
                <a:gd name="T8" fmla="*/ 1310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33FF"/>
            </a:solidFill>
            <a:ln w="12700" cap="rnd">
              <a:noFill/>
              <a:round/>
              <a:headEnd/>
              <a:tailEnd/>
            </a:ln>
          </p:spPr>
          <p:txBody>
            <a:bodyPr>
              <a:prstTxWarp prst="textNoShape">
                <a:avLst/>
              </a:prstTxWarp>
            </a:bodyPr>
            <a:lstStyle/>
            <a:p>
              <a:endParaRPr lang="en-US"/>
            </a:p>
          </p:txBody>
        </p:sp>
        <p:sp>
          <p:nvSpPr>
            <p:cNvPr id="90247" name="Freeform 8"/>
            <p:cNvSpPr>
              <a:spLocks noChangeAspect="1"/>
            </p:cNvSpPr>
            <p:nvPr/>
          </p:nvSpPr>
          <p:spPr bwMode="auto">
            <a:xfrm>
              <a:off x="2345" y="1629"/>
              <a:ext cx="807" cy="527"/>
            </a:xfrm>
            <a:custGeom>
              <a:avLst/>
              <a:gdLst>
                <a:gd name="T0" fmla="*/ 0 w 394"/>
                <a:gd name="T1" fmla="*/ 0 h 205"/>
                <a:gd name="T2" fmla="*/ 0 w 394"/>
                <a:gd name="T3" fmla="*/ 22885 h 205"/>
                <a:gd name="T4" fmla="*/ 6704 w 394"/>
                <a:gd name="T5" fmla="*/ 22885 h 205"/>
                <a:gd name="T6" fmla="*/ 14172 w 394"/>
                <a:gd name="T7" fmla="*/ 22885 h 205"/>
                <a:gd name="T8" fmla="*/ 14133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99CCFF"/>
            </a:solidFill>
            <a:ln w="12700" cap="rnd">
              <a:noFill/>
              <a:round/>
              <a:headEnd/>
              <a:tailEnd/>
            </a:ln>
          </p:spPr>
          <p:txBody>
            <a:bodyPr>
              <a:prstTxWarp prst="textNoShape">
                <a:avLst/>
              </a:prstTxWarp>
            </a:bodyPr>
            <a:lstStyle/>
            <a:p>
              <a:endParaRPr lang="en-US"/>
            </a:p>
          </p:txBody>
        </p:sp>
        <p:sp>
          <p:nvSpPr>
            <p:cNvPr id="90248" name="Freeform 9"/>
            <p:cNvSpPr>
              <a:spLocks noChangeAspect="1"/>
            </p:cNvSpPr>
            <p:nvPr/>
          </p:nvSpPr>
          <p:spPr bwMode="auto">
            <a:xfrm>
              <a:off x="2345" y="1590"/>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90249" name="Text Box 10"/>
            <p:cNvSpPr txBox="1">
              <a:spLocks noChangeArrowheads="1"/>
            </p:cNvSpPr>
            <p:nvPr/>
          </p:nvSpPr>
          <p:spPr bwMode="auto">
            <a:xfrm>
              <a:off x="2006" y="1170"/>
              <a:ext cx="1474" cy="327"/>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Discontinuous</a:t>
              </a:r>
            </a:p>
          </p:txBody>
        </p:sp>
        <p:sp>
          <p:nvSpPr>
            <p:cNvPr id="90250" name="Oval 52"/>
            <p:cNvSpPr>
              <a:spLocks noChangeArrowheads="1"/>
            </p:cNvSpPr>
            <p:nvPr/>
          </p:nvSpPr>
          <p:spPr bwMode="auto">
            <a:xfrm rot="-5400000">
              <a:off x="3007" y="2493"/>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1" name="Oval 53"/>
            <p:cNvSpPr>
              <a:spLocks noChangeArrowheads="1"/>
            </p:cNvSpPr>
            <p:nvPr/>
          </p:nvSpPr>
          <p:spPr bwMode="auto">
            <a:xfrm rot="-5400000">
              <a:off x="2950" y="2397"/>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2" name="Oval 54"/>
            <p:cNvSpPr>
              <a:spLocks noChangeArrowheads="1"/>
            </p:cNvSpPr>
            <p:nvPr/>
          </p:nvSpPr>
          <p:spPr bwMode="auto">
            <a:xfrm rot="-5400000">
              <a:off x="2815" y="2411"/>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3" name="Oval 55"/>
            <p:cNvSpPr>
              <a:spLocks noChangeArrowheads="1"/>
            </p:cNvSpPr>
            <p:nvPr/>
          </p:nvSpPr>
          <p:spPr bwMode="auto">
            <a:xfrm rot="-5400000">
              <a:off x="2746" y="2513"/>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4" name="Oval 56"/>
            <p:cNvSpPr>
              <a:spLocks noChangeArrowheads="1"/>
            </p:cNvSpPr>
            <p:nvPr/>
          </p:nvSpPr>
          <p:spPr bwMode="auto">
            <a:xfrm rot="-5400000">
              <a:off x="2881" y="2494"/>
              <a:ext cx="72" cy="97"/>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5" name="Oval 57"/>
            <p:cNvSpPr>
              <a:spLocks noChangeArrowheads="1"/>
            </p:cNvSpPr>
            <p:nvPr/>
          </p:nvSpPr>
          <p:spPr bwMode="auto">
            <a:xfrm rot="-5400000">
              <a:off x="2598" y="2505"/>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6" name="Oval 58"/>
            <p:cNvSpPr>
              <a:spLocks noChangeArrowheads="1"/>
            </p:cNvSpPr>
            <p:nvPr/>
          </p:nvSpPr>
          <p:spPr bwMode="auto">
            <a:xfrm rot="-5400000">
              <a:off x="2422" y="2505"/>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7" name="Oval 59"/>
            <p:cNvSpPr>
              <a:spLocks noChangeArrowheads="1"/>
            </p:cNvSpPr>
            <p:nvPr/>
          </p:nvSpPr>
          <p:spPr bwMode="auto">
            <a:xfrm rot="-5400000">
              <a:off x="2671" y="2403"/>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8" name="Oval 60"/>
            <p:cNvSpPr>
              <a:spLocks noChangeArrowheads="1"/>
            </p:cNvSpPr>
            <p:nvPr/>
          </p:nvSpPr>
          <p:spPr bwMode="auto">
            <a:xfrm rot="-5400000">
              <a:off x="2531" y="2409"/>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59" name="Oval 61"/>
            <p:cNvSpPr>
              <a:spLocks noChangeArrowheads="1"/>
            </p:cNvSpPr>
            <p:nvPr/>
          </p:nvSpPr>
          <p:spPr bwMode="auto">
            <a:xfrm rot="-5400000">
              <a:off x="2383" y="2413"/>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60" name="Oval 62"/>
            <p:cNvSpPr>
              <a:spLocks noChangeArrowheads="1"/>
            </p:cNvSpPr>
            <p:nvPr/>
          </p:nvSpPr>
          <p:spPr bwMode="auto">
            <a:xfrm rot="-5400000">
              <a:off x="3029" y="2970"/>
              <a:ext cx="71"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1" name="Oval 63"/>
            <p:cNvSpPr>
              <a:spLocks noChangeArrowheads="1"/>
            </p:cNvSpPr>
            <p:nvPr/>
          </p:nvSpPr>
          <p:spPr bwMode="auto">
            <a:xfrm rot="-5400000">
              <a:off x="2969" y="2875"/>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2" name="Oval 64"/>
            <p:cNvSpPr>
              <a:spLocks noChangeArrowheads="1"/>
            </p:cNvSpPr>
            <p:nvPr/>
          </p:nvSpPr>
          <p:spPr bwMode="auto">
            <a:xfrm rot="-5400000">
              <a:off x="2827" y="2888"/>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3" name="Oval 65"/>
            <p:cNvSpPr>
              <a:spLocks noChangeArrowheads="1"/>
            </p:cNvSpPr>
            <p:nvPr/>
          </p:nvSpPr>
          <p:spPr bwMode="auto">
            <a:xfrm rot="-5400000">
              <a:off x="2755" y="2990"/>
              <a:ext cx="71"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4" name="Oval 66"/>
            <p:cNvSpPr>
              <a:spLocks noChangeArrowheads="1"/>
            </p:cNvSpPr>
            <p:nvPr/>
          </p:nvSpPr>
          <p:spPr bwMode="auto">
            <a:xfrm rot="-5400000">
              <a:off x="2896" y="2972"/>
              <a:ext cx="72"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5" name="Oval 67"/>
            <p:cNvSpPr>
              <a:spLocks noChangeArrowheads="1"/>
            </p:cNvSpPr>
            <p:nvPr/>
          </p:nvSpPr>
          <p:spPr bwMode="auto">
            <a:xfrm rot="-5400000">
              <a:off x="2599" y="2983"/>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6" name="Oval 68"/>
            <p:cNvSpPr>
              <a:spLocks noChangeArrowheads="1"/>
            </p:cNvSpPr>
            <p:nvPr/>
          </p:nvSpPr>
          <p:spPr bwMode="auto">
            <a:xfrm rot="-5400000">
              <a:off x="2415" y="2982"/>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7" name="Oval 69"/>
            <p:cNvSpPr>
              <a:spLocks noChangeArrowheads="1"/>
            </p:cNvSpPr>
            <p:nvPr/>
          </p:nvSpPr>
          <p:spPr bwMode="auto">
            <a:xfrm rot="-5400000">
              <a:off x="2676" y="2880"/>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8" name="Oval 70"/>
            <p:cNvSpPr>
              <a:spLocks noChangeArrowheads="1"/>
            </p:cNvSpPr>
            <p:nvPr/>
          </p:nvSpPr>
          <p:spPr bwMode="auto">
            <a:xfrm rot="-5400000">
              <a:off x="2529" y="2887"/>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69" name="Oval 71"/>
            <p:cNvSpPr>
              <a:spLocks noChangeArrowheads="1"/>
            </p:cNvSpPr>
            <p:nvPr/>
          </p:nvSpPr>
          <p:spPr bwMode="auto">
            <a:xfrm rot="-5400000">
              <a:off x="2374" y="2890"/>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70" name="Oval 72"/>
            <p:cNvSpPr>
              <a:spLocks noChangeAspect="1" noChangeArrowheads="1"/>
            </p:cNvSpPr>
            <p:nvPr/>
          </p:nvSpPr>
          <p:spPr bwMode="auto">
            <a:xfrm rot="-5400000">
              <a:off x="2638" y="2972"/>
              <a:ext cx="71"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1" name="Oval 73"/>
            <p:cNvSpPr>
              <a:spLocks noChangeAspect="1" noChangeArrowheads="1"/>
            </p:cNvSpPr>
            <p:nvPr/>
          </p:nvSpPr>
          <p:spPr bwMode="auto">
            <a:xfrm rot="-5400000">
              <a:off x="2739" y="2895"/>
              <a:ext cx="71" cy="43"/>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2" name="Oval 74"/>
            <p:cNvSpPr>
              <a:spLocks noChangeAspect="1" noChangeArrowheads="1"/>
            </p:cNvSpPr>
            <p:nvPr/>
          </p:nvSpPr>
          <p:spPr bwMode="auto">
            <a:xfrm rot="-5400000">
              <a:off x="2995" y="2968"/>
              <a:ext cx="70"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3" name="Oval 75"/>
            <p:cNvSpPr>
              <a:spLocks noChangeAspect="1" noChangeArrowheads="1"/>
            </p:cNvSpPr>
            <p:nvPr/>
          </p:nvSpPr>
          <p:spPr bwMode="auto">
            <a:xfrm rot="-5400000">
              <a:off x="2848" y="2984"/>
              <a:ext cx="70" cy="4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4" name="Oval 76"/>
            <p:cNvSpPr>
              <a:spLocks noChangeAspect="1" noChangeArrowheads="1"/>
            </p:cNvSpPr>
            <p:nvPr/>
          </p:nvSpPr>
          <p:spPr bwMode="auto">
            <a:xfrm rot="-5400000">
              <a:off x="3044" y="2876"/>
              <a:ext cx="70" cy="4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5" name="Oval 77"/>
            <p:cNvSpPr>
              <a:spLocks noChangeAspect="1" noChangeArrowheads="1"/>
            </p:cNvSpPr>
            <p:nvPr/>
          </p:nvSpPr>
          <p:spPr bwMode="auto">
            <a:xfrm rot="-5400000">
              <a:off x="2806" y="2921"/>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6" name="Oval 78"/>
            <p:cNvSpPr>
              <a:spLocks noChangeAspect="1" noChangeArrowheads="1"/>
            </p:cNvSpPr>
            <p:nvPr/>
          </p:nvSpPr>
          <p:spPr bwMode="auto">
            <a:xfrm rot="-5400000">
              <a:off x="2964" y="2902"/>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7" name="Oval 79"/>
            <p:cNvSpPr>
              <a:spLocks noChangeAspect="1" noChangeArrowheads="1"/>
            </p:cNvSpPr>
            <p:nvPr/>
          </p:nvSpPr>
          <p:spPr bwMode="auto">
            <a:xfrm rot="-5400000">
              <a:off x="2896" y="2946"/>
              <a:ext cx="70"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8" name="Oval 80"/>
            <p:cNvSpPr>
              <a:spLocks noChangeAspect="1" noChangeArrowheads="1"/>
            </p:cNvSpPr>
            <p:nvPr/>
          </p:nvSpPr>
          <p:spPr bwMode="auto">
            <a:xfrm rot="-5400000">
              <a:off x="2568" y="2940"/>
              <a:ext cx="71" cy="41"/>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79" name="Oval 81"/>
            <p:cNvSpPr>
              <a:spLocks noChangeAspect="1" noChangeArrowheads="1"/>
            </p:cNvSpPr>
            <p:nvPr/>
          </p:nvSpPr>
          <p:spPr bwMode="auto">
            <a:xfrm rot="-5400000">
              <a:off x="2514" y="2990"/>
              <a:ext cx="70"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80" name="Oval 82"/>
            <p:cNvSpPr>
              <a:spLocks noChangeAspect="1" noChangeArrowheads="1"/>
            </p:cNvSpPr>
            <p:nvPr/>
          </p:nvSpPr>
          <p:spPr bwMode="auto">
            <a:xfrm rot="-5400000">
              <a:off x="2431" y="2963"/>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81" name="Oval 83"/>
            <p:cNvSpPr>
              <a:spLocks noChangeAspect="1" noChangeArrowheads="1"/>
            </p:cNvSpPr>
            <p:nvPr/>
          </p:nvSpPr>
          <p:spPr bwMode="auto">
            <a:xfrm rot="-5400000">
              <a:off x="2364" y="2989"/>
              <a:ext cx="70" cy="4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82" name="Oval 84"/>
            <p:cNvSpPr>
              <a:spLocks noChangeArrowheads="1"/>
            </p:cNvSpPr>
            <p:nvPr/>
          </p:nvSpPr>
          <p:spPr bwMode="auto">
            <a:xfrm>
              <a:off x="2388" y="203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83" name="Oval 85"/>
            <p:cNvSpPr>
              <a:spLocks noChangeArrowheads="1"/>
            </p:cNvSpPr>
            <p:nvPr/>
          </p:nvSpPr>
          <p:spPr bwMode="auto">
            <a:xfrm>
              <a:off x="2748" y="206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84" name="Oval 86"/>
            <p:cNvSpPr>
              <a:spLocks noChangeArrowheads="1"/>
            </p:cNvSpPr>
            <p:nvPr/>
          </p:nvSpPr>
          <p:spPr bwMode="auto">
            <a:xfrm>
              <a:off x="2640" y="2046"/>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85" name="Oval 87"/>
            <p:cNvSpPr>
              <a:spLocks noChangeArrowheads="1"/>
            </p:cNvSpPr>
            <p:nvPr/>
          </p:nvSpPr>
          <p:spPr bwMode="auto">
            <a:xfrm>
              <a:off x="2874" y="205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86" name="Oval 88"/>
            <p:cNvSpPr>
              <a:spLocks noChangeArrowheads="1"/>
            </p:cNvSpPr>
            <p:nvPr/>
          </p:nvSpPr>
          <p:spPr bwMode="auto">
            <a:xfrm>
              <a:off x="2520" y="204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87" name="Oval 89"/>
            <p:cNvSpPr>
              <a:spLocks noChangeArrowheads="1"/>
            </p:cNvSpPr>
            <p:nvPr/>
          </p:nvSpPr>
          <p:spPr bwMode="auto">
            <a:xfrm>
              <a:off x="2994" y="205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pSp>
      <p:sp>
        <p:nvSpPr>
          <p:cNvPr id="133246" name="Rectangle 126"/>
          <p:cNvSpPr>
            <a:spLocks noGrp="1" noChangeArrowheads="1"/>
          </p:cNvSpPr>
          <p:nvPr>
            <p:ph type="title"/>
          </p:nvPr>
        </p:nvSpPr>
        <p:spPr>
          <a:xfrm>
            <a:off x="666750" y="438150"/>
            <a:ext cx="7772400" cy="1143000"/>
          </a:xfrm>
        </p:spPr>
        <p:txBody>
          <a:bodyPr/>
          <a:lstStyle/>
          <a:p>
            <a:r>
              <a:rPr lang="en-US" sz="4800">
                <a:solidFill>
                  <a:srgbClr val="2D2DB9"/>
                </a:solidFill>
                <a:latin typeface="Arial" pitchFamily="35" charset="0"/>
                <a:ea typeface="ＭＳ Ｐゴシック" pitchFamily="35" charset="-128"/>
                <a:cs typeface="ＭＳ Ｐゴシック" pitchFamily="35" charset="-128"/>
              </a:rPr>
              <a:t>Resolution of Density Gradients</a:t>
            </a:r>
          </a:p>
        </p:txBody>
      </p:sp>
      <p:grpSp>
        <p:nvGrpSpPr>
          <p:cNvPr id="3" name="Group 146"/>
          <p:cNvGrpSpPr>
            <a:grpSpLocks/>
          </p:cNvGrpSpPr>
          <p:nvPr/>
        </p:nvGrpSpPr>
        <p:grpSpPr bwMode="auto">
          <a:xfrm>
            <a:off x="6818313" y="1857375"/>
            <a:ext cx="1946275" cy="3914775"/>
            <a:chOff x="3935" y="1170"/>
            <a:chExt cx="1226" cy="2466"/>
          </a:xfrm>
        </p:grpSpPr>
        <p:sp>
          <p:nvSpPr>
            <p:cNvPr id="90184" name="Freeform 12"/>
            <p:cNvSpPr>
              <a:spLocks noChangeAspect="1"/>
            </p:cNvSpPr>
            <p:nvPr/>
          </p:nvSpPr>
          <p:spPr bwMode="auto">
            <a:xfrm>
              <a:off x="4134" y="1707"/>
              <a:ext cx="794" cy="1534"/>
            </a:xfrm>
            <a:custGeom>
              <a:avLst/>
              <a:gdLst>
                <a:gd name="T0" fmla="*/ 0 w 394"/>
                <a:gd name="T1" fmla="*/ 0 h 203"/>
                <a:gd name="T2" fmla="*/ 0 w 394"/>
                <a:gd name="T3" fmla="*/ 4975722 h 203"/>
                <a:gd name="T4" fmla="*/ 6189 w 394"/>
                <a:gd name="T5" fmla="*/ 4975722 h 203"/>
                <a:gd name="T6" fmla="*/ 13061 w 394"/>
                <a:gd name="T7" fmla="*/ 4975722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gradFill rotWithShape="0">
              <a:gsLst>
                <a:gs pos="0">
                  <a:srgbClr val="99CCFF"/>
                </a:gs>
                <a:gs pos="100000">
                  <a:srgbClr val="3333FF"/>
                </a:gs>
              </a:gsLst>
              <a:lin ang="5400000" scaled="1"/>
            </a:gradFill>
            <a:ln w="12700" cap="rnd">
              <a:noFill/>
              <a:round/>
              <a:headEnd/>
              <a:tailEnd/>
            </a:ln>
          </p:spPr>
          <p:txBody>
            <a:bodyPr>
              <a:prstTxWarp prst="textNoShape">
                <a:avLst/>
              </a:prstTxWarp>
            </a:bodyPr>
            <a:lstStyle/>
            <a:p>
              <a:endParaRPr lang="en-US"/>
            </a:p>
          </p:txBody>
        </p:sp>
        <p:sp>
          <p:nvSpPr>
            <p:cNvPr id="90185" name="Arc 13"/>
            <p:cNvSpPr>
              <a:spLocks/>
            </p:cNvSpPr>
            <p:nvPr/>
          </p:nvSpPr>
          <p:spPr bwMode="auto">
            <a:xfrm flipV="1">
              <a:off x="4138" y="3199"/>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gradFill rotWithShape="0">
              <a:gsLst>
                <a:gs pos="0">
                  <a:srgbClr val="99CCFF"/>
                </a:gs>
                <a:gs pos="100000">
                  <a:srgbClr val="3333FF"/>
                </a:gs>
              </a:gsLst>
              <a:lin ang="5400000" scaled="1"/>
            </a:gradFill>
            <a:ln w="9525">
              <a:noFill/>
              <a:round/>
              <a:headEnd/>
              <a:tailEnd/>
            </a:ln>
          </p:spPr>
          <p:txBody>
            <a:bodyPr wrap="none" anchor="ctr">
              <a:prstTxWarp prst="textNoShape">
                <a:avLst/>
              </a:prstTxWarp>
            </a:bodyPr>
            <a:lstStyle/>
            <a:p>
              <a:endParaRPr lang="en-US"/>
            </a:p>
          </p:txBody>
        </p:sp>
        <p:sp>
          <p:nvSpPr>
            <p:cNvPr id="90186" name="Freeform 14"/>
            <p:cNvSpPr>
              <a:spLocks noChangeAspect="1"/>
            </p:cNvSpPr>
            <p:nvPr/>
          </p:nvSpPr>
          <p:spPr bwMode="auto">
            <a:xfrm>
              <a:off x="4130" y="1578"/>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gradFill rotWithShape="0">
              <a:gsLst>
                <a:gs pos="0">
                  <a:srgbClr val="99CCFF"/>
                </a:gs>
                <a:gs pos="100000">
                  <a:srgbClr val="3333FF"/>
                </a:gs>
              </a:gsLst>
              <a:lin ang="5400000" scaled="1"/>
            </a:gradFill>
            <a:ln w="28575" cap="rnd">
              <a:solidFill>
                <a:srgbClr val="0000FF"/>
              </a:solidFill>
              <a:round/>
              <a:headEnd/>
              <a:tailEnd/>
            </a:ln>
          </p:spPr>
          <p:txBody>
            <a:bodyPr>
              <a:prstTxWarp prst="textNoShape">
                <a:avLst/>
              </a:prstTxWarp>
            </a:bodyPr>
            <a:lstStyle/>
            <a:p>
              <a:endParaRPr lang="en-US"/>
            </a:p>
          </p:txBody>
        </p:sp>
        <p:sp>
          <p:nvSpPr>
            <p:cNvPr id="90187" name="Text Box 15"/>
            <p:cNvSpPr txBox="1">
              <a:spLocks noChangeArrowheads="1"/>
            </p:cNvSpPr>
            <p:nvPr/>
          </p:nvSpPr>
          <p:spPr bwMode="auto">
            <a:xfrm>
              <a:off x="3935" y="1170"/>
              <a:ext cx="1226" cy="327"/>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Continuous</a:t>
              </a:r>
            </a:p>
          </p:txBody>
        </p:sp>
        <p:sp>
          <p:nvSpPr>
            <p:cNvPr id="90188" name="Oval 18"/>
            <p:cNvSpPr>
              <a:spLocks noChangeArrowheads="1"/>
            </p:cNvSpPr>
            <p:nvPr/>
          </p:nvSpPr>
          <p:spPr bwMode="auto">
            <a:xfrm rot="-5400000">
              <a:off x="4807" y="2265"/>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89" name="Oval 19"/>
            <p:cNvSpPr>
              <a:spLocks noChangeArrowheads="1"/>
            </p:cNvSpPr>
            <p:nvPr/>
          </p:nvSpPr>
          <p:spPr bwMode="auto">
            <a:xfrm rot="-5400000">
              <a:off x="4750" y="2169"/>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0" name="Oval 20"/>
            <p:cNvSpPr>
              <a:spLocks noChangeArrowheads="1"/>
            </p:cNvSpPr>
            <p:nvPr/>
          </p:nvSpPr>
          <p:spPr bwMode="auto">
            <a:xfrm rot="-5400000">
              <a:off x="4615" y="2183"/>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1" name="Oval 21"/>
            <p:cNvSpPr>
              <a:spLocks noChangeArrowheads="1"/>
            </p:cNvSpPr>
            <p:nvPr/>
          </p:nvSpPr>
          <p:spPr bwMode="auto">
            <a:xfrm rot="-5400000">
              <a:off x="4546" y="2285"/>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2" name="Oval 22"/>
            <p:cNvSpPr>
              <a:spLocks noChangeArrowheads="1"/>
            </p:cNvSpPr>
            <p:nvPr/>
          </p:nvSpPr>
          <p:spPr bwMode="auto">
            <a:xfrm rot="-5400000">
              <a:off x="4681" y="2266"/>
              <a:ext cx="72" cy="97"/>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3" name="Oval 23"/>
            <p:cNvSpPr>
              <a:spLocks noChangeArrowheads="1"/>
            </p:cNvSpPr>
            <p:nvPr/>
          </p:nvSpPr>
          <p:spPr bwMode="auto">
            <a:xfrm rot="-5400000">
              <a:off x="4398" y="2277"/>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4" name="Oval 24"/>
            <p:cNvSpPr>
              <a:spLocks noChangeArrowheads="1"/>
            </p:cNvSpPr>
            <p:nvPr/>
          </p:nvSpPr>
          <p:spPr bwMode="auto">
            <a:xfrm rot="-5400000">
              <a:off x="4222" y="2277"/>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5" name="Oval 25"/>
            <p:cNvSpPr>
              <a:spLocks noChangeArrowheads="1"/>
            </p:cNvSpPr>
            <p:nvPr/>
          </p:nvSpPr>
          <p:spPr bwMode="auto">
            <a:xfrm rot="-5400000">
              <a:off x="4471" y="2175"/>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6" name="Oval 26"/>
            <p:cNvSpPr>
              <a:spLocks noChangeArrowheads="1"/>
            </p:cNvSpPr>
            <p:nvPr/>
          </p:nvSpPr>
          <p:spPr bwMode="auto">
            <a:xfrm rot="-5400000">
              <a:off x="4331" y="2181"/>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7" name="Oval 27"/>
            <p:cNvSpPr>
              <a:spLocks noChangeArrowheads="1"/>
            </p:cNvSpPr>
            <p:nvPr/>
          </p:nvSpPr>
          <p:spPr bwMode="auto">
            <a:xfrm rot="-5400000">
              <a:off x="4183" y="2185"/>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98" name="Oval 29"/>
            <p:cNvSpPr>
              <a:spLocks noChangeArrowheads="1"/>
            </p:cNvSpPr>
            <p:nvPr/>
          </p:nvSpPr>
          <p:spPr bwMode="auto">
            <a:xfrm rot="-5400000">
              <a:off x="4829" y="2766"/>
              <a:ext cx="71"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99" name="Oval 30"/>
            <p:cNvSpPr>
              <a:spLocks noChangeArrowheads="1"/>
            </p:cNvSpPr>
            <p:nvPr/>
          </p:nvSpPr>
          <p:spPr bwMode="auto">
            <a:xfrm rot="-5400000">
              <a:off x="4769" y="2671"/>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0" name="Oval 31"/>
            <p:cNvSpPr>
              <a:spLocks noChangeArrowheads="1"/>
            </p:cNvSpPr>
            <p:nvPr/>
          </p:nvSpPr>
          <p:spPr bwMode="auto">
            <a:xfrm rot="-5400000">
              <a:off x="4627" y="2684"/>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1" name="Oval 32"/>
            <p:cNvSpPr>
              <a:spLocks noChangeArrowheads="1"/>
            </p:cNvSpPr>
            <p:nvPr/>
          </p:nvSpPr>
          <p:spPr bwMode="auto">
            <a:xfrm rot="-5400000">
              <a:off x="4555" y="2786"/>
              <a:ext cx="71"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2" name="Oval 33"/>
            <p:cNvSpPr>
              <a:spLocks noChangeArrowheads="1"/>
            </p:cNvSpPr>
            <p:nvPr/>
          </p:nvSpPr>
          <p:spPr bwMode="auto">
            <a:xfrm rot="-5400000">
              <a:off x="4696" y="2768"/>
              <a:ext cx="72"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3" name="Oval 34"/>
            <p:cNvSpPr>
              <a:spLocks noChangeArrowheads="1"/>
            </p:cNvSpPr>
            <p:nvPr/>
          </p:nvSpPr>
          <p:spPr bwMode="auto">
            <a:xfrm rot="-5400000">
              <a:off x="4399" y="2779"/>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4" name="Oval 35"/>
            <p:cNvSpPr>
              <a:spLocks noChangeArrowheads="1"/>
            </p:cNvSpPr>
            <p:nvPr/>
          </p:nvSpPr>
          <p:spPr bwMode="auto">
            <a:xfrm rot="-5400000">
              <a:off x="4215" y="2778"/>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5" name="Oval 36"/>
            <p:cNvSpPr>
              <a:spLocks noChangeArrowheads="1"/>
            </p:cNvSpPr>
            <p:nvPr/>
          </p:nvSpPr>
          <p:spPr bwMode="auto">
            <a:xfrm rot="-5400000">
              <a:off x="4476" y="2676"/>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6" name="Oval 37"/>
            <p:cNvSpPr>
              <a:spLocks noChangeArrowheads="1"/>
            </p:cNvSpPr>
            <p:nvPr/>
          </p:nvSpPr>
          <p:spPr bwMode="auto">
            <a:xfrm rot="-5400000">
              <a:off x="4329" y="2683"/>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07" name="Oval 38"/>
            <p:cNvSpPr>
              <a:spLocks noChangeArrowheads="1"/>
            </p:cNvSpPr>
            <p:nvPr/>
          </p:nvSpPr>
          <p:spPr bwMode="auto">
            <a:xfrm rot="-5400000">
              <a:off x="4174" y="2686"/>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nvGrpSpPr>
            <p:cNvPr id="90208" name="Group 39"/>
            <p:cNvGrpSpPr>
              <a:grpSpLocks/>
            </p:cNvGrpSpPr>
            <p:nvPr/>
          </p:nvGrpSpPr>
          <p:grpSpPr bwMode="auto">
            <a:xfrm rot="-5400000">
              <a:off x="4436" y="2641"/>
              <a:ext cx="183" cy="722"/>
              <a:chOff x="1697" y="1318"/>
              <a:chExt cx="117" cy="626"/>
            </a:xfrm>
          </p:grpSpPr>
          <p:sp>
            <p:nvSpPr>
              <p:cNvPr id="90231" name="Oval 40"/>
              <p:cNvSpPr>
                <a:spLocks noChangeAspect="1" noChangeArrowheads="1"/>
              </p:cNvSpPr>
              <p:nvPr/>
            </p:nvSpPr>
            <p:spPr bwMode="auto">
              <a:xfrm>
                <a:off x="1708" y="1557"/>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2" name="Oval 41"/>
              <p:cNvSpPr>
                <a:spLocks noChangeAspect="1" noChangeArrowheads="1"/>
              </p:cNvSpPr>
              <p:nvPr/>
            </p:nvSpPr>
            <p:spPr bwMode="auto">
              <a:xfrm>
                <a:off x="1756" y="1643"/>
                <a:ext cx="45" cy="37"/>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3" name="Oval 42"/>
              <p:cNvSpPr>
                <a:spLocks noChangeAspect="1" noChangeArrowheads="1"/>
              </p:cNvSpPr>
              <p:nvPr/>
            </p:nvSpPr>
            <p:spPr bwMode="auto">
              <a:xfrm>
                <a:off x="1711" y="186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4" name="Oval 43"/>
              <p:cNvSpPr>
                <a:spLocks noChangeAspect="1" noChangeArrowheads="1"/>
              </p:cNvSpPr>
              <p:nvPr/>
            </p:nvSpPr>
            <p:spPr bwMode="auto">
              <a:xfrm>
                <a:off x="1700" y="173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5" name="Oval 44"/>
              <p:cNvSpPr>
                <a:spLocks noChangeAspect="1" noChangeArrowheads="1"/>
              </p:cNvSpPr>
              <p:nvPr/>
            </p:nvSpPr>
            <p:spPr bwMode="auto">
              <a:xfrm>
                <a:off x="1769" y="190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6" name="Oval 45"/>
              <p:cNvSpPr>
                <a:spLocks noChangeAspect="1" noChangeArrowheads="1"/>
              </p:cNvSpPr>
              <p:nvPr/>
            </p:nvSpPr>
            <p:spPr bwMode="auto">
              <a:xfrm>
                <a:off x="1741" y="1702"/>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7" name="Oval 46"/>
              <p:cNvSpPr>
                <a:spLocks noChangeAspect="1" noChangeArrowheads="1"/>
              </p:cNvSpPr>
              <p:nvPr/>
            </p:nvSpPr>
            <p:spPr bwMode="auto">
              <a:xfrm>
                <a:off x="1753" y="1839"/>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8" name="Oval 47"/>
              <p:cNvSpPr>
                <a:spLocks noChangeAspect="1" noChangeArrowheads="1"/>
              </p:cNvSpPr>
              <p:nvPr/>
            </p:nvSpPr>
            <p:spPr bwMode="auto">
              <a:xfrm>
                <a:off x="1725" y="1780"/>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39" name="Oval 48"/>
              <p:cNvSpPr>
                <a:spLocks noChangeAspect="1" noChangeArrowheads="1"/>
              </p:cNvSpPr>
              <p:nvPr/>
            </p:nvSpPr>
            <p:spPr bwMode="auto">
              <a:xfrm>
                <a:off x="1728" y="1496"/>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40" name="Oval 49"/>
              <p:cNvSpPr>
                <a:spLocks noChangeAspect="1" noChangeArrowheads="1"/>
              </p:cNvSpPr>
              <p:nvPr/>
            </p:nvSpPr>
            <p:spPr bwMode="auto">
              <a:xfrm>
                <a:off x="1697" y="1449"/>
                <a:ext cx="45" cy="35"/>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41" name="Oval 50"/>
              <p:cNvSpPr>
                <a:spLocks noChangeAspect="1" noChangeArrowheads="1"/>
              </p:cNvSpPr>
              <p:nvPr/>
            </p:nvSpPr>
            <p:spPr bwMode="auto">
              <a:xfrm>
                <a:off x="1714" y="1377"/>
                <a:ext cx="45" cy="34"/>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242" name="Oval 51"/>
              <p:cNvSpPr>
                <a:spLocks noChangeAspect="1" noChangeArrowheads="1"/>
              </p:cNvSpPr>
              <p:nvPr/>
            </p:nvSpPr>
            <p:spPr bwMode="auto">
              <a:xfrm>
                <a:off x="1697" y="1318"/>
                <a:ext cx="45" cy="36"/>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90209" name="Oval 90"/>
            <p:cNvSpPr>
              <a:spLocks noChangeArrowheads="1"/>
            </p:cNvSpPr>
            <p:nvPr/>
          </p:nvSpPr>
          <p:spPr bwMode="auto">
            <a:xfrm>
              <a:off x="4170" y="168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0" name="Oval 91"/>
            <p:cNvSpPr>
              <a:spLocks noChangeArrowheads="1"/>
            </p:cNvSpPr>
            <p:nvPr/>
          </p:nvSpPr>
          <p:spPr bwMode="auto">
            <a:xfrm>
              <a:off x="4530" y="171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1" name="Oval 92"/>
            <p:cNvSpPr>
              <a:spLocks noChangeArrowheads="1"/>
            </p:cNvSpPr>
            <p:nvPr/>
          </p:nvSpPr>
          <p:spPr bwMode="auto">
            <a:xfrm>
              <a:off x="4422" y="169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2" name="Oval 93"/>
            <p:cNvSpPr>
              <a:spLocks noChangeArrowheads="1"/>
            </p:cNvSpPr>
            <p:nvPr/>
          </p:nvSpPr>
          <p:spPr bwMode="auto">
            <a:xfrm>
              <a:off x="4656" y="1698"/>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3" name="Oval 94"/>
            <p:cNvSpPr>
              <a:spLocks noChangeArrowheads="1"/>
            </p:cNvSpPr>
            <p:nvPr/>
          </p:nvSpPr>
          <p:spPr bwMode="auto">
            <a:xfrm>
              <a:off x="4302" y="1686"/>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4" name="Oval 95"/>
            <p:cNvSpPr>
              <a:spLocks noChangeArrowheads="1"/>
            </p:cNvSpPr>
            <p:nvPr/>
          </p:nvSpPr>
          <p:spPr bwMode="auto">
            <a:xfrm>
              <a:off x="4776" y="1698"/>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5" name="Oval 130"/>
            <p:cNvSpPr>
              <a:spLocks noChangeArrowheads="1"/>
            </p:cNvSpPr>
            <p:nvPr/>
          </p:nvSpPr>
          <p:spPr bwMode="auto">
            <a:xfrm>
              <a:off x="4182" y="182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6" name="Oval 131"/>
            <p:cNvSpPr>
              <a:spLocks noChangeArrowheads="1"/>
            </p:cNvSpPr>
            <p:nvPr/>
          </p:nvSpPr>
          <p:spPr bwMode="auto">
            <a:xfrm>
              <a:off x="4542" y="185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7" name="Oval 132"/>
            <p:cNvSpPr>
              <a:spLocks noChangeArrowheads="1"/>
            </p:cNvSpPr>
            <p:nvPr/>
          </p:nvSpPr>
          <p:spPr bwMode="auto">
            <a:xfrm>
              <a:off x="4434" y="1836"/>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8" name="Oval 133"/>
            <p:cNvSpPr>
              <a:spLocks noChangeArrowheads="1"/>
            </p:cNvSpPr>
            <p:nvPr/>
          </p:nvSpPr>
          <p:spPr bwMode="auto">
            <a:xfrm>
              <a:off x="4668" y="184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19" name="Oval 134"/>
            <p:cNvSpPr>
              <a:spLocks noChangeArrowheads="1"/>
            </p:cNvSpPr>
            <p:nvPr/>
          </p:nvSpPr>
          <p:spPr bwMode="auto">
            <a:xfrm>
              <a:off x="4314" y="183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20" name="Oval 135"/>
            <p:cNvSpPr>
              <a:spLocks noChangeArrowheads="1"/>
            </p:cNvSpPr>
            <p:nvPr/>
          </p:nvSpPr>
          <p:spPr bwMode="auto">
            <a:xfrm>
              <a:off x="4788" y="184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221" name="Oval 136"/>
            <p:cNvSpPr>
              <a:spLocks noChangeArrowheads="1"/>
            </p:cNvSpPr>
            <p:nvPr/>
          </p:nvSpPr>
          <p:spPr bwMode="auto">
            <a:xfrm rot="-5400000">
              <a:off x="4771" y="2349"/>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22" name="Oval 137"/>
            <p:cNvSpPr>
              <a:spLocks noChangeArrowheads="1"/>
            </p:cNvSpPr>
            <p:nvPr/>
          </p:nvSpPr>
          <p:spPr bwMode="auto">
            <a:xfrm rot="-5400000">
              <a:off x="4510" y="2369"/>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23" name="Oval 138"/>
            <p:cNvSpPr>
              <a:spLocks noChangeArrowheads="1"/>
            </p:cNvSpPr>
            <p:nvPr/>
          </p:nvSpPr>
          <p:spPr bwMode="auto">
            <a:xfrm rot="-5400000">
              <a:off x="4645" y="2350"/>
              <a:ext cx="72" cy="97"/>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24" name="Oval 139"/>
            <p:cNvSpPr>
              <a:spLocks noChangeArrowheads="1"/>
            </p:cNvSpPr>
            <p:nvPr/>
          </p:nvSpPr>
          <p:spPr bwMode="auto">
            <a:xfrm rot="-5400000">
              <a:off x="4362" y="2361"/>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25" name="Oval 140"/>
            <p:cNvSpPr>
              <a:spLocks noChangeArrowheads="1"/>
            </p:cNvSpPr>
            <p:nvPr/>
          </p:nvSpPr>
          <p:spPr bwMode="auto">
            <a:xfrm rot="-5400000">
              <a:off x="4186" y="2361"/>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226" name="Oval 141"/>
            <p:cNvSpPr>
              <a:spLocks noChangeArrowheads="1"/>
            </p:cNvSpPr>
            <p:nvPr/>
          </p:nvSpPr>
          <p:spPr bwMode="auto">
            <a:xfrm rot="-5400000">
              <a:off x="4769" y="2611"/>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27" name="Oval 142"/>
            <p:cNvSpPr>
              <a:spLocks noChangeArrowheads="1"/>
            </p:cNvSpPr>
            <p:nvPr/>
          </p:nvSpPr>
          <p:spPr bwMode="auto">
            <a:xfrm rot="-5400000">
              <a:off x="4627" y="2624"/>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28" name="Oval 143"/>
            <p:cNvSpPr>
              <a:spLocks noChangeArrowheads="1"/>
            </p:cNvSpPr>
            <p:nvPr/>
          </p:nvSpPr>
          <p:spPr bwMode="auto">
            <a:xfrm rot="-5400000">
              <a:off x="4476" y="2616"/>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29" name="Oval 144"/>
            <p:cNvSpPr>
              <a:spLocks noChangeArrowheads="1"/>
            </p:cNvSpPr>
            <p:nvPr/>
          </p:nvSpPr>
          <p:spPr bwMode="auto">
            <a:xfrm rot="-5400000">
              <a:off x="4329" y="2623"/>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230" name="Oval 145"/>
            <p:cNvSpPr>
              <a:spLocks noChangeArrowheads="1"/>
            </p:cNvSpPr>
            <p:nvPr/>
          </p:nvSpPr>
          <p:spPr bwMode="auto">
            <a:xfrm rot="-5400000">
              <a:off x="4174" y="2626"/>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grpSp>
      <p:grpSp>
        <p:nvGrpSpPr>
          <p:cNvPr id="5" name="Group 185"/>
          <p:cNvGrpSpPr>
            <a:grpSpLocks/>
          </p:cNvGrpSpPr>
          <p:nvPr/>
        </p:nvGrpSpPr>
        <p:grpSpPr bwMode="auto">
          <a:xfrm>
            <a:off x="857250" y="1857375"/>
            <a:ext cx="2735263" cy="3927475"/>
            <a:chOff x="540" y="1170"/>
            <a:chExt cx="1723" cy="2474"/>
          </a:xfrm>
        </p:grpSpPr>
        <p:sp>
          <p:nvSpPr>
            <p:cNvPr id="90118" name="Text Box 3"/>
            <p:cNvSpPr txBox="1">
              <a:spLocks noChangeArrowheads="1"/>
            </p:cNvSpPr>
            <p:nvPr/>
          </p:nvSpPr>
          <p:spPr bwMode="auto">
            <a:xfrm>
              <a:off x="600" y="1170"/>
              <a:ext cx="1613" cy="327"/>
            </a:xfrm>
            <a:prstGeom prst="rect">
              <a:avLst/>
            </a:prstGeom>
            <a:noFill/>
            <a:ln w="9525">
              <a:noFill/>
              <a:miter lim="800000"/>
              <a:headEnd/>
              <a:tailEnd/>
            </a:ln>
          </p:spPr>
          <p:txBody>
            <a:bodyPr wrap="none">
              <a:prstTxWarp prst="textNoShape">
                <a:avLst/>
              </a:prstTxWarp>
              <a:spAutoFit/>
            </a:bodyPr>
            <a:lstStyle/>
            <a:p>
              <a:r>
                <a:rPr lang="en-US" b="1">
                  <a:solidFill>
                    <a:srgbClr val="339933"/>
                  </a:solidFill>
                </a:rPr>
                <a:t>Density Barrier</a:t>
              </a:r>
            </a:p>
          </p:txBody>
        </p:sp>
        <p:grpSp>
          <p:nvGrpSpPr>
            <p:cNvPr id="90119" name="Group 96"/>
            <p:cNvGrpSpPr>
              <a:grpSpLocks/>
            </p:cNvGrpSpPr>
            <p:nvPr/>
          </p:nvGrpSpPr>
          <p:grpSpPr bwMode="auto">
            <a:xfrm>
              <a:off x="540" y="1586"/>
              <a:ext cx="799" cy="2058"/>
              <a:chOff x="552" y="1590"/>
              <a:chExt cx="799" cy="2058"/>
            </a:xfrm>
          </p:grpSpPr>
          <p:sp>
            <p:nvSpPr>
              <p:cNvPr id="90155" name="Freeform 97"/>
              <p:cNvSpPr>
                <a:spLocks noChangeAspect="1"/>
              </p:cNvSpPr>
              <p:nvPr/>
            </p:nvSpPr>
            <p:spPr bwMode="auto">
              <a:xfrm>
                <a:off x="556" y="2667"/>
                <a:ext cx="794" cy="514"/>
              </a:xfrm>
              <a:custGeom>
                <a:avLst/>
                <a:gdLst>
                  <a:gd name="T0" fmla="*/ 0 w 394"/>
                  <a:gd name="T1" fmla="*/ 0 h 203"/>
                  <a:gd name="T2" fmla="*/ 0 w 394"/>
                  <a:gd name="T3" fmla="*/ 21003 h 203"/>
                  <a:gd name="T4" fmla="*/ 6189 w 394"/>
                  <a:gd name="T5" fmla="*/ 21003 h 203"/>
                  <a:gd name="T6" fmla="*/ 13061 w 394"/>
                  <a:gd name="T7" fmla="*/ 21003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8FF"/>
              </a:solidFill>
              <a:ln w="12700" cap="rnd">
                <a:noFill/>
                <a:round/>
                <a:headEnd/>
                <a:tailEnd/>
              </a:ln>
            </p:spPr>
            <p:txBody>
              <a:bodyPr>
                <a:prstTxWarp prst="textNoShape">
                  <a:avLst/>
                </a:prstTxWarp>
              </a:bodyPr>
              <a:lstStyle/>
              <a:p>
                <a:endParaRPr lang="en-US"/>
              </a:p>
            </p:txBody>
          </p:sp>
          <p:sp>
            <p:nvSpPr>
              <p:cNvPr id="90156" name="Freeform 98"/>
              <p:cNvSpPr>
                <a:spLocks noChangeAspect="1"/>
              </p:cNvSpPr>
              <p:nvPr/>
            </p:nvSpPr>
            <p:spPr bwMode="auto">
              <a:xfrm>
                <a:off x="552" y="1749"/>
                <a:ext cx="793" cy="923"/>
              </a:xfrm>
              <a:custGeom>
                <a:avLst/>
                <a:gdLst>
                  <a:gd name="T0" fmla="*/ 0 w 394"/>
                  <a:gd name="T1" fmla="*/ 0 h 205"/>
                  <a:gd name="T2" fmla="*/ 0 w 394"/>
                  <a:gd name="T3" fmla="*/ 377241 h 205"/>
                  <a:gd name="T4" fmla="*/ 6141 w 394"/>
                  <a:gd name="T5" fmla="*/ 377241 h 205"/>
                  <a:gd name="T6" fmla="*/ 12980 w 394"/>
                  <a:gd name="T7" fmla="*/ 377241 h 205"/>
                  <a:gd name="T8" fmla="*/ 12948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99CCFF"/>
              </a:solidFill>
              <a:ln w="12700" cap="rnd">
                <a:noFill/>
                <a:round/>
                <a:headEnd/>
                <a:tailEnd/>
              </a:ln>
            </p:spPr>
            <p:txBody>
              <a:bodyPr>
                <a:prstTxWarp prst="textNoShape">
                  <a:avLst/>
                </a:prstTxWarp>
              </a:bodyPr>
              <a:lstStyle/>
              <a:p>
                <a:endParaRPr lang="en-US"/>
              </a:p>
            </p:txBody>
          </p:sp>
          <p:sp>
            <p:nvSpPr>
              <p:cNvPr id="90157" name="Arc 99"/>
              <p:cNvSpPr>
                <a:spLocks/>
              </p:cNvSpPr>
              <p:nvPr/>
            </p:nvSpPr>
            <p:spPr bwMode="auto">
              <a:xfrm flipV="1">
                <a:off x="560" y="3211"/>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98FF"/>
              </a:solidFill>
              <a:ln w="9525">
                <a:noFill/>
                <a:round/>
                <a:headEnd/>
                <a:tailEnd/>
              </a:ln>
            </p:spPr>
            <p:txBody>
              <a:bodyPr wrap="none" anchor="ctr">
                <a:prstTxWarp prst="textNoShape">
                  <a:avLst/>
                </a:prstTxWarp>
              </a:bodyPr>
              <a:lstStyle/>
              <a:p>
                <a:endParaRPr lang="en-US"/>
              </a:p>
            </p:txBody>
          </p:sp>
          <p:sp>
            <p:nvSpPr>
              <p:cNvPr id="90158" name="Freeform 100"/>
              <p:cNvSpPr>
                <a:spLocks noChangeAspect="1"/>
              </p:cNvSpPr>
              <p:nvPr/>
            </p:nvSpPr>
            <p:spPr bwMode="auto">
              <a:xfrm>
                <a:off x="556" y="3090"/>
                <a:ext cx="795" cy="163"/>
              </a:xfrm>
              <a:custGeom>
                <a:avLst/>
                <a:gdLst>
                  <a:gd name="T0" fmla="*/ 0 w 394"/>
                  <a:gd name="T1" fmla="*/ 0 h 203"/>
                  <a:gd name="T2" fmla="*/ 0 w 394"/>
                  <a:gd name="T3" fmla="*/ 67 h 203"/>
                  <a:gd name="T4" fmla="*/ 6217 w 394"/>
                  <a:gd name="T5" fmla="*/ 67 h 203"/>
                  <a:gd name="T6" fmla="*/ 13142 w 394"/>
                  <a:gd name="T7" fmla="*/ 67 h 203"/>
                  <a:gd name="T8" fmla="*/ 1310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8FF"/>
              </a:solidFill>
              <a:ln w="12700" cap="rnd">
                <a:noFill/>
                <a:round/>
                <a:headEnd/>
                <a:tailEnd/>
              </a:ln>
            </p:spPr>
            <p:txBody>
              <a:bodyPr>
                <a:prstTxWarp prst="textNoShape">
                  <a:avLst/>
                </a:prstTxWarp>
              </a:bodyPr>
              <a:lstStyle/>
              <a:p>
                <a:endParaRPr lang="en-US"/>
              </a:p>
            </p:txBody>
          </p:sp>
          <p:sp>
            <p:nvSpPr>
              <p:cNvPr id="90159" name="Freeform 101"/>
              <p:cNvSpPr>
                <a:spLocks noChangeAspect="1"/>
              </p:cNvSpPr>
              <p:nvPr/>
            </p:nvSpPr>
            <p:spPr bwMode="auto">
              <a:xfrm>
                <a:off x="552" y="1590"/>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90160" name="Oval 102"/>
              <p:cNvSpPr>
                <a:spLocks noChangeArrowheads="1"/>
              </p:cNvSpPr>
              <p:nvPr/>
            </p:nvSpPr>
            <p:spPr bwMode="auto">
              <a:xfrm>
                <a:off x="588" y="253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1" name="Oval 103"/>
              <p:cNvSpPr>
                <a:spLocks noChangeArrowheads="1"/>
              </p:cNvSpPr>
              <p:nvPr/>
            </p:nvSpPr>
            <p:spPr bwMode="auto">
              <a:xfrm>
                <a:off x="948" y="256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2" name="Oval 104"/>
              <p:cNvSpPr>
                <a:spLocks noChangeArrowheads="1"/>
              </p:cNvSpPr>
              <p:nvPr/>
            </p:nvSpPr>
            <p:spPr bwMode="auto">
              <a:xfrm>
                <a:off x="840" y="254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3" name="Oval 105"/>
              <p:cNvSpPr>
                <a:spLocks noChangeArrowheads="1"/>
              </p:cNvSpPr>
              <p:nvPr/>
            </p:nvSpPr>
            <p:spPr bwMode="auto">
              <a:xfrm>
                <a:off x="1074" y="255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4" name="Oval 106"/>
              <p:cNvSpPr>
                <a:spLocks noChangeArrowheads="1"/>
              </p:cNvSpPr>
              <p:nvPr/>
            </p:nvSpPr>
            <p:spPr bwMode="auto">
              <a:xfrm>
                <a:off x="720" y="2538"/>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5" name="Oval 107"/>
              <p:cNvSpPr>
                <a:spLocks noChangeArrowheads="1"/>
              </p:cNvSpPr>
              <p:nvPr/>
            </p:nvSpPr>
            <p:spPr bwMode="auto">
              <a:xfrm>
                <a:off x="1194" y="2550"/>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66" name="Oval 108"/>
              <p:cNvSpPr>
                <a:spLocks noChangeArrowheads="1"/>
              </p:cNvSpPr>
              <p:nvPr/>
            </p:nvSpPr>
            <p:spPr bwMode="auto">
              <a:xfrm rot="-5400000">
                <a:off x="1123" y="3389"/>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67" name="Oval 109"/>
              <p:cNvSpPr>
                <a:spLocks noChangeArrowheads="1"/>
              </p:cNvSpPr>
              <p:nvPr/>
            </p:nvSpPr>
            <p:spPr bwMode="auto">
              <a:xfrm rot="-5400000">
                <a:off x="1054" y="3491"/>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68" name="Oval 110"/>
              <p:cNvSpPr>
                <a:spLocks noChangeArrowheads="1"/>
              </p:cNvSpPr>
              <p:nvPr/>
            </p:nvSpPr>
            <p:spPr bwMode="auto">
              <a:xfrm rot="-5400000">
                <a:off x="906" y="3483"/>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69" name="Oval 111"/>
              <p:cNvSpPr>
                <a:spLocks noChangeArrowheads="1"/>
              </p:cNvSpPr>
              <p:nvPr/>
            </p:nvSpPr>
            <p:spPr bwMode="auto">
              <a:xfrm rot="-5400000">
                <a:off x="730" y="3483"/>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70" name="Oval 112"/>
              <p:cNvSpPr>
                <a:spLocks noChangeArrowheads="1"/>
              </p:cNvSpPr>
              <p:nvPr/>
            </p:nvSpPr>
            <p:spPr bwMode="auto">
              <a:xfrm rot="-5400000">
                <a:off x="979" y="3381"/>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71" name="Oval 113"/>
              <p:cNvSpPr>
                <a:spLocks noChangeArrowheads="1"/>
              </p:cNvSpPr>
              <p:nvPr/>
            </p:nvSpPr>
            <p:spPr bwMode="auto">
              <a:xfrm rot="-5400000">
                <a:off x="839" y="3387"/>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72" name="Oval 114"/>
              <p:cNvSpPr>
                <a:spLocks noChangeArrowheads="1"/>
              </p:cNvSpPr>
              <p:nvPr/>
            </p:nvSpPr>
            <p:spPr bwMode="auto">
              <a:xfrm rot="-5400000">
                <a:off x="691" y="3391"/>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73" name="Oval 115"/>
              <p:cNvSpPr>
                <a:spLocks noChangeArrowheads="1"/>
              </p:cNvSpPr>
              <p:nvPr/>
            </p:nvSpPr>
            <p:spPr bwMode="auto">
              <a:xfrm rot="-5400000">
                <a:off x="991" y="3415"/>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74" name="Oval 116"/>
              <p:cNvSpPr>
                <a:spLocks noChangeArrowheads="1"/>
              </p:cNvSpPr>
              <p:nvPr/>
            </p:nvSpPr>
            <p:spPr bwMode="auto">
              <a:xfrm rot="-5400000">
                <a:off x="807" y="3414"/>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75" name="Oval 117"/>
              <p:cNvSpPr>
                <a:spLocks noChangeArrowheads="1"/>
              </p:cNvSpPr>
              <p:nvPr/>
            </p:nvSpPr>
            <p:spPr bwMode="auto">
              <a:xfrm rot="-5400000">
                <a:off x="1068" y="3312"/>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76" name="Oval 118"/>
              <p:cNvSpPr>
                <a:spLocks noChangeArrowheads="1"/>
              </p:cNvSpPr>
              <p:nvPr/>
            </p:nvSpPr>
            <p:spPr bwMode="auto">
              <a:xfrm rot="-5400000">
                <a:off x="921" y="3319"/>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77" name="Oval 119"/>
              <p:cNvSpPr>
                <a:spLocks noChangeArrowheads="1"/>
              </p:cNvSpPr>
              <p:nvPr/>
            </p:nvSpPr>
            <p:spPr bwMode="auto">
              <a:xfrm rot="-5400000">
                <a:off x="766" y="3322"/>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78" name="Oval 120"/>
              <p:cNvSpPr>
                <a:spLocks noChangeAspect="1" noChangeArrowheads="1"/>
              </p:cNvSpPr>
              <p:nvPr/>
            </p:nvSpPr>
            <p:spPr bwMode="auto">
              <a:xfrm rot="-5400000">
                <a:off x="1030" y="3404"/>
                <a:ext cx="71"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79" name="Oval 121"/>
              <p:cNvSpPr>
                <a:spLocks noChangeAspect="1" noChangeArrowheads="1"/>
              </p:cNvSpPr>
              <p:nvPr/>
            </p:nvSpPr>
            <p:spPr bwMode="auto">
              <a:xfrm rot="-5400000">
                <a:off x="1131" y="3327"/>
                <a:ext cx="71" cy="43"/>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80" name="Oval 122"/>
              <p:cNvSpPr>
                <a:spLocks noChangeAspect="1" noChangeArrowheads="1"/>
              </p:cNvSpPr>
              <p:nvPr/>
            </p:nvSpPr>
            <p:spPr bwMode="auto">
              <a:xfrm rot="-5400000">
                <a:off x="960" y="3372"/>
                <a:ext cx="71" cy="41"/>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81" name="Oval 123"/>
              <p:cNvSpPr>
                <a:spLocks noChangeAspect="1" noChangeArrowheads="1"/>
              </p:cNvSpPr>
              <p:nvPr/>
            </p:nvSpPr>
            <p:spPr bwMode="auto">
              <a:xfrm rot="-5400000">
                <a:off x="906" y="3422"/>
                <a:ext cx="70"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82" name="Oval 124"/>
              <p:cNvSpPr>
                <a:spLocks noChangeAspect="1" noChangeArrowheads="1"/>
              </p:cNvSpPr>
              <p:nvPr/>
            </p:nvSpPr>
            <p:spPr bwMode="auto">
              <a:xfrm rot="-5400000">
                <a:off x="823" y="3395"/>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83" name="Oval 125"/>
              <p:cNvSpPr>
                <a:spLocks noChangeAspect="1" noChangeArrowheads="1"/>
              </p:cNvSpPr>
              <p:nvPr/>
            </p:nvSpPr>
            <p:spPr bwMode="auto">
              <a:xfrm rot="-5400000">
                <a:off x="756" y="3421"/>
                <a:ext cx="70" cy="4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grpSp>
          <p:nvGrpSpPr>
            <p:cNvPr id="90120" name="Group 182"/>
            <p:cNvGrpSpPr>
              <a:grpSpLocks/>
            </p:cNvGrpSpPr>
            <p:nvPr/>
          </p:nvGrpSpPr>
          <p:grpSpPr bwMode="auto">
            <a:xfrm>
              <a:off x="1464" y="1586"/>
              <a:ext cx="799" cy="2058"/>
              <a:chOff x="1464" y="1614"/>
              <a:chExt cx="799" cy="2058"/>
            </a:xfrm>
          </p:grpSpPr>
          <p:sp>
            <p:nvSpPr>
              <p:cNvPr id="90123" name="Freeform 148"/>
              <p:cNvSpPr>
                <a:spLocks noChangeAspect="1"/>
              </p:cNvSpPr>
              <p:nvPr/>
            </p:nvSpPr>
            <p:spPr bwMode="auto">
              <a:xfrm>
                <a:off x="1468" y="2691"/>
                <a:ext cx="794" cy="514"/>
              </a:xfrm>
              <a:custGeom>
                <a:avLst/>
                <a:gdLst>
                  <a:gd name="T0" fmla="*/ 0 w 394"/>
                  <a:gd name="T1" fmla="*/ 0 h 203"/>
                  <a:gd name="T2" fmla="*/ 0 w 394"/>
                  <a:gd name="T3" fmla="*/ 21003 h 203"/>
                  <a:gd name="T4" fmla="*/ 6189 w 394"/>
                  <a:gd name="T5" fmla="*/ 21003 h 203"/>
                  <a:gd name="T6" fmla="*/ 13061 w 394"/>
                  <a:gd name="T7" fmla="*/ 21003 h 203"/>
                  <a:gd name="T8" fmla="*/ 13028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8FF"/>
              </a:solidFill>
              <a:ln w="12700" cap="rnd">
                <a:noFill/>
                <a:round/>
                <a:headEnd/>
                <a:tailEnd/>
              </a:ln>
            </p:spPr>
            <p:txBody>
              <a:bodyPr>
                <a:prstTxWarp prst="textNoShape">
                  <a:avLst/>
                </a:prstTxWarp>
              </a:bodyPr>
              <a:lstStyle/>
              <a:p>
                <a:endParaRPr lang="en-US"/>
              </a:p>
            </p:txBody>
          </p:sp>
          <p:sp>
            <p:nvSpPr>
              <p:cNvPr id="90124" name="Freeform 149"/>
              <p:cNvSpPr>
                <a:spLocks noChangeAspect="1"/>
              </p:cNvSpPr>
              <p:nvPr/>
            </p:nvSpPr>
            <p:spPr bwMode="auto">
              <a:xfrm>
                <a:off x="1464" y="1773"/>
                <a:ext cx="793" cy="923"/>
              </a:xfrm>
              <a:custGeom>
                <a:avLst/>
                <a:gdLst>
                  <a:gd name="T0" fmla="*/ 0 w 394"/>
                  <a:gd name="T1" fmla="*/ 0 h 205"/>
                  <a:gd name="T2" fmla="*/ 0 w 394"/>
                  <a:gd name="T3" fmla="*/ 377241 h 205"/>
                  <a:gd name="T4" fmla="*/ 6141 w 394"/>
                  <a:gd name="T5" fmla="*/ 377241 h 205"/>
                  <a:gd name="T6" fmla="*/ 12980 w 394"/>
                  <a:gd name="T7" fmla="*/ 377241 h 205"/>
                  <a:gd name="T8" fmla="*/ 12948 w 394"/>
                  <a:gd name="T9" fmla="*/ 0 h 205"/>
                  <a:gd name="T10" fmla="*/ 0 w 394"/>
                  <a:gd name="T11" fmla="*/ 0 h 205"/>
                  <a:gd name="T12" fmla="*/ 0 60000 65536"/>
                  <a:gd name="T13" fmla="*/ 0 60000 65536"/>
                  <a:gd name="T14" fmla="*/ 0 60000 65536"/>
                  <a:gd name="T15" fmla="*/ 0 60000 65536"/>
                  <a:gd name="T16" fmla="*/ 0 60000 65536"/>
                  <a:gd name="T17" fmla="*/ 0 60000 65536"/>
                  <a:gd name="T18" fmla="*/ 0 w 394"/>
                  <a:gd name="T19" fmla="*/ 0 h 205"/>
                  <a:gd name="T20" fmla="*/ 394 w 394"/>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94" h="205">
                    <a:moveTo>
                      <a:pt x="0" y="0"/>
                    </a:moveTo>
                    <a:lnTo>
                      <a:pt x="0" y="204"/>
                    </a:lnTo>
                    <a:lnTo>
                      <a:pt x="186" y="204"/>
                    </a:lnTo>
                    <a:lnTo>
                      <a:pt x="393" y="204"/>
                    </a:lnTo>
                    <a:lnTo>
                      <a:pt x="392" y="0"/>
                    </a:lnTo>
                    <a:lnTo>
                      <a:pt x="0" y="0"/>
                    </a:lnTo>
                  </a:path>
                </a:pathLst>
              </a:custGeom>
              <a:solidFill>
                <a:srgbClr val="99CCFF"/>
              </a:solidFill>
              <a:ln w="12700" cap="rnd">
                <a:noFill/>
                <a:round/>
                <a:headEnd/>
                <a:tailEnd/>
              </a:ln>
            </p:spPr>
            <p:txBody>
              <a:bodyPr>
                <a:prstTxWarp prst="textNoShape">
                  <a:avLst/>
                </a:prstTxWarp>
              </a:bodyPr>
              <a:lstStyle/>
              <a:p>
                <a:endParaRPr lang="en-US"/>
              </a:p>
            </p:txBody>
          </p:sp>
          <p:sp>
            <p:nvSpPr>
              <p:cNvPr id="90125" name="Arc 150"/>
              <p:cNvSpPr>
                <a:spLocks/>
              </p:cNvSpPr>
              <p:nvPr/>
            </p:nvSpPr>
            <p:spPr bwMode="auto">
              <a:xfrm flipV="1">
                <a:off x="1472" y="3235"/>
                <a:ext cx="780" cy="437"/>
              </a:xfrm>
              <a:custGeom>
                <a:avLst/>
                <a:gdLst>
                  <a:gd name="T0" fmla="*/ 0 w 43200"/>
                  <a:gd name="T1" fmla="*/ 0 h 22778"/>
                  <a:gd name="T2" fmla="*/ 0 w 43200"/>
                  <a:gd name="T3" fmla="*/ 0 h 22778"/>
                  <a:gd name="T4" fmla="*/ 0 w 43200"/>
                  <a:gd name="T5" fmla="*/ 0 h 22778"/>
                  <a:gd name="T6" fmla="*/ 0 60000 65536"/>
                  <a:gd name="T7" fmla="*/ 0 60000 65536"/>
                  <a:gd name="T8" fmla="*/ 0 60000 65536"/>
                  <a:gd name="T9" fmla="*/ 0 w 43200"/>
                  <a:gd name="T10" fmla="*/ 0 h 22778"/>
                  <a:gd name="T11" fmla="*/ 43200 w 43200"/>
                  <a:gd name="T12" fmla="*/ 22778 h 22778"/>
                </a:gdLst>
                <a:ahLst/>
                <a:cxnLst>
                  <a:cxn ang="T6">
                    <a:pos x="T0" y="T1"/>
                  </a:cxn>
                  <a:cxn ang="T7">
                    <a:pos x="T2" y="T3"/>
                  </a:cxn>
                  <a:cxn ang="T8">
                    <a:pos x="T4" y="T5"/>
                  </a:cxn>
                </a:cxnLst>
                <a:rect l="T9" t="T10" r="T11" b="T12"/>
                <a:pathLst>
                  <a:path w="43200" h="22778" fill="none" extrusionOk="0">
                    <a:moveTo>
                      <a:pt x="32" y="22777"/>
                    </a:moveTo>
                    <a:cubicBezTo>
                      <a:pt x="10" y="22385"/>
                      <a:pt x="0" y="21992"/>
                      <a:pt x="0" y="21600"/>
                    </a:cubicBezTo>
                    <a:cubicBezTo>
                      <a:pt x="0" y="9670"/>
                      <a:pt x="9670" y="0"/>
                      <a:pt x="21600" y="0"/>
                    </a:cubicBezTo>
                    <a:cubicBezTo>
                      <a:pt x="33529" y="-1"/>
                      <a:pt x="43199" y="9670"/>
                      <a:pt x="43199" y="21599"/>
                    </a:cubicBezTo>
                  </a:path>
                  <a:path w="43200" h="22778" stroke="0" extrusionOk="0">
                    <a:moveTo>
                      <a:pt x="32" y="22777"/>
                    </a:moveTo>
                    <a:cubicBezTo>
                      <a:pt x="10" y="22385"/>
                      <a:pt x="0" y="21992"/>
                      <a:pt x="0" y="21600"/>
                    </a:cubicBezTo>
                    <a:cubicBezTo>
                      <a:pt x="0" y="9670"/>
                      <a:pt x="9670" y="0"/>
                      <a:pt x="21600" y="0"/>
                    </a:cubicBezTo>
                    <a:cubicBezTo>
                      <a:pt x="33529" y="-1"/>
                      <a:pt x="43199" y="9670"/>
                      <a:pt x="43199" y="21599"/>
                    </a:cubicBezTo>
                    <a:lnTo>
                      <a:pt x="21600" y="21600"/>
                    </a:lnTo>
                    <a:close/>
                  </a:path>
                </a:pathLst>
              </a:custGeom>
              <a:solidFill>
                <a:srgbClr val="3398FF"/>
              </a:solidFill>
              <a:ln w="9525">
                <a:noFill/>
                <a:round/>
                <a:headEnd/>
                <a:tailEnd/>
              </a:ln>
            </p:spPr>
            <p:txBody>
              <a:bodyPr wrap="none" anchor="ctr">
                <a:prstTxWarp prst="textNoShape">
                  <a:avLst/>
                </a:prstTxWarp>
              </a:bodyPr>
              <a:lstStyle/>
              <a:p>
                <a:endParaRPr lang="en-US"/>
              </a:p>
            </p:txBody>
          </p:sp>
          <p:sp>
            <p:nvSpPr>
              <p:cNvPr id="90126" name="Freeform 151"/>
              <p:cNvSpPr>
                <a:spLocks noChangeAspect="1"/>
              </p:cNvSpPr>
              <p:nvPr/>
            </p:nvSpPr>
            <p:spPr bwMode="auto">
              <a:xfrm>
                <a:off x="1468" y="3114"/>
                <a:ext cx="795" cy="163"/>
              </a:xfrm>
              <a:custGeom>
                <a:avLst/>
                <a:gdLst>
                  <a:gd name="T0" fmla="*/ 0 w 394"/>
                  <a:gd name="T1" fmla="*/ 0 h 203"/>
                  <a:gd name="T2" fmla="*/ 0 w 394"/>
                  <a:gd name="T3" fmla="*/ 67 h 203"/>
                  <a:gd name="T4" fmla="*/ 6217 w 394"/>
                  <a:gd name="T5" fmla="*/ 67 h 203"/>
                  <a:gd name="T6" fmla="*/ 13142 w 394"/>
                  <a:gd name="T7" fmla="*/ 67 h 203"/>
                  <a:gd name="T8" fmla="*/ 13109 w 394"/>
                  <a:gd name="T9" fmla="*/ 0 h 203"/>
                  <a:gd name="T10" fmla="*/ 0 w 394"/>
                  <a:gd name="T11" fmla="*/ 0 h 203"/>
                  <a:gd name="T12" fmla="*/ 0 60000 65536"/>
                  <a:gd name="T13" fmla="*/ 0 60000 65536"/>
                  <a:gd name="T14" fmla="*/ 0 60000 65536"/>
                  <a:gd name="T15" fmla="*/ 0 60000 65536"/>
                  <a:gd name="T16" fmla="*/ 0 60000 65536"/>
                  <a:gd name="T17" fmla="*/ 0 60000 65536"/>
                  <a:gd name="T18" fmla="*/ 0 w 394"/>
                  <a:gd name="T19" fmla="*/ 0 h 203"/>
                  <a:gd name="T20" fmla="*/ 394 w 394"/>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394" h="203">
                    <a:moveTo>
                      <a:pt x="0" y="0"/>
                    </a:moveTo>
                    <a:lnTo>
                      <a:pt x="0" y="202"/>
                    </a:lnTo>
                    <a:lnTo>
                      <a:pt x="186" y="202"/>
                    </a:lnTo>
                    <a:lnTo>
                      <a:pt x="393" y="202"/>
                    </a:lnTo>
                    <a:lnTo>
                      <a:pt x="392" y="0"/>
                    </a:lnTo>
                    <a:lnTo>
                      <a:pt x="0" y="0"/>
                    </a:lnTo>
                  </a:path>
                </a:pathLst>
              </a:custGeom>
              <a:solidFill>
                <a:srgbClr val="3398FF"/>
              </a:solidFill>
              <a:ln w="12700" cap="rnd">
                <a:noFill/>
                <a:round/>
                <a:headEnd/>
                <a:tailEnd/>
              </a:ln>
            </p:spPr>
            <p:txBody>
              <a:bodyPr>
                <a:prstTxWarp prst="textNoShape">
                  <a:avLst/>
                </a:prstTxWarp>
              </a:bodyPr>
              <a:lstStyle/>
              <a:p>
                <a:endParaRPr lang="en-US"/>
              </a:p>
            </p:txBody>
          </p:sp>
          <p:sp>
            <p:nvSpPr>
              <p:cNvPr id="90127" name="Freeform 152"/>
              <p:cNvSpPr>
                <a:spLocks noChangeAspect="1"/>
              </p:cNvSpPr>
              <p:nvPr/>
            </p:nvSpPr>
            <p:spPr bwMode="auto">
              <a:xfrm>
                <a:off x="1464" y="1614"/>
                <a:ext cx="793" cy="2055"/>
              </a:xfrm>
              <a:custGeom>
                <a:avLst/>
                <a:gdLst>
                  <a:gd name="T0" fmla="*/ 0 w 793"/>
                  <a:gd name="T1" fmla="*/ 1647 h 2055"/>
                  <a:gd name="T2" fmla="*/ 2 w 793"/>
                  <a:gd name="T3" fmla="*/ 1679 h 2055"/>
                  <a:gd name="T4" fmla="*/ 6 w 793"/>
                  <a:gd name="T5" fmla="*/ 1709 h 2055"/>
                  <a:gd name="T6" fmla="*/ 10 w 793"/>
                  <a:gd name="T7" fmla="*/ 1729 h 2055"/>
                  <a:gd name="T8" fmla="*/ 14 w 793"/>
                  <a:gd name="T9" fmla="*/ 1749 h 2055"/>
                  <a:gd name="T10" fmla="*/ 20 w 793"/>
                  <a:gd name="T11" fmla="*/ 1769 h 2055"/>
                  <a:gd name="T12" fmla="*/ 26 w 793"/>
                  <a:gd name="T13" fmla="*/ 1787 h 2055"/>
                  <a:gd name="T14" fmla="*/ 42 w 793"/>
                  <a:gd name="T15" fmla="*/ 1825 h 2055"/>
                  <a:gd name="T16" fmla="*/ 50 w 793"/>
                  <a:gd name="T17" fmla="*/ 1841 h 2055"/>
                  <a:gd name="T18" fmla="*/ 60 w 793"/>
                  <a:gd name="T19" fmla="*/ 1859 h 2055"/>
                  <a:gd name="T20" fmla="*/ 82 w 793"/>
                  <a:gd name="T21" fmla="*/ 1891 h 2055"/>
                  <a:gd name="T22" fmla="*/ 106 w 793"/>
                  <a:gd name="T23" fmla="*/ 1921 h 2055"/>
                  <a:gd name="T24" fmla="*/ 126 w 793"/>
                  <a:gd name="T25" fmla="*/ 1943 h 2055"/>
                  <a:gd name="T26" fmla="*/ 146 w 793"/>
                  <a:gd name="T27" fmla="*/ 1963 h 2055"/>
                  <a:gd name="T28" fmla="*/ 176 w 793"/>
                  <a:gd name="T29" fmla="*/ 1985 h 2055"/>
                  <a:gd name="T30" fmla="*/ 210 w 793"/>
                  <a:gd name="T31" fmla="*/ 2005 h 2055"/>
                  <a:gd name="T32" fmla="*/ 234 w 793"/>
                  <a:gd name="T33" fmla="*/ 2019 h 2055"/>
                  <a:gd name="T34" fmla="*/ 252 w 793"/>
                  <a:gd name="T35" fmla="*/ 2027 h 2055"/>
                  <a:gd name="T36" fmla="*/ 270 w 793"/>
                  <a:gd name="T37" fmla="*/ 2033 h 2055"/>
                  <a:gd name="T38" fmla="*/ 298 w 793"/>
                  <a:gd name="T39" fmla="*/ 2043 h 2055"/>
                  <a:gd name="T40" fmla="*/ 318 w 793"/>
                  <a:gd name="T41" fmla="*/ 2047 h 2055"/>
                  <a:gd name="T42" fmla="*/ 336 w 793"/>
                  <a:gd name="T43" fmla="*/ 2049 h 2055"/>
                  <a:gd name="T44" fmla="*/ 356 w 793"/>
                  <a:gd name="T45" fmla="*/ 2053 h 2055"/>
                  <a:gd name="T46" fmla="*/ 396 w 793"/>
                  <a:gd name="T47" fmla="*/ 2055 h 2055"/>
                  <a:gd name="T48" fmla="*/ 436 w 793"/>
                  <a:gd name="T49" fmla="*/ 2053 h 2055"/>
                  <a:gd name="T50" fmla="*/ 456 w 793"/>
                  <a:gd name="T51" fmla="*/ 2049 h 2055"/>
                  <a:gd name="T52" fmla="*/ 474 w 793"/>
                  <a:gd name="T53" fmla="*/ 2047 h 2055"/>
                  <a:gd name="T54" fmla="*/ 494 w 793"/>
                  <a:gd name="T55" fmla="*/ 2043 h 2055"/>
                  <a:gd name="T56" fmla="*/ 522 w 793"/>
                  <a:gd name="T57" fmla="*/ 2033 h 2055"/>
                  <a:gd name="T58" fmla="*/ 540 w 793"/>
                  <a:gd name="T59" fmla="*/ 2027 h 2055"/>
                  <a:gd name="T60" fmla="*/ 558 w 793"/>
                  <a:gd name="T61" fmla="*/ 2019 h 2055"/>
                  <a:gd name="T62" fmla="*/ 584 w 793"/>
                  <a:gd name="T63" fmla="*/ 2005 h 2055"/>
                  <a:gd name="T64" fmla="*/ 616 w 793"/>
                  <a:gd name="T65" fmla="*/ 1985 h 2055"/>
                  <a:gd name="T66" fmla="*/ 646 w 793"/>
                  <a:gd name="T67" fmla="*/ 1963 h 2055"/>
                  <a:gd name="T68" fmla="*/ 666 w 793"/>
                  <a:gd name="T69" fmla="*/ 1943 h 2055"/>
                  <a:gd name="T70" fmla="*/ 686 w 793"/>
                  <a:gd name="T71" fmla="*/ 1921 h 2055"/>
                  <a:gd name="T72" fmla="*/ 710 w 793"/>
                  <a:gd name="T73" fmla="*/ 1891 h 2055"/>
                  <a:gd name="T74" fmla="*/ 726 w 793"/>
                  <a:gd name="T75" fmla="*/ 1867 h 2055"/>
                  <a:gd name="T76" fmla="*/ 738 w 793"/>
                  <a:gd name="T77" fmla="*/ 1851 h 2055"/>
                  <a:gd name="T78" fmla="*/ 746 w 793"/>
                  <a:gd name="T79" fmla="*/ 1833 h 2055"/>
                  <a:gd name="T80" fmla="*/ 758 w 793"/>
                  <a:gd name="T81" fmla="*/ 1805 h 2055"/>
                  <a:gd name="T82" fmla="*/ 766 w 793"/>
                  <a:gd name="T83" fmla="*/ 1787 h 2055"/>
                  <a:gd name="T84" fmla="*/ 776 w 793"/>
                  <a:gd name="T85" fmla="*/ 1759 h 2055"/>
                  <a:gd name="T86" fmla="*/ 780 w 793"/>
                  <a:gd name="T87" fmla="*/ 1739 h 2055"/>
                  <a:gd name="T88" fmla="*/ 786 w 793"/>
                  <a:gd name="T89" fmla="*/ 1709 h 2055"/>
                  <a:gd name="T90" fmla="*/ 790 w 793"/>
                  <a:gd name="T91" fmla="*/ 1679 h 2055"/>
                  <a:gd name="T92" fmla="*/ 792 w 793"/>
                  <a:gd name="T93" fmla="*/ 1647 h 2055"/>
                  <a:gd name="T94" fmla="*/ 793 w 793"/>
                  <a:gd name="T95" fmla="*/ 1236 h 2055"/>
                  <a:gd name="T96" fmla="*/ 793 w 793"/>
                  <a:gd name="T97" fmla="*/ 825 h 2055"/>
                  <a:gd name="T98" fmla="*/ 793 w 793"/>
                  <a:gd name="T99" fmla="*/ 3 h 20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3"/>
                  <a:gd name="T151" fmla="*/ 0 h 2055"/>
                  <a:gd name="T152" fmla="*/ 793 w 793"/>
                  <a:gd name="T153" fmla="*/ 2055 h 20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3" h="2055">
                    <a:moveTo>
                      <a:pt x="0" y="0"/>
                    </a:moveTo>
                    <a:lnTo>
                      <a:pt x="0" y="1647"/>
                    </a:lnTo>
                    <a:lnTo>
                      <a:pt x="0" y="1667"/>
                    </a:lnTo>
                    <a:lnTo>
                      <a:pt x="2" y="1679"/>
                    </a:lnTo>
                    <a:lnTo>
                      <a:pt x="2" y="1689"/>
                    </a:lnTo>
                    <a:lnTo>
                      <a:pt x="6" y="1709"/>
                    </a:lnTo>
                    <a:lnTo>
                      <a:pt x="8" y="1719"/>
                    </a:lnTo>
                    <a:lnTo>
                      <a:pt x="10" y="1729"/>
                    </a:lnTo>
                    <a:lnTo>
                      <a:pt x="12" y="1739"/>
                    </a:lnTo>
                    <a:lnTo>
                      <a:pt x="14" y="1749"/>
                    </a:lnTo>
                    <a:lnTo>
                      <a:pt x="16" y="1759"/>
                    </a:lnTo>
                    <a:lnTo>
                      <a:pt x="20" y="1769"/>
                    </a:lnTo>
                    <a:lnTo>
                      <a:pt x="22" y="1777"/>
                    </a:lnTo>
                    <a:lnTo>
                      <a:pt x="26" y="1787"/>
                    </a:lnTo>
                    <a:lnTo>
                      <a:pt x="34" y="1805"/>
                    </a:lnTo>
                    <a:lnTo>
                      <a:pt x="42" y="1825"/>
                    </a:lnTo>
                    <a:lnTo>
                      <a:pt x="46" y="1833"/>
                    </a:lnTo>
                    <a:lnTo>
                      <a:pt x="50" y="1841"/>
                    </a:lnTo>
                    <a:lnTo>
                      <a:pt x="56" y="1851"/>
                    </a:lnTo>
                    <a:lnTo>
                      <a:pt x="60" y="1859"/>
                    </a:lnTo>
                    <a:lnTo>
                      <a:pt x="70" y="1875"/>
                    </a:lnTo>
                    <a:lnTo>
                      <a:pt x="82" y="1891"/>
                    </a:lnTo>
                    <a:lnTo>
                      <a:pt x="94" y="1907"/>
                    </a:lnTo>
                    <a:lnTo>
                      <a:pt x="106" y="1921"/>
                    </a:lnTo>
                    <a:lnTo>
                      <a:pt x="118" y="1935"/>
                    </a:lnTo>
                    <a:lnTo>
                      <a:pt x="126" y="1943"/>
                    </a:lnTo>
                    <a:lnTo>
                      <a:pt x="132" y="1949"/>
                    </a:lnTo>
                    <a:lnTo>
                      <a:pt x="146" y="1963"/>
                    </a:lnTo>
                    <a:lnTo>
                      <a:pt x="162" y="1975"/>
                    </a:lnTo>
                    <a:lnTo>
                      <a:pt x="176" y="1985"/>
                    </a:lnTo>
                    <a:lnTo>
                      <a:pt x="192" y="1997"/>
                    </a:lnTo>
                    <a:lnTo>
                      <a:pt x="210" y="2005"/>
                    </a:lnTo>
                    <a:lnTo>
                      <a:pt x="226" y="2015"/>
                    </a:lnTo>
                    <a:lnTo>
                      <a:pt x="234" y="2019"/>
                    </a:lnTo>
                    <a:lnTo>
                      <a:pt x="244" y="2023"/>
                    </a:lnTo>
                    <a:lnTo>
                      <a:pt x="252" y="2027"/>
                    </a:lnTo>
                    <a:lnTo>
                      <a:pt x="262" y="2031"/>
                    </a:lnTo>
                    <a:lnTo>
                      <a:pt x="270" y="2033"/>
                    </a:lnTo>
                    <a:lnTo>
                      <a:pt x="280" y="2037"/>
                    </a:lnTo>
                    <a:lnTo>
                      <a:pt x="298" y="2043"/>
                    </a:lnTo>
                    <a:lnTo>
                      <a:pt x="308" y="2045"/>
                    </a:lnTo>
                    <a:lnTo>
                      <a:pt x="318" y="2047"/>
                    </a:lnTo>
                    <a:lnTo>
                      <a:pt x="326" y="2049"/>
                    </a:lnTo>
                    <a:lnTo>
                      <a:pt x="336" y="2049"/>
                    </a:lnTo>
                    <a:lnTo>
                      <a:pt x="346" y="2051"/>
                    </a:lnTo>
                    <a:lnTo>
                      <a:pt x="356" y="2053"/>
                    </a:lnTo>
                    <a:lnTo>
                      <a:pt x="376" y="2055"/>
                    </a:lnTo>
                    <a:lnTo>
                      <a:pt x="396" y="2055"/>
                    </a:lnTo>
                    <a:lnTo>
                      <a:pt x="416" y="2055"/>
                    </a:lnTo>
                    <a:lnTo>
                      <a:pt x="436" y="2053"/>
                    </a:lnTo>
                    <a:lnTo>
                      <a:pt x="446" y="2051"/>
                    </a:lnTo>
                    <a:lnTo>
                      <a:pt x="456" y="2049"/>
                    </a:lnTo>
                    <a:lnTo>
                      <a:pt x="466" y="2049"/>
                    </a:lnTo>
                    <a:lnTo>
                      <a:pt x="474" y="2047"/>
                    </a:lnTo>
                    <a:lnTo>
                      <a:pt x="484" y="2045"/>
                    </a:lnTo>
                    <a:lnTo>
                      <a:pt x="494" y="2043"/>
                    </a:lnTo>
                    <a:lnTo>
                      <a:pt x="512" y="2037"/>
                    </a:lnTo>
                    <a:lnTo>
                      <a:pt x="522" y="2033"/>
                    </a:lnTo>
                    <a:lnTo>
                      <a:pt x="530" y="2031"/>
                    </a:lnTo>
                    <a:lnTo>
                      <a:pt x="540" y="2027"/>
                    </a:lnTo>
                    <a:lnTo>
                      <a:pt x="548" y="2023"/>
                    </a:lnTo>
                    <a:lnTo>
                      <a:pt x="558" y="2019"/>
                    </a:lnTo>
                    <a:lnTo>
                      <a:pt x="566" y="2015"/>
                    </a:lnTo>
                    <a:lnTo>
                      <a:pt x="584" y="2005"/>
                    </a:lnTo>
                    <a:lnTo>
                      <a:pt x="600" y="1997"/>
                    </a:lnTo>
                    <a:lnTo>
                      <a:pt x="616" y="1985"/>
                    </a:lnTo>
                    <a:lnTo>
                      <a:pt x="630" y="1975"/>
                    </a:lnTo>
                    <a:lnTo>
                      <a:pt x="646" y="1963"/>
                    </a:lnTo>
                    <a:lnTo>
                      <a:pt x="660" y="1949"/>
                    </a:lnTo>
                    <a:lnTo>
                      <a:pt x="666" y="1943"/>
                    </a:lnTo>
                    <a:lnTo>
                      <a:pt x="674" y="1935"/>
                    </a:lnTo>
                    <a:lnTo>
                      <a:pt x="686" y="1921"/>
                    </a:lnTo>
                    <a:lnTo>
                      <a:pt x="698" y="1907"/>
                    </a:lnTo>
                    <a:lnTo>
                      <a:pt x="710" y="1891"/>
                    </a:lnTo>
                    <a:lnTo>
                      <a:pt x="722" y="1875"/>
                    </a:lnTo>
                    <a:lnTo>
                      <a:pt x="726" y="1867"/>
                    </a:lnTo>
                    <a:lnTo>
                      <a:pt x="732" y="1859"/>
                    </a:lnTo>
                    <a:lnTo>
                      <a:pt x="738" y="1851"/>
                    </a:lnTo>
                    <a:lnTo>
                      <a:pt x="742" y="1841"/>
                    </a:lnTo>
                    <a:lnTo>
                      <a:pt x="746" y="1833"/>
                    </a:lnTo>
                    <a:lnTo>
                      <a:pt x="750" y="1825"/>
                    </a:lnTo>
                    <a:lnTo>
                      <a:pt x="758" y="1805"/>
                    </a:lnTo>
                    <a:lnTo>
                      <a:pt x="762" y="1797"/>
                    </a:lnTo>
                    <a:lnTo>
                      <a:pt x="766" y="1787"/>
                    </a:lnTo>
                    <a:lnTo>
                      <a:pt x="772" y="1769"/>
                    </a:lnTo>
                    <a:lnTo>
                      <a:pt x="776" y="1759"/>
                    </a:lnTo>
                    <a:lnTo>
                      <a:pt x="778" y="1749"/>
                    </a:lnTo>
                    <a:lnTo>
                      <a:pt x="780" y="1739"/>
                    </a:lnTo>
                    <a:lnTo>
                      <a:pt x="782" y="1729"/>
                    </a:lnTo>
                    <a:lnTo>
                      <a:pt x="786" y="1709"/>
                    </a:lnTo>
                    <a:lnTo>
                      <a:pt x="790" y="1689"/>
                    </a:lnTo>
                    <a:lnTo>
                      <a:pt x="790" y="1679"/>
                    </a:lnTo>
                    <a:lnTo>
                      <a:pt x="792" y="1667"/>
                    </a:lnTo>
                    <a:lnTo>
                      <a:pt x="792" y="1647"/>
                    </a:lnTo>
                    <a:lnTo>
                      <a:pt x="792" y="1441"/>
                    </a:lnTo>
                    <a:lnTo>
                      <a:pt x="793" y="1236"/>
                    </a:lnTo>
                    <a:lnTo>
                      <a:pt x="793" y="1038"/>
                    </a:lnTo>
                    <a:lnTo>
                      <a:pt x="793" y="825"/>
                    </a:lnTo>
                    <a:lnTo>
                      <a:pt x="793" y="414"/>
                    </a:lnTo>
                    <a:lnTo>
                      <a:pt x="793" y="3"/>
                    </a:lnTo>
                  </a:path>
                </a:pathLst>
              </a:custGeom>
              <a:noFill/>
              <a:ln w="28575" cap="rnd">
                <a:solidFill>
                  <a:srgbClr val="0000FF"/>
                </a:solidFill>
                <a:round/>
                <a:headEnd/>
                <a:tailEnd/>
              </a:ln>
            </p:spPr>
            <p:txBody>
              <a:bodyPr>
                <a:prstTxWarp prst="textNoShape">
                  <a:avLst/>
                </a:prstTxWarp>
              </a:bodyPr>
              <a:lstStyle/>
              <a:p>
                <a:endParaRPr lang="en-US"/>
              </a:p>
            </p:txBody>
          </p:sp>
          <p:sp>
            <p:nvSpPr>
              <p:cNvPr id="90128" name="Oval 153"/>
              <p:cNvSpPr>
                <a:spLocks noChangeArrowheads="1"/>
              </p:cNvSpPr>
              <p:nvPr/>
            </p:nvSpPr>
            <p:spPr bwMode="auto">
              <a:xfrm>
                <a:off x="1500" y="2556"/>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29" name="Oval 154"/>
              <p:cNvSpPr>
                <a:spLocks noChangeArrowheads="1"/>
              </p:cNvSpPr>
              <p:nvPr/>
            </p:nvSpPr>
            <p:spPr bwMode="auto">
              <a:xfrm>
                <a:off x="1860" y="2586"/>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30" name="Oval 155"/>
              <p:cNvSpPr>
                <a:spLocks noChangeArrowheads="1"/>
              </p:cNvSpPr>
              <p:nvPr/>
            </p:nvSpPr>
            <p:spPr bwMode="auto">
              <a:xfrm>
                <a:off x="1752" y="2568"/>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31" name="Oval 156"/>
              <p:cNvSpPr>
                <a:spLocks noChangeArrowheads="1"/>
              </p:cNvSpPr>
              <p:nvPr/>
            </p:nvSpPr>
            <p:spPr bwMode="auto">
              <a:xfrm>
                <a:off x="1986" y="257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32" name="Oval 157"/>
              <p:cNvSpPr>
                <a:spLocks noChangeArrowheads="1"/>
              </p:cNvSpPr>
              <p:nvPr/>
            </p:nvSpPr>
            <p:spPr bwMode="auto">
              <a:xfrm>
                <a:off x="1632" y="2562"/>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33" name="Oval 158"/>
              <p:cNvSpPr>
                <a:spLocks noChangeArrowheads="1"/>
              </p:cNvSpPr>
              <p:nvPr/>
            </p:nvSpPr>
            <p:spPr bwMode="auto">
              <a:xfrm>
                <a:off x="2106" y="2574"/>
                <a:ext cx="102" cy="102"/>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90134" name="Oval 160"/>
              <p:cNvSpPr>
                <a:spLocks noChangeArrowheads="1"/>
              </p:cNvSpPr>
              <p:nvPr/>
            </p:nvSpPr>
            <p:spPr bwMode="auto">
              <a:xfrm rot="-5400000">
                <a:off x="2158" y="2594"/>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35" name="Oval 161"/>
              <p:cNvSpPr>
                <a:spLocks noChangeArrowheads="1"/>
              </p:cNvSpPr>
              <p:nvPr/>
            </p:nvSpPr>
            <p:spPr bwMode="auto">
              <a:xfrm rot="-5400000">
                <a:off x="1599" y="2535"/>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36" name="Oval 162"/>
              <p:cNvSpPr>
                <a:spLocks noChangeArrowheads="1"/>
              </p:cNvSpPr>
              <p:nvPr/>
            </p:nvSpPr>
            <p:spPr bwMode="auto">
              <a:xfrm rot="-5400000">
                <a:off x="1780" y="2607"/>
                <a:ext cx="72"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37" name="Oval 164"/>
              <p:cNvSpPr>
                <a:spLocks noChangeArrowheads="1"/>
              </p:cNvSpPr>
              <p:nvPr/>
            </p:nvSpPr>
            <p:spPr bwMode="auto">
              <a:xfrm rot="-5400000">
                <a:off x="1517" y="2610"/>
                <a:ext cx="71" cy="98"/>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38" name="Oval 165"/>
              <p:cNvSpPr>
                <a:spLocks noChangeArrowheads="1"/>
              </p:cNvSpPr>
              <p:nvPr/>
            </p:nvSpPr>
            <p:spPr bwMode="auto">
              <a:xfrm rot="-5400000">
                <a:off x="1957" y="2599"/>
                <a:ext cx="71" cy="96"/>
              </a:xfrm>
              <a:prstGeom prst="ellipse">
                <a:avLst/>
              </a:prstGeom>
              <a:solidFill>
                <a:srgbClr val="FF0000"/>
              </a:solidFill>
              <a:ln w="12700">
                <a:noFill/>
                <a:round/>
                <a:headEnd/>
                <a:tailEnd/>
              </a:ln>
            </p:spPr>
            <p:txBody>
              <a:bodyPr wrap="none" anchor="ctr">
                <a:prstTxWarp prst="textNoShape">
                  <a:avLst/>
                </a:prstTxWarp>
              </a:bodyPr>
              <a:lstStyle/>
              <a:p>
                <a:endParaRPr lang="en-US"/>
              </a:p>
            </p:txBody>
          </p:sp>
          <p:sp>
            <p:nvSpPr>
              <p:cNvPr id="90139" name="Oval 166"/>
              <p:cNvSpPr>
                <a:spLocks noChangeArrowheads="1"/>
              </p:cNvSpPr>
              <p:nvPr/>
            </p:nvSpPr>
            <p:spPr bwMode="auto">
              <a:xfrm rot="-5400000">
                <a:off x="1654" y="2587"/>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40" name="Oval 167"/>
              <p:cNvSpPr>
                <a:spLocks noChangeArrowheads="1"/>
              </p:cNvSpPr>
              <p:nvPr/>
            </p:nvSpPr>
            <p:spPr bwMode="auto">
              <a:xfrm rot="-5400000">
                <a:off x="1845" y="2616"/>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41" name="Oval 168"/>
              <p:cNvSpPr>
                <a:spLocks noChangeArrowheads="1"/>
              </p:cNvSpPr>
              <p:nvPr/>
            </p:nvSpPr>
            <p:spPr bwMode="auto">
              <a:xfrm rot="-5400000">
                <a:off x="2070" y="2607"/>
                <a:ext cx="72" cy="103"/>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42" name="Oval 169"/>
              <p:cNvSpPr>
                <a:spLocks noChangeArrowheads="1"/>
              </p:cNvSpPr>
              <p:nvPr/>
            </p:nvSpPr>
            <p:spPr bwMode="auto">
              <a:xfrm rot="-5400000">
                <a:off x="1713" y="2611"/>
                <a:ext cx="71" cy="102"/>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43" name="Oval 170"/>
              <p:cNvSpPr>
                <a:spLocks noChangeArrowheads="1"/>
              </p:cNvSpPr>
              <p:nvPr/>
            </p:nvSpPr>
            <p:spPr bwMode="auto">
              <a:xfrm rot="-5400000">
                <a:off x="1576" y="2599"/>
                <a:ext cx="71" cy="101"/>
              </a:xfrm>
              <a:prstGeom prst="ellipse">
                <a:avLst/>
              </a:prstGeom>
              <a:solidFill>
                <a:srgbClr val="66FF33"/>
              </a:solidFill>
              <a:ln w="12700">
                <a:noFill/>
                <a:round/>
                <a:headEnd/>
                <a:tailEnd/>
              </a:ln>
            </p:spPr>
            <p:txBody>
              <a:bodyPr wrap="none" anchor="ctr">
                <a:prstTxWarp prst="textNoShape">
                  <a:avLst/>
                </a:prstTxWarp>
              </a:bodyPr>
              <a:lstStyle/>
              <a:p>
                <a:endParaRPr lang="en-US"/>
              </a:p>
            </p:txBody>
          </p:sp>
          <p:sp>
            <p:nvSpPr>
              <p:cNvPr id="90144" name="Oval 171"/>
              <p:cNvSpPr>
                <a:spLocks noChangeAspect="1" noChangeArrowheads="1"/>
              </p:cNvSpPr>
              <p:nvPr/>
            </p:nvSpPr>
            <p:spPr bwMode="auto">
              <a:xfrm rot="-5400000">
                <a:off x="1897" y="3575"/>
                <a:ext cx="71"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45" name="Oval 172"/>
              <p:cNvSpPr>
                <a:spLocks noChangeAspect="1" noChangeArrowheads="1"/>
              </p:cNvSpPr>
              <p:nvPr/>
            </p:nvSpPr>
            <p:spPr bwMode="auto">
              <a:xfrm rot="-5400000">
                <a:off x="1971" y="3561"/>
                <a:ext cx="71" cy="43"/>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46" name="Oval 173"/>
              <p:cNvSpPr>
                <a:spLocks noChangeAspect="1" noChangeArrowheads="1"/>
              </p:cNvSpPr>
              <p:nvPr/>
            </p:nvSpPr>
            <p:spPr bwMode="auto">
              <a:xfrm rot="-5400000">
                <a:off x="1860" y="3573"/>
                <a:ext cx="71" cy="41"/>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47" name="Oval 174"/>
              <p:cNvSpPr>
                <a:spLocks noChangeAspect="1" noChangeArrowheads="1"/>
              </p:cNvSpPr>
              <p:nvPr/>
            </p:nvSpPr>
            <p:spPr bwMode="auto">
              <a:xfrm rot="-5400000">
                <a:off x="1806" y="3581"/>
                <a:ext cx="70" cy="40"/>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48" name="Oval 175"/>
              <p:cNvSpPr>
                <a:spLocks noChangeAspect="1" noChangeArrowheads="1"/>
              </p:cNvSpPr>
              <p:nvPr/>
            </p:nvSpPr>
            <p:spPr bwMode="auto">
              <a:xfrm rot="-5400000">
                <a:off x="1741" y="3590"/>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49" name="Oval 176"/>
              <p:cNvSpPr>
                <a:spLocks noChangeAspect="1" noChangeArrowheads="1"/>
              </p:cNvSpPr>
              <p:nvPr/>
            </p:nvSpPr>
            <p:spPr bwMode="auto">
              <a:xfrm rot="-5400000">
                <a:off x="1659" y="3550"/>
                <a:ext cx="70" cy="42"/>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50" name="Oval 177"/>
              <p:cNvSpPr>
                <a:spLocks noChangeAspect="1" noChangeArrowheads="1"/>
              </p:cNvSpPr>
              <p:nvPr/>
            </p:nvSpPr>
            <p:spPr bwMode="auto">
              <a:xfrm rot="-5400000">
                <a:off x="1780" y="3551"/>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51" name="Oval 178"/>
              <p:cNvSpPr>
                <a:spLocks noChangeAspect="1" noChangeArrowheads="1"/>
              </p:cNvSpPr>
              <p:nvPr/>
            </p:nvSpPr>
            <p:spPr bwMode="auto">
              <a:xfrm rot="-5400000">
                <a:off x="2023" y="3539"/>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52" name="Oval 179"/>
              <p:cNvSpPr>
                <a:spLocks noChangeAspect="1" noChangeArrowheads="1"/>
              </p:cNvSpPr>
              <p:nvPr/>
            </p:nvSpPr>
            <p:spPr bwMode="auto">
              <a:xfrm rot="-5400000">
                <a:off x="1621" y="3527"/>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53" name="Oval 180"/>
              <p:cNvSpPr>
                <a:spLocks noChangeAspect="1" noChangeArrowheads="1"/>
              </p:cNvSpPr>
              <p:nvPr/>
            </p:nvSpPr>
            <p:spPr bwMode="auto">
              <a:xfrm rot="-5400000">
                <a:off x="1702" y="3551"/>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sp>
            <p:nvSpPr>
              <p:cNvPr id="90154" name="Oval 181"/>
              <p:cNvSpPr>
                <a:spLocks noChangeAspect="1" noChangeArrowheads="1"/>
              </p:cNvSpPr>
              <p:nvPr/>
            </p:nvSpPr>
            <p:spPr bwMode="auto">
              <a:xfrm rot="-5400000">
                <a:off x="1843" y="3542"/>
                <a:ext cx="70" cy="39"/>
              </a:xfrm>
              <a:prstGeom prst="ellipse">
                <a:avLst/>
              </a:prstGeom>
              <a:solidFill>
                <a:srgbClr val="FF33CC"/>
              </a:solidFill>
              <a:ln w="12700">
                <a:noFill/>
                <a:round/>
                <a:headEnd/>
                <a:tailEnd/>
              </a:ln>
            </p:spPr>
            <p:txBody>
              <a:bodyPr wrap="none" anchor="ctr">
                <a:prstTxWarp prst="textNoShape">
                  <a:avLst/>
                </a:prstTxWarp>
              </a:bodyPr>
              <a:lstStyle/>
              <a:p>
                <a:endParaRPr lang="en-US"/>
              </a:p>
            </p:txBody>
          </p:sp>
        </p:grpSp>
        <p:sp>
          <p:nvSpPr>
            <p:cNvPr id="90121" name="Text Box 183"/>
            <p:cNvSpPr txBox="1">
              <a:spLocks noChangeArrowheads="1"/>
            </p:cNvSpPr>
            <p:nvPr/>
          </p:nvSpPr>
          <p:spPr bwMode="auto">
            <a:xfrm>
              <a:off x="820" y="1427"/>
              <a:ext cx="203" cy="327"/>
            </a:xfrm>
            <a:prstGeom prst="rect">
              <a:avLst/>
            </a:prstGeom>
            <a:noFill/>
            <a:ln w="9525">
              <a:noFill/>
              <a:miter lim="800000"/>
              <a:headEnd/>
              <a:tailEnd/>
            </a:ln>
          </p:spPr>
          <p:txBody>
            <a:bodyPr wrap="none">
              <a:prstTxWarp prst="textNoShape">
                <a:avLst/>
              </a:prstTxWarp>
              <a:spAutoFit/>
            </a:bodyPr>
            <a:lstStyle/>
            <a:p>
              <a:r>
                <a:rPr lang="en-US" b="1">
                  <a:solidFill>
                    <a:srgbClr val="339966"/>
                  </a:solidFill>
                </a:rPr>
                <a:t>I</a:t>
              </a:r>
            </a:p>
          </p:txBody>
        </p:sp>
        <p:sp>
          <p:nvSpPr>
            <p:cNvPr id="90122" name="Text Box 184"/>
            <p:cNvSpPr txBox="1">
              <a:spLocks noChangeArrowheads="1"/>
            </p:cNvSpPr>
            <p:nvPr/>
          </p:nvSpPr>
          <p:spPr bwMode="auto">
            <a:xfrm>
              <a:off x="1698" y="1427"/>
              <a:ext cx="290" cy="327"/>
            </a:xfrm>
            <a:prstGeom prst="rect">
              <a:avLst/>
            </a:prstGeom>
            <a:noFill/>
            <a:ln w="9525">
              <a:noFill/>
              <a:miter lim="800000"/>
              <a:headEnd/>
              <a:tailEnd/>
            </a:ln>
          </p:spPr>
          <p:txBody>
            <a:bodyPr wrap="none">
              <a:prstTxWarp prst="textNoShape">
                <a:avLst/>
              </a:prstTxWarp>
              <a:spAutoFit/>
            </a:bodyPr>
            <a:lstStyle/>
            <a:p>
              <a:r>
                <a:rPr lang="en-US" b="1">
                  <a:solidFill>
                    <a:srgbClr val="339966"/>
                  </a:solidFill>
                </a:rPr>
                <a:t>II</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33246"/>
                                        </p:tgtEl>
                                        <p:attrNameLst>
                                          <p:attrName>style.visibility</p:attrName>
                                        </p:attrNameLst>
                                      </p:cBhvr>
                                      <p:to>
                                        <p:strVal val="visible"/>
                                      </p:to>
                                    </p:set>
                                    <p:animEffect transition="in" filter="checkerboard(across)">
                                      <p:cBhvr>
                                        <p:cTn id="7" dur="500"/>
                                        <p:tgtEl>
                                          <p:spTgt spid="1332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outHorizont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6"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06400" y="228600"/>
            <a:ext cx="8585200" cy="1143000"/>
          </a:xfrm>
        </p:spPr>
        <p:txBody>
          <a:bodyPr/>
          <a:lstStyle/>
          <a:p>
            <a:pPr eaLnBrk="1" hangingPunct="1"/>
            <a:r>
              <a:rPr lang="en-US" altLang="ko-KR" smtClean="0">
                <a:latin typeface="Helvetica" pitchFamily="35" charset="0"/>
                <a:ea typeface="굴림" pitchFamily="35" charset="-127"/>
                <a:cs typeface="굴림" pitchFamily="35" charset="-127"/>
              </a:rPr>
              <a:t>Organelle Separation by Isopycnic Centrifugation</a:t>
            </a:r>
          </a:p>
        </p:txBody>
      </p:sp>
      <p:pic>
        <p:nvPicPr>
          <p:cNvPr id="92163" name="Picture 4" descr="C:\FreemanFigs\CH05\F05-24.JPG"/>
          <p:cNvPicPr>
            <a:picLocks noChangeAspect="1" noChangeArrowheads="1"/>
          </p:cNvPicPr>
          <p:nvPr/>
        </p:nvPicPr>
        <p:blipFill>
          <a:blip r:embed="rId2"/>
          <a:srcRect/>
          <a:stretch>
            <a:fillRect/>
          </a:stretch>
        </p:blipFill>
        <p:spPr bwMode="auto">
          <a:xfrm>
            <a:off x="2100263" y="1752600"/>
            <a:ext cx="4668837" cy="4230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304800"/>
            <a:ext cx="7772400" cy="1143000"/>
          </a:xfrm>
        </p:spPr>
        <p:txBody>
          <a:bodyPr/>
          <a:lstStyle/>
          <a:p>
            <a:r>
              <a:rPr lang="en-US" altLang="zh-TW">
                <a:latin typeface="Arial" pitchFamily="35" charset="0"/>
                <a:ea typeface="ＭＳ Ｐゴシック" pitchFamily="35" charset="-128"/>
                <a:cs typeface="ＭＳ Ｐゴシック" pitchFamily="35" charset="-128"/>
              </a:rPr>
              <a:t>Isopycnic Centrifugation</a:t>
            </a:r>
          </a:p>
        </p:txBody>
      </p:sp>
      <p:pic>
        <p:nvPicPr>
          <p:cNvPr id="93187" name="Picture 3"/>
          <p:cNvPicPr>
            <a:picLocks noGrp="1" noChangeAspect="1" noChangeArrowheads="1"/>
          </p:cNvPicPr>
          <p:nvPr>
            <p:ph type="body" idx="1"/>
          </p:nvPr>
        </p:nvPicPr>
        <p:blipFill>
          <a:blip r:embed="rId2"/>
          <a:srcRect/>
          <a:stretch>
            <a:fillRect/>
          </a:stretch>
        </p:blipFill>
        <p:spPr>
          <a:xfrm>
            <a:off x="179388" y="1844675"/>
            <a:ext cx="4321175" cy="4456113"/>
          </a:xfrm>
        </p:spPr>
      </p:pic>
      <p:sp>
        <p:nvSpPr>
          <p:cNvPr id="93188" name="Text Box 4"/>
          <p:cNvSpPr txBox="1">
            <a:spLocks noChangeArrowheads="1"/>
          </p:cNvSpPr>
          <p:nvPr/>
        </p:nvSpPr>
        <p:spPr bwMode="auto">
          <a:xfrm>
            <a:off x="4495800" y="1889125"/>
            <a:ext cx="4267200" cy="4359275"/>
          </a:xfrm>
          <a:prstGeom prst="rect">
            <a:avLst/>
          </a:prstGeom>
          <a:noFill/>
          <a:ln w="9525">
            <a:noFill/>
            <a:miter lim="800000"/>
            <a:headEnd/>
            <a:tailEnd/>
          </a:ln>
        </p:spPr>
        <p:txBody>
          <a:bodyPr>
            <a:prstTxWarp prst="textNoShape">
              <a:avLst/>
            </a:prstTxWarp>
            <a:spAutoFit/>
          </a:bodyPr>
          <a:lstStyle/>
          <a:p>
            <a:r>
              <a:rPr lang="en-US" altLang="zh-TW" sz="2000" b="1"/>
              <a:t>The density gradient is formed </a:t>
            </a:r>
          </a:p>
          <a:p>
            <a:r>
              <a:rPr lang="en-US" altLang="zh-TW" sz="2000" b="1"/>
              <a:t>during the centrifugation.</a:t>
            </a:r>
          </a:p>
          <a:p>
            <a:endParaRPr lang="en-US" altLang="zh-TW" sz="2000" b="1"/>
          </a:p>
          <a:p>
            <a:endParaRPr lang="en-US" altLang="zh-TW" sz="2000" b="1"/>
          </a:p>
          <a:p>
            <a:r>
              <a:rPr lang="en-US" altLang="zh-TW" sz="2000" b="1"/>
              <a:t>The sample is dissolved in solution</a:t>
            </a:r>
          </a:p>
          <a:p>
            <a:r>
              <a:rPr lang="en-US" altLang="zh-TW" sz="2000" b="1"/>
              <a:t>of dense salt (e.g., CsCl, Cs</a:t>
            </a:r>
            <a:r>
              <a:rPr lang="en-US" altLang="zh-TW" sz="2000" b="1" baseline="-5000"/>
              <a:t>2</a:t>
            </a:r>
            <a:r>
              <a:rPr lang="en-US" altLang="zh-TW" sz="2000" b="1"/>
              <a:t>(SO</a:t>
            </a:r>
            <a:r>
              <a:rPr lang="en-US" altLang="zh-TW" sz="2000" b="1" baseline="-5000"/>
              <a:t>4</a:t>
            </a:r>
            <a:r>
              <a:rPr lang="en-US" altLang="zh-TW" sz="2000" b="1"/>
              <a:t>))</a:t>
            </a:r>
          </a:p>
          <a:p>
            <a:endParaRPr lang="en-US" altLang="zh-TW" sz="2000" b="1"/>
          </a:p>
          <a:p>
            <a:endParaRPr lang="en-US" altLang="zh-TW" sz="2000" b="1"/>
          </a:p>
          <a:p>
            <a:endParaRPr lang="en-US" altLang="zh-TW" sz="2000" b="1"/>
          </a:p>
          <a:p>
            <a:endParaRPr lang="en-US" altLang="zh-TW" sz="2000" b="1"/>
          </a:p>
          <a:p>
            <a:r>
              <a:rPr lang="en-US" altLang="zh-TW" sz="2000" b="1"/>
              <a:t>The macromolecules of the biological</a:t>
            </a:r>
          </a:p>
          <a:p>
            <a:r>
              <a:rPr lang="en-US" altLang="zh-TW" sz="2000" b="1"/>
              <a:t>sample seek an area in the tube</a:t>
            </a:r>
          </a:p>
          <a:p>
            <a:r>
              <a:rPr lang="en-US" altLang="zh-TW" sz="2000" b="1"/>
              <a:t>where the density is equal to their</a:t>
            </a:r>
          </a:p>
          <a:p>
            <a:r>
              <a:rPr lang="en-US" altLang="zh-TW" sz="2000" b="1"/>
              <a:t>respective densities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4"/>
          <p:cNvSpPr>
            <a:spLocks noGrp="1" noChangeArrowheads="1"/>
          </p:cNvSpPr>
          <p:nvPr>
            <p:ph type="title"/>
          </p:nvPr>
        </p:nvSpPr>
        <p:spPr>
          <a:xfrm>
            <a:off x="228600" y="228600"/>
            <a:ext cx="8686800" cy="914400"/>
          </a:xfrm>
        </p:spPr>
        <p:txBody>
          <a:bodyPr/>
          <a:lstStyle/>
          <a:p>
            <a:r>
              <a:rPr lang="en-US">
                <a:latin typeface="Arial" pitchFamily="35" charset="0"/>
                <a:ea typeface="ＭＳ Ｐゴシック" pitchFamily="35" charset="-128"/>
                <a:cs typeface="ＭＳ Ｐゴシック" pitchFamily="35" charset="-128"/>
              </a:rPr>
              <a:t>Densities of Biological Material</a:t>
            </a:r>
          </a:p>
        </p:txBody>
      </p:sp>
      <p:graphicFrame>
        <p:nvGraphicFramePr>
          <p:cNvPr id="4186" name="Group 90"/>
          <p:cNvGraphicFramePr>
            <a:graphicFrameLocks noGrp="1"/>
          </p:cNvGraphicFramePr>
          <p:nvPr>
            <p:ph idx="1"/>
          </p:nvPr>
        </p:nvGraphicFramePr>
        <p:xfrm>
          <a:off x="1403350" y="1989138"/>
          <a:ext cx="6408738" cy="3887788"/>
        </p:xfrm>
        <a:graphic>
          <a:graphicData uri="http://schemas.openxmlformats.org/drawingml/2006/table">
            <a:tbl>
              <a:tblPr/>
              <a:tblGrid>
                <a:gridCol w="3205163"/>
                <a:gridCol w="3203575"/>
              </a:tblGrid>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Material</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Density (g/cm</a:t>
                      </a:r>
                      <a:r>
                        <a:rPr kumimoji="0" lang="en-GB" sz="2400" b="0" i="0" u="none" strike="noStrike" cap="none" normalizeH="0" baseline="30000">
                          <a:ln>
                            <a:noFill/>
                          </a:ln>
                          <a:solidFill>
                            <a:schemeClr val="tx1"/>
                          </a:solidFill>
                          <a:effectLst/>
                          <a:latin typeface="Arial" pitchFamily="35" charset="0"/>
                          <a:ea typeface="Times New Roman" pitchFamily="35" charset="0"/>
                          <a:cs typeface="Times New Roman" pitchFamily="35" charset="0"/>
                        </a:rPr>
                        <a:t>3</a:t>
                      </a: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Microbial cells</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1.05 - 1.15</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Mammalian cells</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1.04 - 1.10</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Organelles</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1.10 - 1.60</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Proteins</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1.30</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DNA</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1.70</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56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RNA</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GB" sz="2400" b="0" i="0" u="none" strike="noStrike" cap="none" normalizeH="0" baseline="0">
                          <a:ln>
                            <a:noFill/>
                          </a:ln>
                          <a:solidFill>
                            <a:schemeClr val="tx1"/>
                          </a:solidFill>
                          <a:effectLst/>
                          <a:latin typeface="Arial" pitchFamily="35" charset="0"/>
                          <a:ea typeface="Times New Roman" pitchFamily="35" charset="0"/>
                          <a:cs typeface="Times New Roman" pitchFamily="35" charset="0"/>
                        </a:rPr>
                        <a:t>2.00</a:t>
                      </a:r>
                      <a:endParaRPr kumimoji="0" lang="en-GB" sz="2400" b="0" i="0" u="none" strike="noStrike" cap="none" normalizeH="0" baseline="0">
                        <a:ln>
                          <a:noFill/>
                        </a:ln>
                        <a:solidFill>
                          <a:schemeClr val="tx1"/>
                        </a:solidFill>
                        <a:effectLst/>
                        <a:latin typeface="Arial" pitchFamily="35"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827088" y="4171950"/>
            <a:ext cx="4492625" cy="1012825"/>
            <a:chOff x="521" y="2423"/>
            <a:chExt cx="2830" cy="638"/>
          </a:xfrm>
        </p:grpSpPr>
        <p:sp>
          <p:nvSpPr>
            <p:cNvPr id="95293" name="Freeform 6"/>
            <p:cNvSpPr>
              <a:spLocks noChangeAspect="1"/>
            </p:cNvSpPr>
            <p:nvPr/>
          </p:nvSpPr>
          <p:spPr bwMode="auto">
            <a:xfrm>
              <a:off x="849" y="2427"/>
              <a:ext cx="2502" cy="634"/>
            </a:xfrm>
            <a:custGeom>
              <a:avLst/>
              <a:gdLst>
                <a:gd name="T0" fmla="*/ 32352 w 1251"/>
                <a:gd name="T1" fmla="*/ 10880 h 311"/>
                <a:gd name="T2" fmla="*/ 33248 w 1251"/>
                <a:gd name="T3" fmla="*/ 10913 h 311"/>
                <a:gd name="T4" fmla="*/ 33600 w 1251"/>
                <a:gd name="T5" fmla="*/ 10913 h 311"/>
                <a:gd name="T6" fmla="*/ 33920 w 1251"/>
                <a:gd name="T7" fmla="*/ 10880 h 311"/>
                <a:gd name="T8" fmla="*/ 34624 w 1251"/>
                <a:gd name="T9" fmla="*/ 10809 h 311"/>
                <a:gd name="T10" fmla="*/ 34944 w 1251"/>
                <a:gd name="T11" fmla="*/ 10743 h 311"/>
                <a:gd name="T12" fmla="*/ 35584 w 1251"/>
                <a:gd name="T13" fmla="*/ 10605 h 311"/>
                <a:gd name="T14" fmla="*/ 36160 w 1251"/>
                <a:gd name="T15" fmla="*/ 10376 h 311"/>
                <a:gd name="T16" fmla="*/ 36768 w 1251"/>
                <a:gd name="T17" fmla="*/ 10140 h 311"/>
                <a:gd name="T18" fmla="*/ 37280 w 1251"/>
                <a:gd name="T19" fmla="*/ 9828 h 311"/>
                <a:gd name="T20" fmla="*/ 37792 w 1251"/>
                <a:gd name="T21" fmla="*/ 9496 h 311"/>
                <a:gd name="T22" fmla="*/ 38240 w 1251"/>
                <a:gd name="T23" fmla="*/ 9119 h 311"/>
                <a:gd name="T24" fmla="*/ 38656 w 1251"/>
                <a:gd name="T25" fmla="*/ 8743 h 311"/>
                <a:gd name="T26" fmla="*/ 39008 w 1251"/>
                <a:gd name="T27" fmla="*/ 8311 h 311"/>
                <a:gd name="T28" fmla="*/ 39328 w 1251"/>
                <a:gd name="T29" fmla="*/ 7822 h 311"/>
                <a:gd name="T30" fmla="*/ 39488 w 1251"/>
                <a:gd name="T31" fmla="*/ 7602 h 311"/>
                <a:gd name="T32" fmla="*/ 39680 w 1251"/>
                <a:gd name="T33" fmla="*/ 7082 h 311"/>
                <a:gd name="T34" fmla="*/ 39776 w 1251"/>
                <a:gd name="T35" fmla="*/ 6819 h 311"/>
                <a:gd name="T36" fmla="*/ 39872 w 1251"/>
                <a:gd name="T37" fmla="*/ 6550 h 311"/>
                <a:gd name="T38" fmla="*/ 39968 w 1251"/>
                <a:gd name="T39" fmla="*/ 6022 h 311"/>
                <a:gd name="T40" fmla="*/ 40000 w 1251"/>
                <a:gd name="T41" fmla="*/ 5602 h 311"/>
                <a:gd name="T42" fmla="*/ 40000 w 1251"/>
                <a:gd name="T43" fmla="*/ 5319 h 311"/>
                <a:gd name="T44" fmla="*/ 39968 w 1251"/>
                <a:gd name="T45" fmla="*/ 4886 h 311"/>
                <a:gd name="T46" fmla="*/ 39872 w 1251"/>
                <a:gd name="T47" fmla="*/ 4373 h 311"/>
                <a:gd name="T48" fmla="*/ 39776 w 1251"/>
                <a:gd name="T49" fmla="*/ 4077 h 311"/>
                <a:gd name="T50" fmla="*/ 39584 w 1251"/>
                <a:gd name="T51" fmla="*/ 3590 h 311"/>
                <a:gd name="T52" fmla="*/ 39328 w 1251"/>
                <a:gd name="T53" fmla="*/ 3093 h 311"/>
                <a:gd name="T54" fmla="*/ 39008 w 1251"/>
                <a:gd name="T55" fmla="*/ 2644 h 311"/>
                <a:gd name="T56" fmla="*/ 38656 w 1251"/>
                <a:gd name="T57" fmla="*/ 2177 h 311"/>
                <a:gd name="T58" fmla="*/ 38240 w 1251"/>
                <a:gd name="T59" fmla="*/ 1796 h 311"/>
                <a:gd name="T60" fmla="*/ 37792 w 1251"/>
                <a:gd name="T61" fmla="*/ 1413 h 311"/>
                <a:gd name="T62" fmla="*/ 37280 w 1251"/>
                <a:gd name="T63" fmla="*/ 1085 h 311"/>
                <a:gd name="T64" fmla="*/ 36768 w 1251"/>
                <a:gd name="T65" fmla="*/ 781 h 311"/>
                <a:gd name="T66" fmla="*/ 36160 w 1251"/>
                <a:gd name="T67" fmla="*/ 569 h 311"/>
                <a:gd name="T68" fmla="*/ 35584 w 1251"/>
                <a:gd name="T69" fmla="*/ 349 h 311"/>
                <a:gd name="T70" fmla="*/ 34944 w 1251"/>
                <a:gd name="T71" fmla="*/ 171 h 311"/>
                <a:gd name="T72" fmla="*/ 34624 w 1251"/>
                <a:gd name="T73" fmla="*/ 100 h 311"/>
                <a:gd name="T74" fmla="*/ 33920 w 1251"/>
                <a:gd name="T75" fmla="*/ 33 h 311"/>
                <a:gd name="T76" fmla="*/ 33600 w 1251"/>
                <a:gd name="T77" fmla="*/ 33 h 311"/>
                <a:gd name="T78" fmla="*/ 33088 w 1251"/>
                <a:gd name="T79" fmla="*/ 0 h 311"/>
                <a:gd name="T80" fmla="*/ 32704 w 1251"/>
                <a:gd name="T81" fmla="*/ 33 h 311"/>
                <a:gd name="T82" fmla="*/ 28480 w 1251"/>
                <a:gd name="T83" fmla="*/ 33 h 311"/>
                <a:gd name="T84" fmla="*/ 16256 w 1251"/>
                <a:gd name="T85" fmla="*/ 33 h 311"/>
                <a:gd name="T86" fmla="*/ 32 w 1251"/>
                <a:gd name="T87" fmla="*/ 0 h 311"/>
                <a:gd name="T88" fmla="*/ 0 w 1251"/>
                <a:gd name="T89" fmla="*/ 2709 h 311"/>
                <a:gd name="T90" fmla="*/ 32 w 1251"/>
                <a:gd name="T91" fmla="*/ 5457 h 311"/>
                <a:gd name="T92" fmla="*/ 32 w 1251"/>
                <a:gd name="T93" fmla="*/ 8167 h 311"/>
                <a:gd name="T94" fmla="*/ 32 w 1251"/>
                <a:gd name="T95" fmla="*/ 10880 h 3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251"/>
                <a:gd name="T145" fmla="*/ 0 h 311"/>
                <a:gd name="T146" fmla="*/ 1251 w 1251"/>
                <a:gd name="T147" fmla="*/ 311 h 31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251" h="311">
                  <a:moveTo>
                    <a:pt x="1" y="309"/>
                  </a:moveTo>
                  <a:lnTo>
                    <a:pt x="1011" y="309"/>
                  </a:lnTo>
                  <a:lnTo>
                    <a:pt x="1027" y="310"/>
                  </a:lnTo>
                  <a:lnTo>
                    <a:pt x="1039" y="310"/>
                  </a:lnTo>
                  <a:lnTo>
                    <a:pt x="1045" y="310"/>
                  </a:lnTo>
                  <a:lnTo>
                    <a:pt x="1050" y="310"/>
                  </a:lnTo>
                  <a:lnTo>
                    <a:pt x="1056" y="309"/>
                  </a:lnTo>
                  <a:lnTo>
                    <a:pt x="1060" y="309"/>
                  </a:lnTo>
                  <a:lnTo>
                    <a:pt x="1071" y="308"/>
                  </a:lnTo>
                  <a:lnTo>
                    <a:pt x="1082" y="307"/>
                  </a:lnTo>
                  <a:lnTo>
                    <a:pt x="1087" y="306"/>
                  </a:lnTo>
                  <a:lnTo>
                    <a:pt x="1092" y="305"/>
                  </a:lnTo>
                  <a:lnTo>
                    <a:pt x="1102" y="303"/>
                  </a:lnTo>
                  <a:lnTo>
                    <a:pt x="1112" y="301"/>
                  </a:lnTo>
                  <a:lnTo>
                    <a:pt x="1121" y="298"/>
                  </a:lnTo>
                  <a:lnTo>
                    <a:pt x="1130" y="295"/>
                  </a:lnTo>
                  <a:lnTo>
                    <a:pt x="1140" y="292"/>
                  </a:lnTo>
                  <a:lnTo>
                    <a:pt x="1149" y="288"/>
                  </a:lnTo>
                  <a:lnTo>
                    <a:pt x="1157" y="283"/>
                  </a:lnTo>
                  <a:lnTo>
                    <a:pt x="1165" y="279"/>
                  </a:lnTo>
                  <a:lnTo>
                    <a:pt x="1173" y="275"/>
                  </a:lnTo>
                  <a:lnTo>
                    <a:pt x="1181" y="270"/>
                  </a:lnTo>
                  <a:lnTo>
                    <a:pt x="1188" y="264"/>
                  </a:lnTo>
                  <a:lnTo>
                    <a:pt x="1195" y="259"/>
                  </a:lnTo>
                  <a:lnTo>
                    <a:pt x="1202" y="254"/>
                  </a:lnTo>
                  <a:lnTo>
                    <a:pt x="1208" y="248"/>
                  </a:lnTo>
                  <a:lnTo>
                    <a:pt x="1214" y="242"/>
                  </a:lnTo>
                  <a:lnTo>
                    <a:pt x="1219" y="236"/>
                  </a:lnTo>
                  <a:lnTo>
                    <a:pt x="1225" y="229"/>
                  </a:lnTo>
                  <a:lnTo>
                    <a:pt x="1229" y="222"/>
                  </a:lnTo>
                  <a:lnTo>
                    <a:pt x="1231" y="219"/>
                  </a:lnTo>
                  <a:lnTo>
                    <a:pt x="1234" y="216"/>
                  </a:lnTo>
                  <a:lnTo>
                    <a:pt x="1237" y="209"/>
                  </a:lnTo>
                  <a:lnTo>
                    <a:pt x="1240" y="201"/>
                  </a:lnTo>
                  <a:lnTo>
                    <a:pt x="1242" y="198"/>
                  </a:lnTo>
                  <a:lnTo>
                    <a:pt x="1243" y="194"/>
                  </a:lnTo>
                  <a:lnTo>
                    <a:pt x="1245" y="190"/>
                  </a:lnTo>
                  <a:lnTo>
                    <a:pt x="1246" y="186"/>
                  </a:lnTo>
                  <a:lnTo>
                    <a:pt x="1248" y="179"/>
                  </a:lnTo>
                  <a:lnTo>
                    <a:pt x="1249" y="171"/>
                  </a:lnTo>
                  <a:lnTo>
                    <a:pt x="1249" y="163"/>
                  </a:lnTo>
                  <a:lnTo>
                    <a:pt x="1250" y="159"/>
                  </a:lnTo>
                  <a:lnTo>
                    <a:pt x="1250" y="155"/>
                  </a:lnTo>
                  <a:lnTo>
                    <a:pt x="1250" y="151"/>
                  </a:lnTo>
                  <a:lnTo>
                    <a:pt x="1249" y="147"/>
                  </a:lnTo>
                  <a:lnTo>
                    <a:pt x="1249" y="139"/>
                  </a:lnTo>
                  <a:lnTo>
                    <a:pt x="1248" y="132"/>
                  </a:lnTo>
                  <a:lnTo>
                    <a:pt x="1246" y="124"/>
                  </a:lnTo>
                  <a:lnTo>
                    <a:pt x="1245" y="120"/>
                  </a:lnTo>
                  <a:lnTo>
                    <a:pt x="1243" y="116"/>
                  </a:lnTo>
                  <a:lnTo>
                    <a:pt x="1240" y="109"/>
                  </a:lnTo>
                  <a:lnTo>
                    <a:pt x="1237" y="102"/>
                  </a:lnTo>
                  <a:lnTo>
                    <a:pt x="1234" y="95"/>
                  </a:lnTo>
                  <a:lnTo>
                    <a:pt x="1229" y="88"/>
                  </a:lnTo>
                  <a:lnTo>
                    <a:pt x="1225" y="81"/>
                  </a:lnTo>
                  <a:lnTo>
                    <a:pt x="1219" y="75"/>
                  </a:lnTo>
                  <a:lnTo>
                    <a:pt x="1214" y="69"/>
                  </a:lnTo>
                  <a:lnTo>
                    <a:pt x="1208" y="62"/>
                  </a:lnTo>
                  <a:lnTo>
                    <a:pt x="1202" y="56"/>
                  </a:lnTo>
                  <a:lnTo>
                    <a:pt x="1195" y="51"/>
                  </a:lnTo>
                  <a:lnTo>
                    <a:pt x="1188" y="46"/>
                  </a:lnTo>
                  <a:lnTo>
                    <a:pt x="1181" y="40"/>
                  </a:lnTo>
                  <a:lnTo>
                    <a:pt x="1173" y="36"/>
                  </a:lnTo>
                  <a:lnTo>
                    <a:pt x="1165" y="31"/>
                  </a:lnTo>
                  <a:lnTo>
                    <a:pt x="1157" y="27"/>
                  </a:lnTo>
                  <a:lnTo>
                    <a:pt x="1149" y="22"/>
                  </a:lnTo>
                  <a:lnTo>
                    <a:pt x="1140" y="19"/>
                  </a:lnTo>
                  <a:lnTo>
                    <a:pt x="1130" y="16"/>
                  </a:lnTo>
                  <a:lnTo>
                    <a:pt x="1121" y="12"/>
                  </a:lnTo>
                  <a:lnTo>
                    <a:pt x="1112" y="10"/>
                  </a:lnTo>
                  <a:lnTo>
                    <a:pt x="1102" y="7"/>
                  </a:lnTo>
                  <a:lnTo>
                    <a:pt x="1092" y="5"/>
                  </a:lnTo>
                  <a:lnTo>
                    <a:pt x="1087" y="4"/>
                  </a:lnTo>
                  <a:lnTo>
                    <a:pt x="1082" y="3"/>
                  </a:lnTo>
                  <a:lnTo>
                    <a:pt x="1071" y="2"/>
                  </a:lnTo>
                  <a:lnTo>
                    <a:pt x="1060" y="1"/>
                  </a:lnTo>
                  <a:lnTo>
                    <a:pt x="1056" y="1"/>
                  </a:lnTo>
                  <a:lnTo>
                    <a:pt x="1050" y="1"/>
                  </a:lnTo>
                  <a:lnTo>
                    <a:pt x="1039" y="0"/>
                  </a:lnTo>
                  <a:lnTo>
                    <a:pt x="1034" y="0"/>
                  </a:lnTo>
                  <a:lnTo>
                    <a:pt x="1028" y="1"/>
                  </a:lnTo>
                  <a:lnTo>
                    <a:pt x="1022" y="1"/>
                  </a:lnTo>
                  <a:lnTo>
                    <a:pt x="1016" y="2"/>
                  </a:lnTo>
                  <a:lnTo>
                    <a:pt x="890" y="1"/>
                  </a:lnTo>
                  <a:lnTo>
                    <a:pt x="763" y="1"/>
                  </a:lnTo>
                  <a:lnTo>
                    <a:pt x="508" y="1"/>
                  </a:lnTo>
                  <a:lnTo>
                    <a:pt x="254" y="1"/>
                  </a:lnTo>
                  <a:lnTo>
                    <a:pt x="1" y="0"/>
                  </a:lnTo>
                  <a:lnTo>
                    <a:pt x="0" y="39"/>
                  </a:lnTo>
                  <a:lnTo>
                    <a:pt x="0" y="77"/>
                  </a:lnTo>
                  <a:lnTo>
                    <a:pt x="0" y="116"/>
                  </a:lnTo>
                  <a:lnTo>
                    <a:pt x="1" y="155"/>
                  </a:lnTo>
                  <a:lnTo>
                    <a:pt x="1" y="194"/>
                  </a:lnTo>
                  <a:lnTo>
                    <a:pt x="1" y="232"/>
                  </a:lnTo>
                  <a:lnTo>
                    <a:pt x="1" y="271"/>
                  </a:lnTo>
                  <a:lnTo>
                    <a:pt x="1" y="309"/>
                  </a:lnTo>
                </a:path>
              </a:pathLst>
            </a:custGeom>
            <a:gradFill rotWithShape="0">
              <a:gsLst>
                <a:gs pos="0">
                  <a:srgbClr val="CCECFF"/>
                </a:gs>
                <a:gs pos="100000">
                  <a:srgbClr val="33CCFF"/>
                </a:gs>
              </a:gsLst>
              <a:lin ang="0" scaled="1"/>
            </a:gradFill>
            <a:ln w="12700" cap="rnd">
              <a:noFill/>
              <a:round/>
              <a:headEnd/>
              <a:tailEnd/>
            </a:ln>
          </p:spPr>
          <p:txBody>
            <a:bodyPr>
              <a:prstTxWarp prst="textNoShape">
                <a:avLst/>
              </a:prstTxWarp>
            </a:bodyPr>
            <a:lstStyle/>
            <a:p>
              <a:endParaRPr lang="en-US"/>
            </a:p>
          </p:txBody>
        </p:sp>
        <p:sp>
          <p:nvSpPr>
            <p:cNvPr id="95294" name="Line 11"/>
            <p:cNvSpPr>
              <a:spLocks noChangeAspect="1" noChangeShapeType="1"/>
            </p:cNvSpPr>
            <p:nvPr/>
          </p:nvSpPr>
          <p:spPr bwMode="auto">
            <a:xfrm>
              <a:off x="621" y="2429"/>
              <a:ext cx="0" cy="616"/>
            </a:xfrm>
            <a:prstGeom prst="line">
              <a:avLst/>
            </a:prstGeom>
            <a:noFill/>
            <a:ln w="12700">
              <a:solidFill>
                <a:srgbClr val="A2C1FE"/>
              </a:solidFill>
              <a:round/>
              <a:headEnd/>
              <a:tailEnd/>
            </a:ln>
          </p:spPr>
          <p:txBody>
            <a:bodyPr>
              <a:prstTxWarp prst="textNoShape">
                <a:avLst/>
              </a:prstTxWarp>
            </a:bodyPr>
            <a:lstStyle/>
            <a:p>
              <a:endParaRPr lang="en-US"/>
            </a:p>
          </p:txBody>
        </p:sp>
        <p:sp>
          <p:nvSpPr>
            <p:cNvPr id="95295" name="Freeform 15"/>
            <p:cNvSpPr>
              <a:spLocks noChangeAspect="1"/>
            </p:cNvSpPr>
            <p:nvPr/>
          </p:nvSpPr>
          <p:spPr bwMode="auto">
            <a:xfrm>
              <a:off x="521" y="2423"/>
              <a:ext cx="2824" cy="636"/>
            </a:xfrm>
            <a:custGeom>
              <a:avLst/>
              <a:gdLst>
                <a:gd name="T0" fmla="*/ 36512 w 1412"/>
                <a:gd name="T1" fmla="*/ 10112 h 318"/>
                <a:gd name="T2" fmla="*/ 37536 w 1412"/>
                <a:gd name="T3" fmla="*/ 10144 h 318"/>
                <a:gd name="T4" fmla="*/ 37920 w 1412"/>
                <a:gd name="T5" fmla="*/ 10144 h 318"/>
                <a:gd name="T6" fmla="*/ 38304 w 1412"/>
                <a:gd name="T7" fmla="*/ 10112 h 318"/>
                <a:gd name="T8" fmla="*/ 39072 w 1412"/>
                <a:gd name="T9" fmla="*/ 10048 h 318"/>
                <a:gd name="T10" fmla="*/ 39808 w 1412"/>
                <a:gd name="T11" fmla="*/ 9920 h 318"/>
                <a:gd name="T12" fmla="*/ 40160 w 1412"/>
                <a:gd name="T13" fmla="*/ 9856 h 318"/>
                <a:gd name="T14" fmla="*/ 40832 w 1412"/>
                <a:gd name="T15" fmla="*/ 9632 h 318"/>
                <a:gd name="T16" fmla="*/ 41472 w 1412"/>
                <a:gd name="T17" fmla="*/ 9408 h 318"/>
                <a:gd name="T18" fmla="*/ 42112 w 1412"/>
                <a:gd name="T19" fmla="*/ 9152 h 318"/>
                <a:gd name="T20" fmla="*/ 42656 w 1412"/>
                <a:gd name="T21" fmla="*/ 8832 h 318"/>
                <a:gd name="T22" fmla="*/ 43168 w 1412"/>
                <a:gd name="T23" fmla="*/ 8480 h 318"/>
                <a:gd name="T24" fmla="*/ 43648 w 1412"/>
                <a:gd name="T25" fmla="*/ 8096 h 318"/>
                <a:gd name="T26" fmla="*/ 44064 w 1412"/>
                <a:gd name="T27" fmla="*/ 7680 h 318"/>
                <a:gd name="T28" fmla="*/ 44416 w 1412"/>
                <a:gd name="T29" fmla="*/ 7264 h 318"/>
                <a:gd name="T30" fmla="*/ 44704 w 1412"/>
                <a:gd name="T31" fmla="*/ 6816 h 318"/>
                <a:gd name="T32" fmla="*/ 44928 w 1412"/>
                <a:gd name="T33" fmla="*/ 6336 h 318"/>
                <a:gd name="T34" fmla="*/ 45024 w 1412"/>
                <a:gd name="T35" fmla="*/ 5952 h 318"/>
                <a:gd name="T36" fmla="*/ 45088 w 1412"/>
                <a:gd name="T37" fmla="*/ 5728 h 318"/>
                <a:gd name="T38" fmla="*/ 45120 w 1412"/>
                <a:gd name="T39" fmla="*/ 5472 h 318"/>
                <a:gd name="T40" fmla="*/ 45152 w 1412"/>
                <a:gd name="T41" fmla="*/ 5216 h 318"/>
                <a:gd name="T42" fmla="*/ 45152 w 1412"/>
                <a:gd name="T43" fmla="*/ 4928 h 318"/>
                <a:gd name="T44" fmla="*/ 45120 w 1412"/>
                <a:gd name="T45" fmla="*/ 4672 h 318"/>
                <a:gd name="T46" fmla="*/ 45088 w 1412"/>
                <a:gd name="T47" fmla="*/ 4416 h 318"/>
                <a:gd name="T48" fmla="*/ 45024 w 1412"/>
                <a:gd name="T49" fmla="*/ 4160 h 318"/>
                <a:gd name="T50" fmla="*/ 44928 w 1412"/>
                <a:gd name="T51" fmla="*/ 3776 h 318"/>
                <a:gd name="T52" fmla="*/ 44704 w 1412"/>
                <a:gd name="T53" fmla="*/ 3328 h 318"/>
                <a:gd name="T54" fmla="*/ 44416 w 1412"/>
                <a:gd name="T55" fmla="*/ 2848 h 318"/>
                <a:gd name="T56" fmla="*/ 44064 w 1412"/>
                <a:gd name="T57" fmla="*/ 2432 h 318"/>
                <a:gd name="T58" fmla="*/ 43648 w 1412"/>
                <a:gd name="T59" fmla="*/ 2016 h 318"/>
                <a:gd name="T60" fmla="*/ 43168 w 1412"/>
                <a:gd name="T61" fmla="*/ 1664 h 318"/>
                <a:gd name="T62" fmla="*/ 42656 w 1412"/>
                <a:gd name="T63" fmla="*/ 1312 h 318"/>
                <a:gd name="T64" fmla="*/ 42112 w 1412"/>
                <a:gd name="T65" fmla="*/ 992 h 318"/>
                <a:gd name="T66" fmla="*/ 41472 w 1412"/>
                <a:gd name="T67" fmla="*/ 736 h 318"/>
                <a:gd name="T68" fmla="*/ 40832 w 1412"/>
                <a:gd name="T69" fmla="*/ 512 h 318"/>
                <a:gd name="T70" fmla="*/ 40160 w 1412"/>
                <a:gd name="T71" fmla="*/ 288 h 318"/>
                <a:gd name="T72" fmla="*/ 39808 w 1412"/>
                <a:gd name="T73" fmla="*/ 224 h 318"/>
                <a:gd name="T74" fmla="*/ 39072 w 1412"/>
                <a:gd name="T75" fmla="*/ 96 h 318"/>
                <a:gd name="T76" fmla="*/ 38304 w 1412"/>
                <a:gd name="T77" fmla="*/ 32 h 318"/>
                <a:gd name="T78" fmla="*/ 37920 w 1412"/>
                <a:gd name="T79" fmla="*/ 0 h 318"/>
                <a:gd name="T80" fmla="*/ 37344 w 1412"/>
                <a:gd name="T81" fmla="*/ 0 h 318"/>
                <a:gd name="T82" fmla="*/ 36928 w 1412"/>
                <a:gd name="T83" fmla="*/ 32 h 318"/>
                <a:gd name="T84" fmla="*/ 224 w 1412"/>
                <a:gd name="T85" fmla="*/ 32 h 31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2"/>
                <a:gd name="T130" fmla="*/ 0 h 318"/>
                <a:gd name="T131" fmla="*/ 1412 w 1412"/>
                <a:gd name="T132" fmla="*/ 318 h 31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2" h="318">
                  <a:moveTo>
                    <a:pt x="0" y="316"/>
                  </a:moveTo>
                  <a:lnTo>
                    <a:pt x="1141" y="316"/>
                  </a:lnTo>
                  <a:lnTo>
                    <a:pt x="1160" y="317"/>
                  </a:lnTo>
                  <a:lnTo>
                    <a:pt x="1173" y="317"/>
                  </a:lnTo>
                  <a:lnTo>
                    <a:pt x="1179" y="317"/>
                  </a:lnTo>
                  <a:lnTo>
                    <a:pt x="1185" y="317"/>
                  </a:lnTo>
                  <a:lnTo>
                    <a:pt x="1191" y="316"/>
                  </a:lnTo>
                  <a:lnTo>
                    <a:pt x="1197" y="316"/>
                  </a:lnTo>
                  <a:lnTo>
                    <a:pt x="1209" y="315"/>
                  </a:lnTo>
                  <a:lnTo>
                    <a:pt x="1221" y="314"/>
                  </a:lnTo>
                  <a:lnTo>
                    <a:pt x="1232" y="312"/>
                  </a:lnTo>
                  <a:lnTo>
                    <a:pt x="1244" y="310"/>
                  </a:lnTo>
                  <a:lnTo>
                    <a:pt x="1250" y="309"/>
                  </a:lnTo>
                  <a:lnTo>
                    <a:pt x="1255" y="308"/>
                  </a:lnTo>
                  <a:lnTo>
                    <a:pt x="1266" y="304"/>
                  </a:lnTo>
                  <a:lnTo>
                    <a:pt x="1276" y="301"/>
                  </a:lnTo>
                  <a:lnTo>
                    <a:pt x="1287" y="298"/>
                  </a:lnTo>
                  <a:lnTo>
                    <a:pt x="1296" y="294"/>
                  </a:lnTo>
                  <a:lnTo>
                    <a:pt x="1306" y="290"/>
                  </a:lnTo>
                  <a:lnTo>
                    <a:pt x="1316" y="286"/>
                  </a:lnTo>
                  <a:lnTo>
                    <a:pt x="1325" y="281"/>
                  </a:lnTo>
                  <a:lnTo>
                    <a:pt x="1333" y="276"/>
                  </a:lnTo>
                  <a:lnTo>
                    <a:pt x="1341" y="271"/>
                  </a:lnTo>
                  <a:lnTo>
                    <a:pt x="1349" y="265"/>
                  </a:lnTo>
                  <a:lnTo>
                    <a:pt x="1356" y="260"/>
                  </a:lnTo>
                  <a:lnTo>
                    <a:pt x="1364" y="253"/>
                  </a:lnTo>
                  <a:lnTo>
                    <a:pt x="1370" y="247"/>
                  </a:lnTo>
                  <a:lnTo>
                    <a:pt x="1377" y="240"/>
                  </a:lnTo>
                  <a:lnTo>
                    <a:pt x="1382" y="234"/>
                  </a:lnTo>
                  <a:lnTo>
                    <a:pt x="1388" y="227"/>
                  </a:lnTo>
                  <a:lnTo>
                    <a:pt x="1392" y="220"/>
                  </a:lnTo>
                  <a:lnTo>
                    <a:pt x="1397" y="213"/>
                  </a:lnTo>
                  <a:lnTo>
                    <a:pt x="1400" y="206"/>
                  </a:lnTo>
                  <a:lnTo>
                    <a:pt x="1404" y="198"/>
                  </a:lnTo>
                  <a:lnTo>
                    <a:pt x="1406" y="190"/>
                  </a:lnTo>
                  <a:lnTo>
                    <a:pt x="1407" y="186"/>
                  </a:lnTo>
                  <a:lnTo>
                    <a:pt x="1409" y="183"/>
                  </a:lnTo>
                  <a:lnTo>
                    <a:pt x="1409" y="179"/>
                  </a:lnTo>
                  <a:lnTo>
                    <a:pt x="1410" y="175"/>
                  </a:lnTo>
                  <a:lnTo>
                    <a:pt x="1410" y="171"/>
                  </a:lnTo>
                  <a:lnTo>
                    <a:pt x="1411" y="167"/>
                  </a:lnTo>
                  <a:lnTo>
                    <a:pt x="1411" y="163"/>
                  </a:lnTo>
                  <a:lnTo>
                    <a:pt x="1411" y="159"/>
                  </a:lnTo>
                  <a:lnTo>
                    <a:pt x="1411" y="154"/>
                  </a:lnTo>
                  <a:lnTo>
                    <a:pt x="1411" y="150"/>
                  </a:lnTo>
                  <a:lnTo>
                    <a:pt x="1410" y="146"/>
                  </a:lnTo>
                  <a:lnTo>
                    <a:pt x="1410" y="142"/>
                  </a:lnTo>
                  <a:lnTo>
                    <a:pt x="1409" y="138"/>
                  </a:lnTo>
                  <a:lnTo>
                    <a:pt x="1409" y="134"/>
                  </a:lnTo>
                  <a:lnTo>
                    <a:pt x="1407" y="130"/>
                  </a:lnTo>
                  <a:lnTo>
                    <a:pt x="1406" y="127"/>
                  </a:lnTo>
                  <a:lnTo>
                    <a:pt x="1404" y="118"/>
                  </a:lnTo>
                  <a:lnTo>
                    <a:pt x="1400" y="111"/>
                  </a:lnTo>
                  <a:lnTo>
                    <a:pt x="1397" y="104"/>
                  </a:lnTo>
                  <a:lnTo>
                    <a:pt x="1392" y="96"/>
                  </a:lnTo>
                  <a:lnTo>
                    <a:pt x="1388" y="89"/>
                  </a:lnTo>
                  <a:lnTo>
                    <a:pt x="1382" y="83"/>
                  </a:lnTo>
                  <a:lnTo>
                    <a:pt x="1377" y="76"/>
                  </a:lnTo>
                  <a:lnTo>
                    <a:pt x="1370" y="70"/>
                  </a:lnTo>
                  <a:lnTo>
                    <a:pt x="1364" y="63"/>
                  </a:lnTo>
                  <a:lnTo>
                    <a:pt x="1356" y="57"/>
                  </a:lnTo>
                  <a:lnTo>
                    <a:pt x="1349" y="52"/>
                  </a:lnTo>
                  <a:lnTo>
                    <a:pt x="1341" y="46"/>
                  </a:lnTo>
                  <a:lnTo>
                    <a:pt x="1333" y="41"/>
                  </a:lnTo>
                  <a:lnTo>
                    <a:pt x="1325" y="36"/>
                  </a:lnTo>
                  <a:lnTo>
                    <a:pt x="1316" y="31"/>
                  </a:lnTo>
                  <a:lnTo>
                    <a:pt x="1306" y="27"/>
                  </a:lnTo>
                  <a:lnTo>
                    <a:pt x="1296" y="23"/>
                  </a:lnTo>
                  <a:lnTo>
                    <a:pt x="1287" y="19"/>
                  </a:lnTo>
                  <a:lnTo>
                    <a:pt x="1276" y="16"/>
                  </a:lnTo>
                  <a:lnTo>
                    <a:pt x="1266" y="12"/>
                  </a:lnTo>
                  <a:lnTo>
                    <a:pt x="1255" y="9"/>
                  </a:lnTo>
                  <a:lnTo>
                    <a:pt x="1250" y="8"/>
                  </a:lnTo>
                  <a:lnTo>
                    <a:pt x="1244" y="7"/>
                  </a:lnTo>
                  <a:lnTo>
                    <a:pt x="1232" y="5"/>
                  </a:lnTo>
                  <a:lnTo>
                    <a:pt x="1221" y="3"/>
                  </a:lnTo>
                  <a:lnTo>
                    <a:pt x="1209" y="2"/>
                  </a:lnTo>
                  <a:lnTo>
                    <a:pt x="1197" y="1"/>
                  </a:lnTo>
                  <a:lnTo>
                    <a:pt x="1191" y="0"/>
                  </a:lnTo>
                  <a:lnTo>
                    <a:pt x="1185" y="0"/>
                  </a:lnTo>
                  <a:lnTo>
                    <a:pt x="1173" y="0"/>
                  </a:lnTo>
                  <a:lnTo>
                    <a:pt x="1167" y="0"/>
                  </a:lnTo>
                  <a:lnTo>
                    <a:pt x="1160" y="0"/>
                  </a:lnTo>
                  <a:lnTo>
                    <a:pt x="1154" y="1"/>
                  </a:lnTo>
                  <a:lnTo>
                    <a:pt x="1147" y="1"/>
                  </a:lnTo>
                  <a:lnTo>
                    <a:pt x="7" y="1"/>
                  </a:lnTo>
                </a:path>
              </a:pathLst>
            </a:custGeom>
            <a:noFill/>
            <a:ln w="19050" cap="rnd">
              <a:solidFill>
                <a:srgbClr val="0000FF"/>
              </a:solidFill>
              <a:round/>
              <a:headEnd/>
              <a:tailEnd/>
            </a:ln>
          </p:spPr>
          <p:txBody>
            <a:bodyPr>
              <a:prstTxWarp prst="textNoShape">
                <a:avLst/>
              </a:prstTxWarp>
            </a:bodyPr>
            <a:lstStyle/>
            <a:p>
              <a:endParaRPr lang="en-US"/>
            </a:p>
          </p:txBody>
        </p:sp>
        <p:sp>
          <p:nvSpPr>
            <p:cNvPr id="95296" name="Freeform 17"/>
            <p:cNvSpPr>
              <a:spLocks noChangeAspect="1"/>
            </p:cNvSpPr>
            <p:nvPr/>
          </p:nvSpPr>
          <p:spPr bwMode="auto">
            <a:xfrm>
              <a:off x="2009" y="2811"/>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97" name="Freeform 20"/>
            <p:cNvSpPr>
              <a:spLocks noChangeAspect="1"/>
            </p:cNvSpPr>
            <p:nvPr/>
          </p:nvSpPr>
          <p:spPr bwMode="auto">
            <a:xfrm>
              <a:off x="1863" y="2873"/>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98" name="Freeform 23"/>
            <p:cNvSpPr>
              <a:spLocks noChangeAspect="1"/>
            </p:cNvSpPr>
            <p:nvPr/>
          </p:nvSpPr>
          <p:spPr bwMode="auto">
            <a:xfrm>
              <a:off x="1975" y="2633"/>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99" name="Freeform 26"/>
            <p:cNvSpPr>
              <a:spLocks noChangeAspect="1"/>
            </p:cNvSpPr>
            <p:nvPr/>
          </p:nvSpPr>
          <p:spPr bwMode="auto">
            <a:xfrm>
              <a:off x="1815" y="2547"/>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300" name="Freeform 29"/>
            <p:cNvSpPr>
              <a:spLocks noChangeAspect="1"/>
            </p:cNvSpPr>
            <p:nvPr/>
          </p:nvSpPr>
          <p:spPr bwMode="auto">
            <a:xfrm>
              <a:off x="1947" y="2447"/>
              <a:ext cx="82" cy="112"/>
            </a:xfrm>
            <a:custGeom>
              <a:avLst/>
              <a:gdLst>
                <a:gd name="T0" fmla="*/ 0 w 41"/>
                <a:gd name="T1" fmla="*/ 1760 h 56"/>
                <a:gd name="T2" fmla="*/ 0 w 41"/>
                <a:gd name="T3" fmla="*/ 0 h 56"/>
                <a:gd name="T4" fmla="*/ 1280 w 41"/>
                <a:gd name="T5" fmla="*/ 0 h 56"/>
                <a:gd name="T6" fmla="*/ 1280 w 41"/>
                <a:gd name="T7" fmla="*/ 1760 h 56"/>
                <a:gd name="T8" fmla="*/ 0 w 41"/>
                <a:gd name="T9" fmla="*/ 1760 h 56"/>
                <a:gd name="T10" fmla="*/ 0 60000 65536"/>
                <a:gd name="T11" fmla="*/ 0 60000 65536"/>
                <a:gd name="T12" fmla="*/ 0 60000 65536"/>
                <a:gd name="T13" fmla="*/ 0 60000 65536"/>
                <a:gd name="T14" fmla="*/ 0 60000 65536"/>
                <a:gd name="T15" fmla="*/ 0 w 41"/>
                <a:gd name="T16" fmla="*/ 0 h 56"/>
                <a:gd name="T17" fmla="*/ 41 w 41"/>
                <a:gd name="T18" fmla="*/ 56 h 56"/>
              </a:gdLst>
              <a:ahLst/>
              <a:cxnLst>
                <a:cxn ang="T10">
                  <a:pos x="T0" y="T1"/>
                </a:cxn>
                <a:cxn ang="T11">
                  <a:pos x="T2" y="T3"/>
                </a:cxn>
                <a:cxn ang="T12">
                  <a:pos x="T4" y="T5"/>
                </a:cxn>
                <a:cxn ang="T13">
                  <a:pos x="T6" y="T7"/>
                </a:cxn>
                <a:cxn ang="T14">
                  <a:pos x="T8" y="T9"/>
                </a:cxn>
              </a:cxnLst>
              <a:rect l="T15" t="T16" r="T17" b="T18"/>
              <a:pathLst>
                <a:path w="41" h="56">
                  <a:moveTo>
                    <a:pt x="0" y="55"/>
                  </a:moveTo>
                  <a:lnTo>
                    <a:pt x="0" y="0"/>
                  </a:lnTo>
                  <a:lnTo>
                    <a:pt x="40" y="0"/>
                  </a:lnTo>
                  <a:lnTo>
                    <a:pt x="40" y="55"/>
                  </a:lnTo>
                  <a:lnTo>
                    <a:pt x="0" y="55"/>
                  </a:lnTo>
                </a:path>
              </a:pathLst>
            </a:custGeom>
            <a:solidFill>
              <a:srgbClr val="FF9900"/>
            </a:solidFill>
            <a:ln w="12700" cap="rnd">
              <a:noFill/>
              <a:round/>
              <a:headEnd/>
              <a:tailEnd/>
            </a:ln>
          </p:spPr>
          <p:txBody>
            <a:bodyPr>
              <a:prstTxWarp prst="textNoShape">
                <a:avLst/>
              </a:prstTxWarp>
            </a:bodyPr>
            <a:lstStyle/>
            <a:p>
              <a:endParaRPr lang="en-US"/>
            </a:p>
          </p:txBody>
        </p:sp>
        <p:sp>
          <p:nvSpPr>
            <p:cNvPr id="95301" name="Freeform 32"/>
            <p:cNvSpPr>
              <a:spLocks noChangeAspect="1"/>
            </p:cNvSpPr>
            <p:nvPr/>
          </p:nvSpPr>
          <p:spPr bwMode="auto">
            <a:xfrm>
              <a:off x="1617" y="2897"/>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302" name="Freeform 35"/>
            <p:cNvSpPr>
              <a:spLocks noChangeAspect="1"/>
            </p:cNvSpPr>
            <p:nvPr/>
          </p:nvSpPr>
          <p:spPr bwMode="auto">
            <a:xfrm>
              <a:off x="1437" y="2843"/>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303" name="Freeform 38"/>
            <p:cNvSpPr>
              <a:spLocks noChangeAspect="1"/>
            </p:cNvSpPr>
            <p:nvPr/>
          </p:nvSpPr>
          <p:spPr bwMode="auto">
            <a:xfrm>
              <a:off x="1565" y="2675"/>
              <a:ext cx="68" cy="62"/>
            </a:xfrm>
            <a:custGeom>
              <a:avLst/>
              <a:gdLst>
                <a:gd name="T0" fmla="*/ 0 w 34"/>
                <a:gd name="T1" fmla="*/ 960 h 31"/>
                <a:gd name="T2" fmla="*/ 0 w 34"/>
                <a:gd name="T3" fmla="*/ 0 h 31"/>
                <a:gd name="T4" fmla="*/ 1056 w 34"/>
                <a:gd name="T5" fmla="*/ 0 h 31"/>
                <a:gd name="T6" fmla="*/ 1056 w 34"/>
                <a:gd name="T7" fmla="*/ 960 h 31"/>
                <a:gd name="T8" fmla="*/ 0 w 34"/>
                <a:gd name="T9" fmla="*/ 960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0" y="30"/>
                  </a:moveTo>
                  <a:lnTo>
                    <a:pt x="0" y="0"/>
                  </a:lnTo>
                  <a:lnTo>
                    <a:pt x="33" y="0"/>
                  </a:lnTo>
                  <a:lnTo>
                    <a:pt x="33"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304" name="Freeform 41"/>
            <p:cNvSpPr>
              <a:spLocks noChangeAspect="1"/>
            </p:cNvSpPr>
            <p:nvPr/>
          </p:nvSpPr>
          <p:spPr bwMode="auto">
            <a:xfrm>
              <a:off x="1413" y="2631"/>
              <a:ext cx="72" cy="62"/>
            </a:xfrm>
            <a:custGeom>
              <a:avLst/>
              <a:gdLst>
                <a:gd name="T0" fmla="*/ 0 w 36"/>
                <a:gd name="T1" fmla="*/ 960 h 31"/>
                <a:gd name="T2" fmla="*/ 0 w 36"/>
                <a:gd name="T3" fmla="*/ 0 h 31"/>
                <a:gd name="T4" fmla="*/ 1120 w 36"/>
                <a:gd name="T5" fmla="*/ 0 h 31"/>
                <a:gd name="T6" fmla="*/ 1120 w 36"/>
                <a:gd name="T7" fmla="*/ 960 h 31"/>
                <a:gd name="T8" fmla="*/ 0 w 36"/>
                <a:gd name="T9" fmla="*/ 960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30"/>
                  </a:moveTo>
                  <a:lnTo>
                    <a:pt x="0" y="0"/>
                  </a:lnTo>
                  <a:lnTo>
                    <a:pt x="35" y="0"/>
                  </a:lnTo>
                  <a:lnTo>
                    <a:pt x="35"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305" name="Freeform 44"/>
            <p:cNvSpPr>
              <a:spLocks noChangeAspect="1"/>
            </p:cNvSpPr>
            <p:nvPr/>
          </p:nvSpPr>
          <p:spPr bwMode="auto">
            <a:xfrm>
              <a:off x="1523" y="2521"/>
              <a:ext cx="72" cy="62"/>
            </a:xfrm>
            <a:custGeom>
              <a:avLst/>
              <a:gdLst>
                <a:gd name="T0" fmla="*/ 0 w 36"/>
                <a:gd name="T1" fmla="*/ 960 h 31"/>
                <a:gd name="T2" fmla="*/ 0 w 36"/>
                <a:gd name="T3" fmla="*/ 0 h 31"/>
                <a:gd name="T4" fmla="*/ 1120 w 36"/>
                <a:gd name="T5" fmla="*/ 0 h 31"/>
                <a:gd name="T6" fmla="*/ 1120 w 36"/>
                <a:gd name="T7" fmla="*/ 960 h 31"/>
                <a:gd name="T8" fmla="*/ 0 w 36"/>
                <a:gd name="T9" fmla="*/ 960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30"/>
                  </a:moveTo>
                  <a:lnTo>
                    <a:pt x="0" y="0"/>
                  </a:lnTo>
                  <a:lnTo>
                    <a:pt x="35" y="0"/>
                  </a:lnTo>
                  <a:lnTo>
                    <a:pt x="35"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306" name="Freeform 47"/>
            <p:cNvSpPr>
              <a:spLocks noChangeAspect="1"/>
            </p:cNvSpPr>
            <p:nvPr/>
          </p:nvSpPr>
          <p:spPr bwMode="auto">
            <a:xfrm>
              <a:off x="1087" y="2487"/>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307" name="Freeform 50"/>
            <p:cNvSpPr>
              <a:spLocks noChangeAspect="1"/>
            </p:cNvSpPr>
            <p:nvPr/>
          </p:nvSpPr>
          <p:spPr bwMode="auto">
            <a:xfrm>
              <a:off x="1179" y="2601"/>
              <a:ext cx="40" cy="34"/>
            </a:xfrm>
            <a:custGeom>
              <a:avLst/>
              <a:gdLst>
                <a:gd name="T0" fmla="*/ 0 w 20"/>
                <a:gd name="T1" fmla="*/ 512 h 17"/>
                <a:gd name="T2" fmla="*/ 0 w 20"/>
                <a:gd name="T3" fmla="*/ 0 h 17"/>
                <a:gd name="T4" fmla="*/ 608 w 20"/>
                <a:gd name="T5" fmla="*/ 0 h 17"/>
                <a:gd name="T6" fmla="*/ 608 w 20"/>
                <a:gd name="T7" fmla="*/ 512 h 17"/>
                <a:gd name="T8" fmla="*/ 0 w 20"/>
                <a:gd name="T9" fmla="*/ 512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6"/>
                  </a:moveTo>
                  <a:lnTo>
                    <a:pt x="0" y="0"/>
                  </a:lnTo>
                  <a:lnTo>
                    <a:pt x="19" y="0"/>
                  </a:lnTo>
                  <a:lnTo>
                    <a:pt x="19"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sp>
          <p:nvSpPr>
            <p:cNvPr id="95308" name="Freeform 53"/>
            <p:cNvSpPr>
              <a:spLocks noChangeAspect="1"/>
            </p:cNvSpPr>
            <p:nvPr/>
          </p:nvSpPr>
          <p:spPr bwMode="auto">
            <a:xfrm>
              <a:off x="1257" y="2867"/>
              <a:ext cx="44" cy="36"/>
            </a:xfrm>
            <a:custGeom>
              <a:avLst/>
              <a:gdLst>
                <a:gd name="T0" fmla="*/ 0 w 22"/>
                <a:gd name="T1" fmla="*/ 544 h 18"/>
                <a:gd name="T2" fmla="*/ 0 w 22"/>
                <a:gd name="T3" fmla="*/ 0 h 18"/>
                <a:gd name="T4" fmla="*/ 672 w 22"/>
                <a:gd name="T5" fmla="*/ 0 h 18"/>
                <a:gd name="T6" fmla="*/ 672 w 22"/>
                <a:gd name="T7" fmla="*/ 544 h 18"/>
                <a:gd name="T8" fmla="*/ 0 w 22"/>
                <a:gd name="T9" fmla="*/ 544 h 18"/>
                <a:gd name="T10" fmla="*/ 0 60000 65536"/>
                <a:gd name="T11" fmla="*/ 0 60000 65536"/>
                <a:gd name="T12" fmla="*/ 0 60000 65536"/>
                <a:gd name="T13" fmla="*/ 0 60000 65536"/>
                <a:gd name="T14" fmla="*/ 0 60000 65536"/>
                <a:gd name="T15" fmla="*/ 0 w 22"/>
                <a:gd name="T16" fmla="*/ 0 h 18"/>
                <a:gd name="T17" fmla="*/ 22 w 22"/>
                <a:gd name="T18" fmla="*/ 18 h 18"/>
              </a:gdLst>
              <a:ahLst/>
              <a:cxnLst>
                <a:cxn ang="T10">
                  <a:pos x="T0" y="T1"/>
                </a:cxn>
                <a:cxn ang="T11">
                  <a:pos x="T2" y="T3"/>
                </a:cxn>
                <a:cxn ang="T12">
                  <a:pos x="T4" y="T5"/>
                </a:cxn>
                <a:cxn ang="T13">
                  <a:pos x="T6" y="T7"/>
                </a:cxn>
                <a:cxn ang="T14">
                  <a:pos x="T8" y="T9"/>
                </a:cxn>
              </a:cxnLst>
              <a:rect l="T15" t="T16" r="T17" b="T18"/>
              <a:pathLst>
                <a:path w="22" h="18">
                  <a:moveTo>
                    <a:pt x="0" y="17"/>
                  </a:moveTo>
                  <a:lnTo>
                    <a:pt x="0" y="0"/>
                  </a:lnTo>
                  <a:lnTo>
                    <a:pt x="21" y="0"/>
                  </a:lnTo>
                  <a:lnTo>
                    <a:pt x="21"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309" name="Freeform 56"/>
            <p:cNvSpPr>
              <a:spLocks noChangeAspect="1"/>
            </p:cNvSpPr>
            <p:nvPr/>
          </p:nvSpPr>
          <p:spPr bwMode="auto">
            <a:xfrm>
              <a:off x="1101" y="2685"/>
              <a:ext cx="40" cy="34"/>
            </a:xfrm>
            <a:custGeom>
              <a:avLst/>
              <a:gdLst>
                <a:gd name="T0" fmla="*/ 0 w 20"/>
                <a:gd name="T1" fmla="*/ 512 h 17"/>
                <a:gd name="T2" fmla="*/ 0 w 20"/>
                <a:gd name="T3" fmla="*/ 0 h 17"/>
                <a:gd name="T4" fmla="*/ 608 w 20"/>
                <a:gd name="T5" fmla="*/ 0 h 17"/>
                <a:gd name="T6" fmla="*/ 608 w 20"/>
                <a:gd name="T7" fmla="*/ 512 h 17"/>
                <a:gd name="T8" fmla="*/ 0 w 20"/>
                <a:gd name="T9" fmla="*/ 512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6"/>
                  </a:moveTo>
                  <a:lnTo>
                    <a:pt x="0" y="0"/>
                  </a:lnTo>
                  <a:lnTo>
                    <a:pt x="19" y="0"/>
                  </a:lnTo>
                  <a:lnTo>
                    <a:pt x="19"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sp>
          <p:nvSpPr>
            <p:cNvPr id="95310" name="Freeform 59"/>
            <p:cNvSpPr>
              <a:spLocks noChangeAspect="1"/>
            </p:cNvSpPr>
            <p:nvPr/>
          </p:nvSpPr>
          <p:spPr bwMode="auto">
            <a:xfrm>
              <a:off x="1193" y="2757"/>
              <a:ext cx="40" cy="38"/>
            </a:xfrm>
            <a:custGeom>
              <a:avLst/>
              <a:gdLst>
                <a:gd name="T0" fmla="*/ 0 w 20"/>
                <a:gd name="T1" fmla="*/ 576 h 19"/>
                <a:gd name="T2" fmla="*/ 0 w 20"/>
                <a:gd name="T3" fmla="*/ 0 h 19"/>
                <a:gd name="T4" fmla="*/ 608 w 20"/>
                <a:gd name="T5" fmla="*/ 0 h 19"/>
                <a:gd name="T6" fmla="*/ 608 w 20"/>
                <a:gd name="T7" fmla="*/ 576 h 19"/>
                <a:gd name="T8" fmla="*/ 0 w 20"/>
                <a:gd name="T9" fmla="*/ 576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0" y="0"/>
                  </a:lnTo>
                  <a:lnTo>
                    <a:pt x="19" y="0"/>
                  </a:lnTo>
                  <a:lnTo>
                    <a:pt x="19"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311" name="Freeform 62"/>
            <p:cNvSpPr>
              <a:spLocks noChangeAspect="1"/>
            </p:cNvSpPr>
            <p:nvPr/>
          </p:nvSpPr>
          <p:spPr bwMode="auto">
            <a:xfrm>
              <a:off x="1219" y="2497"/>
              <a:ext cx="40" cy="38"/>
            </a:xfrm>
            <a:custGeom>
              <a:avLst/>
              <a:gdLst>
                <a:gd name="T0" fmla="*/ 0 w 20"/>
                <a:gd name="T1" fmla="*/ 576 h 19"/>
                <a:gd name="T2" fmla="*/ 0 w 20"/>
                <a:gd name="T3" fmla="*/ 0 h 19"/>
                <a:gd name="T4" fmla="*/ 608 w 20"/>
                <a:gd name="T5" fmla="*/ 0 h 19"/>
                <a:gd name="T6" fmla="*/ 608 w 20"/>
                <a:gd name="T7" fmla="*/ 576 h 19"/>
                <a:gd name="T8" fmla="*/ 0 w 20"/>
                <a:gd name="T9" fmla="*/ 576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0" y="0"/>
                  </a:lnTo>
                  <a:lnTo>
                    <a:pt x="19" y="0"/>
                  </a:lnTo>
                  <a:lnTo>
                    <a:pt x="19"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312" name="Freeform 65"/>
            <p:cNvSpPr>
              <a:spLocks noChangeAspect="1"/>
            </p:cNvSpPr>
            <p:nvPr/>
          </p:nvSpPr>
          <p:spPr bwMode="auto">
            <a:xfrm>
              <a:off x="1083" y="2859"/>
              <a:ext cx="40" cy="36"/>
            </a:xfrm>
            <a:custGeom>
              <a:avLst/>
              <a:gdLst>
                <a:gd name="T0" fmla="*/ 0 w 20"/>
                <a:gd name="T1" fmla="*/ 544 h 18"/>
                <a:gd name="T2" fmla="*/ 0 w 20"/>
                <a:gd name="T3" fmla="*/ 0 h 18"/>
                <a:gd name="T4" fmla="*/ 608 w 20"/>
                <a:gd name="T5" fmla="*/ 0 h 18"/>
                <a:gd name="T6" fmla="*/ 608 w 20"/>
                <a:gd name="T7" fmla="*/ 544 h 18"/>
                <a:gd name="T8" fmla="*/ 0 w 20"/>
                <a:gd name="T9" fmla="*/ 54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7"/>
                  </a:moveTo>
                  <a:lnTo>
                    <a:pt x="0" y="0"/>
                  </a:lnTo>
                  <a:lnTo>
                    <a:pt x="19" y="0"/>
                  </a:lnTo>
                  <a:lnTo>
                    <a:pt x="19"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grpSp>
      <p:grpSp>
        <p:nvGrpSpPr>
          <p:cNvPr id="3" name="Group 90"/>
          <p:cNvGrpSpPr>
            <a:grpSpLocks/>
          </p:cNvGrpSpPr>
          <p:nvPr/>
        </p:nvGrpSpPr>
        <p:grpSpPr bwMode="auto">
          <a:xfrm>
            <a:off x="827088" y="5378450"/>
            <a:ext cx="4483100" cy="1022350"/>
            <a:chOff x="533" y="3359"/>
            <a:chExt cx="2824" cy="644"/>
          </a:xfrm>
        </p:grpSpPr>
        <p:sp>
          <p:nvSpPr>
            <p:cNvPr id="95274" name="Freeform 45"/>
            <p:cNvSpPr>
              <a:spLocks noChangeAspect="1"/>
            </p:cNvSpPr>
            <p:nvPr/>
          </p:nvSpPr>
          <p:spPr bwMode="auto">
            <a:xfrm>
              <a:off x="2147" y="3401"/>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75" name="Freeform 63"/>
            <p:cNvSpPr>
              <a:spLocks noChangeAspect="1"/>
            </p:cNvSpPr>
            <p:nvPr/>
          </p:nvSpPr>
          <p:spPr bwMode="auto">
            <a:xfrm>
              <a:off x="1593" y="3411"/>
              <a:ext cx="46" cy="36"/>
            </a:xfrm>
            <a:custGeom>
              <a:avLst/>
              <a:gdLst>
                <a:gd name="T0" fmla="*/ 0 w 23"/>
                <a:gd name="T1" fmla="*/ 544 h 18"/>
                <a:gd name="T2" fmla="*/ 0 w 23"/>
                <a:gd name="T3" fmla="*/ 0 h 18"/>
                <a:gd name="T4" fmla="*/ 704 w 23"/>
                <a:gd name="T5" fmla="*/ 0 h 18"/>
                <a:gd name="T6" fmla="*/ 704 w 23"/>
                <a:gd name="T7" fmla="*/ 544 h 18"/>
                <a:gd name="T8" fmla="*/ 0 w 23"/>
                <a:gd name="T9" fmla="*/ 544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0" y="17"/>
                  </a:moveTo>
                  <a:lnTo>
                    <a:pt x="0" y="0"/>
                  </a:lnTo>
                  <a:lnTo>
                    <a:pt x="22" y="0"/>
                  </a:lnTo>
                  <a:lnTo>
                    <a:pt x="22"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76" name="Freeform 7"/>
            <p:cNvSpPr>
              <a:spLocks noChangeAspect="1"/>
            </p:cNvSpPr>
            <p:nvPr/>
          </p:nvSpPr>
          <p:spPr bwMode="auto">
            <a:xfrm>
              <a:off x="889" y="3365"/>
              <a:ext cx="2466" cy="638"/>
            </a:xfrm>
            <a:custGeom>
              <a:avLst/>
              <a:gdLst>
                <a:gd name="T0" fmla="*/ 32496 w 1227"/>
                <a:gd name="T1" fmla="*/ 10144 h 319"/>
                <a:gd name="T2" fmla="*/ 33413 w 1227"/>
                <a:gd name="T3" fmla="*/ 10176 h 319"/>
                <a:gd name="T4" fmla="*/ 33772 w 1227"/>
                <a:gd name="T5" fmla="*/ 10176 h 319"/>
                <a:gd name="T6" fmla="*/ 34128 w 1227"/>
                <a:gd name="T7" fmla="*/ 10144 h 319"/>
                <a:gd name="T8" fmla="*/ 34462 w 1227"/>
                <a:gd name="T9" fmla="*/ 10112 h 319"/>
                <a:gd name="T10" fmla="*/ 35109 w 1227"/>
                <a:gd name="T11" fmla="*/ 10016 h 319"/>
                <a:gd name="T12" fmla="*/ 35744 w 1227"/>
                <a:gd name="T13" fmla="*/ 9856 h 319"/>
                <a:gd name="T14" fmla="*/ 36369 w 1227"/>
                <a:gd name="T15" fmla="*/ 9664 h 319"/>
                <a:gd name="T16" fmla="*/ 36954 w 1227"/>
                <a:gd name="T17" fmla="*/ 9440 h 319"/>
                <a:gd name="T18" fmla="*/ 37472 w 1227"/>
                <a:gd name="T19" fmla="*/ 9152 h 319"/>
                <a:gd name="T20" fmla="*/ 37969 w 1227"/>
                <a:gd name="T21" fmla="*/ 8864 h 319"/>
                <a:gd name="T22" fmla="*/ 38421 w 1227"/>
                <a:gd name="T23" fmla="*/ 8512 h 319"/>
                <a:gd name="T24" fmla="*/ 38861 w 1227"/>
                <a:gd name="T25" fmla="*/ 8128 h 319"/>
                <a:gd name="T26" fmla="*/ 39225 w 1227"/>
                <a:gd name="T27" fmla="*/ 7712 h 319"/>
                <a:gd name="T28" fmla="*/ 39552 w 1227"/>
                <a:gd name="T29" fmla="*/ 7296 h 319"/>
                <a:gd name="T30" fmla="*/ 39778 w 1227"/>
                <a:gd name="T31" fmla="*/ 6848 h 319"/>
                <a:gd name="T32" fmla="*/ 39940 w 1227"/>
                <a:gd name="T33" fmla="*/ 6496 h 319"/>
                <a:gd name="T34" fmla="*/ 40069 w 1227"/>
                <a:gd name="T35" fmla="*/ 6112 h 319"/>
                <a:gd name="T36" fmla="*/ 40165 w 1227"/>
                <a:gd name="T37" fmla="*/ 5600 h 319"/>
                <a:gd name="T38" fmla="*/ 40198 w 1227"/>
                <a:gd name="T39" fmla="*/ 5088 h 319"/>
                <a:gd name="T40" fmla="*/ 40165 w 1227"/>
                <a:gd name="T41" fmla="*/ 4576 h 319"/>
                <a:gd name="T42" fmla="*/ 40069 w 1227"/>
                <a:gd name="T43" fmla="*/ 4064 h 319"/>
                <a:gd name="T44" fmla="*/ 39973 w 1227"/>
                <a:gd name="T45" fmla="*/ 3840 h 319"/>
                <a:gd name="T46" fmla="*/ 39778 w 1227"/>
                <a:gd name="T47" fmla="*/ 3328 h 319"/>
                <a:gd name="T48" fmla="*/ 39552 w 1227"/>
                <a:gd name="T49" fmla="*/ 2880 h 319"/>
                <a:gd name="T50" fmla="*/ 39225 w 1227"/>
                <a:gd name="T51" fmla="*/ 2464 h 319"/>
                <a:gd name="T52" fmla="*/ 38861 w 1227"/>
                <a:gd name="T53" fmla="*/ 2048 h 319"/>
                <a:gd name="T54" fmla="*/ 38421 w 1227"/>
                <a:gd name="T55" fmla="*/ 1664 h 319"/>
                <a:gd name="T56" fmla="*/ 37969 w 1227"/>
                <a:gd name="T57" fmla="*/ 1312 h 319"/>
                <a:gd name="T58" fmla="*/ 37472 w 1227"/>
                <a:gd name="T59" fmla="*/ 1024 h 319"/>
                <a:gd name="T60" fmla="*/ 36954 w 1227"/>
                <a:gd name="T61" fmla="*/ 736 h 319"/>
                <a:gd name="T62" fmla="*/ 36369 w 1227"/>
                <a:gd name="T63" fmla="*/ 512 h 319"/>
                <a:gd name="T64" fmla="*/ 35744 w 1227"/>
                <a:gd name="T65" fmla="*/ 320 h 319"/>
                <a:gd name="T66" fmla="*/ 35109 w 1227"/>
                <a:gd name="T67" fmla="*/ 160 h 319"/>
                <a:gd name="T68" fmla="*/ 34462 w 1227"/>
                <a:gd name="T69" fmla="*/ 64 h 319"/>
                <a:gd name="T70" fmla="*/ 34128 w 1227"/>
                <a:gd name="T71" fmla="*/ 32 h 319"/>
                <a:gd name="T72" fmla="*/ 33772 w 1227"/>
                <a:gd name="T73" fmla="*/ 0 h 319"/>
                <a:gd name="T74" fmla="*/ 33252 w 1227"/>
                <a:gd name="T75" fmla="*/ 0 h 319"/>
                <a:gd name="T76" fmla="*/ 32896 w 1227"/>
                <a:gd name="T77" fmla="*/ 32 h 319"/>
                <a:gd name="T78" fmla="*/ 28629 w 1227"/>
                <a:gd name="T79" fmla="*/ 32 h 319"/>
                <a:gd name="T80" fmla="*/ 16368 w 1227"/>
                <a:gd name="T81" fmla="*/ 32 h 319"/>
                <a:gd name="T82" fmla="*/ 32 w 1227"/>
                <a:gd name="T83" fmla="*/ 0 h 319"/>
                <a:gd name="T84" fmla="*/ 0 w 1227"/>
                <a:gd name="T85" fmla="*/ 1248 h 319"/>
                <a:gd name="T86" fmla="*/ 32 w 1227"/>
                <a:gd name="T87" fmla="*/ 3808 h 319"/>
                <a:gd name="T88" fmla="*/ 32 w 1227"/>
                <a:gd name="T89" fmla="*/ 6336 h 319"/>
                <a:gd name="T90" fmla="*/ 32 w 1227"/>
                <a:gd name="T91" fmla="*/ 8896 h 319"/>
                <a:gd name="T92" fmla="*/ 32 w 1227"/>
                <a:gd name="T93" fmla="*/ 10144 h 31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7"/>
                <a:gd name="T142" fmla="*/ 0 h 319"/>
                <a:gd name="T143" fmla="*/ 1227 w 1227"/>
                <a:gd name="T144" fmla="*/ 319 h 31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7" h="319">
                  <a:moveTo>
                    <a:pt x="1" y="317"/>
                  </a:moveTo>
                  <a:lnTo>
                    <a:pt x="991" y="317"/>
                  </a:lnTo>
                  <a:lnTo>
                    <a:pt x="1008" y="318"/>
                  </a:lnTo>
                  <a:lnTo>
                    <a:pt x="1019" y="318"/>
                  </a:lnTo>
                  <a:lnTo>
                    <a:pt x="1025" y="318"/>
                  </a:lnTo>
                  <a:lnTo>
                    <a:pt x="1030" y="318"/>
                  </a:lnTo>
                  <a:lnTo>
                    <a:pt x="1035" y="317"/>
                  </a:lnTo>
                  <a:lnTo>
                    <a:pt x="1041" y="317"/>
                  </a:lnTo>
                  <a:lnTo>
                    <a:pt x="1046" y="317"/>
                  </a:lnTo>
                  <a:lnTo>
                    <a:pt x="1051" y="316"/>
                  </a:lnTo>
                  <a:lnTo>
                    <a:pt x="1061" y="315"/>
                  </a:lnTo>
                  <a:lnTo>
                    <a:pt x="1071" y="313"/>
                  </a:lnTo>
                  <a:lnTo>
                    <a:pt x="1081" y="311"/>
                  </a:lnTo>
                  <a:lnTo>
                    <a:pt x="1090" y="308"/>
                  </a:lnTo>
                  <a:lnTo>
                    <a:pt x="1100" y="305"/>
                  </a:lnTo>
                  <a:lnTo>
                    <a:pt x="1109" y="302"/>
                  </a:lnTo>
                  <a:lnTo>
                    <a:pt x="1118" y="299"/>
                  </a:lnTo>
                  <a:lnTo>
                    <a:pt x="1127" y="295"/>
                  </a:lnTo>
                  <a:lnTo>
                    <a:pt x="1135" y="291"/>
                  </a:lnTo>
                  <a:lnTo>
                    <a:pt x="1143" y="286"/>
                  </a:lnTo>
                  <a:lnTo>
                    <a:pt x="1151" y="282"/>
                  </a:lnTo>
                  <a:lnTo>
                    <a:pt x="1158" y="277"/>
                  </a:lnTo>
                  <a:lnTo>
                    <a:pt x="1166" y="271"/>
                  </a:lnTo>
                  <a:lnTo>
                    <a:pt x="1172" y="266"/>
                  </a:lnTo>
                  <a:lnTo>
                    <a:pt x="1179" y="260"/>
                  </a:lnTo>
                  <a:lnTo>
                    <a:pt x="1185" y="254"/>
                  </a:lnTo>
                  <a:lnTo>
                    <a:pt x="1191" y="248"/>
                  </a:lnTo>
                  <a:lnTo>
                    <a:pt x="1196" y="241"/>
                  </a:lnTo>
                  <a:lnTo>
                    <a:pt x="1201" y="235"/>
                  </a:lnTo>
                  <a:lnTo>
                    <a:pt x="1206" y="228"/>
                  </a:lnTo>
                  <a:lnTo>
                    <a:pt x="1210" y="221"/>
                  </a:lnTo>
                  <a:lnTo>
                    <a:pt x="1213" y="214"/>
                  </a:lnTo>
                  <a:lnTo>
                    <a:pt x="1216" y="206"/>
                  </a:lnTo>
                  <a:lnTo>
                    <a:pt x="1218" y="203"/>
                  </a:lnTo>
                  <a:lnTo>
                    <a:pt x="1219" y="198"/>
                  </a:lnTo>
                  <a:lnTo>
                    <a:pt x="1222" y="191"/>
                  </a:lnTo>
                  <a:lnTo>
                    <a:pt x="1224" y="183"/>
                  </a:lnTo>
                  <a:lnTo>
                    <a:pt x="1225" y="175"/>
                  </a:lnTo>
                  <a:lnTo>
                    <a:pt x="1226" y="167"/>
                  </a:lnTo>
                  <a:lnTo>
                    <a:pt x="1226" y="159"/>
                  </a:lnTo>
                  <a:lnTo>
                    <a:pt x="1226" y="151"/>
                  </a:lnTo>
                  <a:lnTo>
                    <a:pt x="1225" y="143"/>
                  </a:lnTo>
                  <a:lnTo>
                    <a:pt x="1224" y="135"/>
                  </a:lnTo>
                  <a:lnTo>
                    <a:pt x="1222" y="127"/>
                  </a:lnTo>
                  <a:lnTo>
                    <a:pt x="1221" y="123"/>
                  </a:lnTo>
                  <a:lnTo>
                    <a:pt x="1219" y="120"/>
                  </a:lnTo>
                  <a:lnTo>
                    <a:pt x="1216" y="112"/>
                  </a:lnTo>
                  <a:lnTo>
                    <a:pt x="1213" y="104"/>
                  </a:lnTo>
                  <a:lnTo>
                    <a:pt x="1210" y="97"/>
                  </a:lnTo>
                  <a:lnTo>
                    <a:pt x="1206" y="90"/>
                  </a:lnTo>
                  <a:lnTo>
                    <a:pt x="1201" y="83"/>
                  </a:lnTo>
                  <a:lnTo>
                    <a:pt x="1196" y="77"/>
                  </a:lnTo>
                  <a:lnTo>
                    <a:pt x="1191" y="70"/>
                  </a:lnTo>
                  <a:lnTo>
                    <a:pt x="1185" y="64"/>
                  </a:lnTo>
                  <a:lnTo>
                    <a:pt x="1179" y="58"/>
                  </a:lnTo>
                  <a:lnTo>
                    <a:pt x="1172" y="52"/>
                  </a:lnTo>
                  <a:lnTo>
                    <a:pt x="1166" y="47"/>
                  </a:lnTo>
                  <a:lnTo>
                    <a:pt x="1158" y="41"/>
                  </a:lnTo>
                  <a:lnTo>
                    <a:pt x="1151" y="36"/>
                  </a:lnTo>
                  <a:lnTo>
                    <a:pt x="1143" y="32"/>
                  </a:lnTo>
                  <a:lnTo>
                    <a:pt x="1135" y="27"/>
                  </a:lnTo>
                  <a:lnTo>
                    <a:pt x="1127" y="23"/>
                  </a:lnTo>
                  <a:lnTo>
                    <a:pt x="1118" y="19"/>
                  </a:lnTo>
                  <a:lnTo>
                    <a:pt x="1109" y="16"/>
                  </a:lnTo>
                  <a:lnTo>
                    <a:pt x="1100" y="13"/>
                  </a:lnTo>
                  <a:lnTo>
                    <a:pt x="1090" y="10"/>
                  </a:lnTo>
                  <a:lnTo>
                    <a:pt x="1081" y="7"/>
                  </a:lnTo>
                  <a:lnTo>
                    <a:pt x="1071" y="5"/>
                  </a:lnTo>
                  <a:lnTo>
                    <a:pt x="1061" y="3"/>
                  </a:lnTo>
                  <a:lnTo>
                    <a:pt x="1051" y="2"/>
                  </a:lnTo>
                  <a:lnTo>
                    <a:pt x="1046" y="1"/>
                  </a:lnTo>
                  <a:lnTo>
                    <a:pt x="1041" y="1"/>
                  </a:lnTo>
                  <a:lnTo>
                    <a:pt x="1035" y="1"/>
                  </a:lnTo>
                  <a:lnTo>
                    <a:pt x="1030" y="0"/>
                  </a:lnTo>
                  <a:lnTo>
                    <a:pt x="1019" y="0"/>
                  </a:lnTo>
                  <a:lnTo>
                    <a:pt x="1014" y="0"/>
                  </a:lnTo>
                  <a:lnTo>
                    <a:pt x="1009" y="0"/>
                  </a:lnTo>
                  <a:lnTo>
                    <a:pt x="1003" y="1"/>
                  </a:lnTo>
                  <a:lnTo>
                    <a:pt x="997" y="1"/>
                  </a:lnTo>
                  <a:lnTo>
                    <a:pt x="873" y="1"/>
                  </a:lnTo>
                  <a:lnTo>
                    <a:pt x="749" y="1"/>
                  </a:lnTo>
                  <a:lnTo>
                    <a:pt x="499" y="1"/>
                  </a:lnTo>
                  <a:lnTo>
                    <a:pt x="249" y="0"/>
                  </a:lnTo>
                  <a:lnTo>
                    <a:pt x="1" y="0"/>
                  </a:lnTo>
                  <a:lnTo>
                    <a:pt x="0" y="20"/>
                  </a:lnTo>
                  <a:lnTo>
                    <a:pt x="0" y="39"/>
                  </a:lnTo>
                  <a:lnTo>
                    <a:pt x="0" y="79"/>
                  </a:lnTo>
                  <a:lnTo>
                    <a:pt x="1" y="119"/>
                  </a:lnTo>
                  <a:lnTo>
                    <a:pt x="1" y="159"/>
                  </a:lnTo>
                  <a:lnTo>
                    <a:pt x="1" y="198"/>
                  </a:lnTo>
                  <a:lnTo>
                    <a:pt x="1" y="238"/>
                  </a:lnTo>
                  <a:lnTo>
                    <a:pt x="1" y="278"/>
                  </a:lnTo>
                  <a:lnTo>
                    <a:pt x="1" y="298"/>
                  </a:lnTo>
                  <a:lnTo>
                    <a:pt x="1" y="317"/>
                  </a:lnTo>
                </a:path>
              </a:pathLst>
            </a:custGeom>
            <a:gradFill rotWithShape="0">
              <a:gsLst>
                <a:gs pos="0">
                  <a:srgbClr val="CCECFF"/>
                </a:gs>
                <a:gs pos="100000">
                  <a:srgbClr val="33CCFF"/>
                </a:gs>
              </a:gsLst>
              <a:lin ang="0" scaled="1"/>
            </a:gradFill>
            <a:ln w="12700" cap="rnd">
              <a:noFill/>
              <a:round/>
              <a:headEnd/>
              <a:tailEnd/>
            </a:ln>
          </p:spPr>
          <p:txBody>
            <a:bodyPr>
              <a:prstTxWarp prst="textNoShape">
                <a:avLst/>
              </a:prstTxWarp>
            </a:bodyPr>
            <a:lstStyle/>
            <a:p>
              <a:endParaRPr lang="en-US"/>
            </a:p>
          </p:txBody>
        </p:sp>
        <p:sp>
          <p:nvSpPr>
            <p:cNvPr id="95277" name="Line 10"/>
            <p:cNvSpPr>
              <a:spLocks noChangeAspect="1" noChangeShapeType="1"/>
            </p:cNvSpPr>
            <p:nvPr/>
          </p:nvSpPr>
          <p:spPr bwMode="auto">
            <a:xfrm>
              <a:off x="637" y="3369"/>
              <a:ext cx="0" cy="626"/>
            </a:xfrm>
            <a:prstGeom prst="line">
              <a:avLst/>
            </a:prstGeom>
            <a:noFill/>
            <a:ln w="12700">
              <a:solidFill>
                <a:srgbClr val="A2C1FE"/>
              </a:solidFill>
              <a:round/>
              <a:headEnd/>
              <a:tailEnd/>
            </a:ln>
          </p:spPr>
          <p:txBody>
            <a:bodyPr>
              <a:prstTxWarp prst="textNoShape">
                <a:avLst/>
              </a:prstTxWarp>
            </a:bodyPr>
            <a:lstStyle/>
            <a:p>
              <a:endParaRPr lang="en-US"/>
            </a:p>
          </p:txBody>
        </p:sp>
        <p:sp>
          <p:nvSpPr>
            <p:cNvPr id="95278" name="Freeform 14"/>
            <p:cNvSpPr>
              <a:spLocks noChangeAspect="1"/>
            </p:cNvSpPr>
            <p:nvPr/>
          </p:nvSpPr>
          <p:spPr bwMode="auto">
            <a:xfrm>
              <a:off x="533" y="3359"/>
              <a:ext cx="2824" cy="642"/>
            </a:xfrm>
            <a:custGeom>
              <a:avLst/>
              <a:gdLst>
                <a:gd name="T0" fmla="*/ 36512 w 1412"/>
                <a:gd name="T1" fmla="*/ 10208 h 321"/>
                <a:gd name="T2" fmla="*/ 37536 w 1412"/>
                <a:gd name="T3" fmla="*/ 10240 h 321"/>
                <a:gd name="T4" fmla="*/ 37920 w 1412"/>
                <a:gd name="T5" fmla="*/ 10208 h 321"/>
                <a:gd name="T6" fmla="*/ 38304 w 1412"/>
                <a:gd name="T7" fmla="*/ 10208 h 321"/>
                <a:gd name="T8" fmla="*/ 38880 w 1412"/>
                <a:gd name="T9" fmla="*/ 10144 h 321"/>
                <a:gd name="T10" fmla="*/ 39424 w 1412"/>
                <a:gd name="T11" fmla="*/ 10080 h 321"/>
                <a:gd name="T12" fmla="*/ 40000 w 1412"/>
                <a:gd name="T13" fmla="*/ 9952 h 321"/>
                <a:gd name="T14" fmla="*/ 40512 w 1412"/>
                <a:gd name="T15" fmla="*/ 9824 h 321"/>
                <a:gd name="T16" fmla="*/ 41184 w 1412"/>
                <a:gd name="T17" fmla="*/ 9600 h 321"/>
                <a:gd name="T18" fmla="*/ 41792 w 1412"/>
                <a:gd name="T19" fmla="*/ 9344 h 321"/>
                <a:gd name="T20" fmla="*/ 42400 w 1412"/>
                <a:gd name="T21" fmla="*/ 9056 h 321"/>
                <a:gd name="T22" fmla="*/ 42912 w 1412"/>
                <a:gd name="T23" fmla="*/ 8736 h 321"/>
                <a:gd name="T24" fmla="*/ 43392 w 1412"/>
                <a:gd name="T25" fmla="*/ 8352 h 321"/>
                <a:gd name="T26" fmla="*/ 43840 w 1412"/>
                <a:gd name="T27" fmla="*/ 7968 h 321"/>
                <a:gd name="T28" fmla="*/ 44224 w 1412"/>
                <a:gd name="T29" fmla="*/ 7552 h 321"/>
                <a:gd name="T30" fmla="*/ 44480 w 1412"/>
                <a:gd name="T31" fmla="*/ 7232 h 321"/>
                <a:gd name="T32" fmla="*/ 44704 w 1412"/>
                <a:gd name="T33" fmla="*/ 6848 h 321"/>
                <a:gd name="T34" fmla="*/ 44928 w 1412"/>
                <a:gd name="T35" fmla="*/ 6368 h 321"/>
                <a:gd name="T36" fmla="*/ 45024 w 1412"/>
                <a:gd name="T37" fmla="*/ 6016 h 321"/>
                <a:gd name="T38" fmla="*/ 45088 w 1412"/>
                <a:gd name="T39" fmla="*/ 5760 h 321"/>
                <a:gd name="T40" fmla="*/ 45120 w 1412"/>
                <a:gd name="T41" fmla="*/ 5504 h 321"/>
                <a:gd name="T42" fmla="*/ 45152 w 1412"/>
                <a:gd name="T43" fmla="*/ 5248 h 321"/>
                <a:gd name="T44" fmla="*/ 45152 w 1412"/>
                <a:gd name="T45" fmla="*/ 4960 h 321"/>
                <a:gd name="T46" fmla="*/ 45120 w 1412"/>
                <a:gd name="T47" fmla="*/ 4704 h 321"/>
                <a:gd name="T48" fmla="*/ 45088 w 1412"/>
                <a:gd name="T49" fmla="*/ 4448 h 321"/>
                <a:gd name="T50" fmla="*/ 45024 w 1412"/>
                <a:gd name="T51" fmla="*/ 4224 h 321"/>
                <a:gd name="T52" fmla="*/ 44928 w 1412"/>
                <a:gd name="T53" fmla="*/ 3808 h 321"/>
                <a:gd name="T54" fmla="*/ 44704 w 1412"/>
                <a:gd name="T55" fmla="*/ 3328 h 321"/>
                <a:gd name="T56" fmla="*/ 44416 w 1412"/>
                <a:gd name="T57" fmla="*/ 2880 h 321"/>
                <a:gd name="T58" fmla="*/ 44064 w 1412"/>
                <a:gd name="T59" fmla="*/ 2464 h 321"/>
                <a:gd name="T60" fmla="*/ 43648 w 1412"/>
                <a:gd name="T61" fmla="*/ 2048 h 321"/>
                <a:gd name="T62" fmla="*/ 43168 w 1412"/>
                <a:gd name="T63" fmla="*/ 1664 h 321"/>
                <a:gd name="T64" fmla="*/ 42656 w 1412"/>
                <a:gd name="T65" fmla="*/ 1312 h 321"/>
                <a:gd name="T66" fmla="*/ 42112 w 1412"/>
                <a:gd name="T67" fmla="*/ 992 h 321"/>
                <a:gd name="T68" fmla="*/ 41472 w 1412"/>
                <a:gd name="T69" fmla="*/ 736 h 321"/>
                <a:gd name="T70" fmla="*/ 40832 w 1412"/>
                <a:gd name="T71" fmla="*/ 512 h 321"/>
                <a:gd name="T72" fmla="*/ 40160 w 1412"/>
                <a:gd name="T73" fmla="*/ 288 h 321"/>
                <a:gd name="T74" fmla="*/ 39808 w 1412"/>
                <a:gd name="T75" fmla="*/ 224 h 321"/>
                <a:gd name="T76" fmla="*/ 39072 w 1412"/>
                <a:gd name="T77" fmla="*/ 96 h 321"/>
                <a:gd name="T78" fmla="*/ 38688 w 1412"/>
                <a:gd name="T79" fmla="*/ 64 h 321"/>
                <a:gd name="T80" fmla="*/ 38112 w 1412"/>
                <a:gd name="T81" fmla="*/ 0 h 321"/>
                <a:gd name="T82" fmla="*/ 37536 w 1412"/>
                <a:gd name="T83" fmla="*/ 0 h 321"/>
                <a:gd name="T84" fmla="*/ 37120 w 1412"/>
                <a:gd name="T85" fmla="*/ 0 h 321"/>
                <a:gd name="T86" fmla="*/ 36704 w 1412"/>
                <a:gd name="T87" fmla="*/ 32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2"/>
                <a:gd name="T133" fmla="*/ 0 h 321"/>
                <a:gd name="T134" fmla="*/ 1412 w 1412"/>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2" h="321">
                  <a:moveTo>
                    <a:pt x="0" y="319"/>
                  </a:moveTo>
                  <a:lnTo>
                    <a:pt x="1141" y="319"/>
                  </a:lnTo>
                  <a:lnTo>
                    <a:pt x="1160" y="319"/>
                  </a:lnTo>
                  <a:lnTo>
                    <a:pt x="1173" y="320"/>
                  </a:lnTo>
                  <a:lnTo>
                    <a:pt x="1179" y="319"/>
                  </a:lnTo>
                  <a:lnTo>
                    <a:pt x="1185" y="319"/>
                  </a:lnTo>
                  <a:lnTo>
                    <a:pt x="1191" y="319"/>
                  </a:lnTo>
                  <a:lnTo>
                    <a:pt x="1197" y="319"/>
                  </a:lnTo>
                  <a:lnTo>
                    <a:pt x="1209" y="318"/>
                  </a:lnTo>
                  <a:lnTo>
                    <a:pt x="1215" y="317"/>
                  </a:lnTo>
                  <a:lnTo>
                    <a:pt x="1221" y="317"/>
                  </a:lnTo>
                  <a:lnTo>
                    <a:pt x="1232" y="315"/>
                  </a:lnTo>
                  <a:lnTo>
                    <a:pt x="1244" y="312"/>
                  </a:lnTo>
                  <a:lnTo>
                    <a:pt x="1250" y="311"/>
                  </a:lnTo>
                  <a:lnTo>
                    <a:pt x="1255" y="310"/>
                  </a:lnTo>
                  <a:lnTo>
                    <a:pt x="1266" y="307"/>
                  </a:lnTo>
                  <a:lnTo>
                    <a:pt x="1276" y="304"/>
                  </a:lnTo>
                  <a:lnTo>
                    <a:pt x="1287" y="300"/>
                  </a:lnTo>
                  <a:lnTo>
                    <a:pt x="1296" y="297"/>
                  </a:lnTo>
                  <a:lnTo>
                    <a:pt x="1306" y="292"/>
                  </a:lnTo>
                  <a:lnTo>
                    <a:pt x="1316" y="288"/>
                  </a:lnTo>
                  <a:lnTo>
                    <a:pt x="1325" y="283"/>
                  </a:lnTo>
                  <a:lnTo>
                    <a:pt x="1333" y="278"/>
                  </a:lnTo>
                  <a:lnTo>
                    <a:pt x="1341" y="273"/>
                  </a:lnTo>
                  <a:lnTo>
                    <a:pt x="1349" y="267"/>
                  </a:lnTo>
                  <a:lnTo>
                    <a:pt x="1356" y="261"/>
                  </a:lnTo>
                  <a:lnTo>
                    <a:pt x="1364" y="255"/>
                  </a:lnTo>
                  <a:lnTo>
                    <a:pt x="1370" y="249"/>
                  </a:lnTo>
                  <a:lnTo>
                    <a:pt x="1377" y="243"/>
                  </a:lnTo>
                  <a:lnTo>
                    <a:pt x="1382" y="236"/>
                  </a:lnTo>
                  <a:lnTo>
                    <a:pt x="1388" y="229"/>
                  </a:lnTo>
                  <a:lnTo>
                    <a:pt x="1390" y="226"/>
                  </a:lnTo>
                  <a:lnTo>
                    <a:pt x="1392" y="222"/>
                  </a:lnTo>
                  <a:lnTo>
                    <a:pt x="1397" y="214"/>
                  </a:lnTo>
                  <a:lnTo>
                    <a:pt x="1400" y="208"/>
                  </a:lnTo>
                  <a:lnTo>
                    <a:pt x="1404" y="199"/>
                  </a:lnTo>
                  <a:lnTo>
                    <a:pt x="1406" y="192"/>
                  </a:lnTo>
                  <a:lnTo>
                    <a:pt x="1407" y="188"/>
                  </a:lnTo>
                  <a:lnTo>
                    <a:pt x="1409" y="184"/>
                  </a:lnTo>
                  <a:lnTo>
                    <a:pt x="1409" y="180"/>
                  </a:lnTo>
                  <a:lnTo>
                    <a:pt x="1410" y="176"/>
                  </a:lnTo>
                  <a:lnTo>
                    <a:pt x="1410" y="172"/>
                  </a:lnTo>
                  <a:lnTo>
                    <a:pt x="1411" y="168"/>
                  </a:lnTo>
                  <a:lnTo>
                    <a:pt x="1411" y="164"/>
                  </a:lnTo>
                  <a:lnTo>
                    <a:pt x="1411" y="160"/>
                  </a:lnTo>
                  <a:lnTo>
                    <a:pt x="1411" y="155"/>
                  </a:lnTo>
                  <a:lnTo>
                    <a:pt x="1411" y="151"/>
                  </a:lnTo>
                  <a:lnTo>
                    <a:pt x="1410" y="147"/>
                  </a:lnTo>
                  <a:lnTo>
                    <a:pt x="1410" y="143"/>
                  </a:lnTo>
                  <a:lnTo>
                    <a:pt x="1409" y="139"/>
                  </a:lnTo>
                  <a:lnTo>
                    <a:pt x="1409" y="136"/>
                  </a:lnTo>
                  <a:lnTo>
                    <a:pt x="1407" y="132"/>
                  </a:lnTo>
                  <a:lnTo>
                    <a:pt x="1406" y="128"/>
                  </a:lnTo>
                  <a:lnTo>
                    <a:pt x="1404" y="119"/>
                  </a:lnTo>
                  <a:lnTo>
                    <a:pt x="1400" y="112"/>
                  </a:lnTo>
                  <a:lnTo>
                    <a:pt x="1397" y="104"/>
                  </a:lnTo>
                  <a:lnTo>
                    <a:pt x="1392" y="97"/>
                  </a:lnTo>
                  <a:lnTo>
                    <a:pt x="1388" y="90"/>
                  </a:lnTo>
                  <a:lnTo>
                    <a:pt x="1382" y="83"/>
                  </a:lnTo>
                  <a:lnTo>
                    <a:pt x="1377" y="77"/>
                  </a:lnTo>
                  <a:lnTo>
                    <a:pt x="1370" y="70"/>
                  </a:lnTo>
                  <a:lnTo>
                    <a:pt x="1364" y="64"/>
                  </a:lnTo>
                  <a:lnTo>
                    <a:pt x="1356" y="58"/>
                  </a:lnTo>
                  <a:lnTo>
                    <a:pt x="1349" y="52"/>
                  </a:lnTo>
                  <a:lnTo>
                    <a:pt x="1341" y="46"/>
                  </a:lnTo>
                  <a:lnTo>
                    <a:pt x="1333" y="41"/>
                  </a:lnTo>
                  <a:lnTo>
                    <a:pt x="1325" y="36"/>
                  </a:lnTo>
                  <a:lnTo>
                    <a:pt x="1316" y="31"/>
                  </a:lnTo>
                  <a:lnTo>
                    <a:pt x="1306" y="27"/>
                  </a:lnTo>
                  <a:lnTo>
                    <a:pt x="1296" y="23"/>
                  </a:lnTo>
                  <a:lnTo>
                    <a:pt x="1287" y="19"/>
                  </a:lnTo>
                  <a:lnTo>
                    <a:pt x="1276" y="16"/>
                  </a:lnTo>
                  <a:lnTo>
                    <a:pt x="1266" y="12"/>
                  </a:lnTo>
                  <a:lnTo>
                    <a:pt x="1255" y="9"/>
                  </a:lnTo>
                  <a:lnTo>
                    <a:pt x="1250" y="8"/>
                  </a:lnTo>
                  <a:lnTo>
                    <a:pt x="1244" y="7"/>
                  </a:lnTo>
                  <a:lnTo>
                    <a:pt x="1232" y="5"/>
                  </a:lnTo>
                  <a:lnTo>
                    <a:pt x="1221" y="3"/>
                  </a:lnTo>
                  <a:lnTo>
                    <a:pt x="1215" y="2"/>
                  </a:lnTo>
                  <a:lnTo>
                    <a:pt x="1209" y="2"/>
                  </a:lnTo>
                  <a:lnTo>
                    <a:pt x="1197" y="1"/>
                  </a:lnTo>
                  <a:lnTo>
                    <a:pt x="1191" y="0"/>
                  </a:lnTo>
                  <a:lnTo>
                    <a:pt x="1185" y="0"/>
                  </a:lnTo>
                  <a:lnTo>
                    <a:pt x="1173" y="0"/>
                  </a:lnTo>
                  <a:lnTo>
                    <a:pt x="1167" y="0"/>
                  </a:lnTo>
                  <a:lnTo>
                    <a:pt x="1160" y="0"/>
                  </a:lnTo>
                  <a:lnTo>
                    <a:pt x="1154" y="1"/>
                  </a:lnTo>
                  <a:lnTo>
                    <a:pt x="1147" y="1"/>
                  </a:lnTo>
                  <a:lnTo>
                    <a:pt x="7" y="1"/>
                  </a:lnTo>
                </a:path>
              </a:pathLst>
            </a:custGeom>
            <a:noFill/>
            <a:ln w="19050" cap="rnd">
              <a:solidFill>
                <a:srgbClr val="0000FF"/>
              </a:solidFill>
              <a:round/>
              <a:headEnd/>
              <a:tailEnd/>
            </a:ln>
          </p:spPr>
          <p:txBody>
            <a:bodyPr>
              <a:prstTxWarp prst="textNoShape">
                <a:avLst/>
              </a:prstTxWarp>
            </a:bodyPr>
            <a:lstStyle/>
            <a:p>
              <a:endParaRPr lang="en-US"/>
            </a:p>
          </p:txBody>
        </p:sp>
        <p:sp>
          <p:nvSpPr>
            <p:cNvPr id="95279" name="Freeform 18"/>
            <p:cNvSpPr>
              <a:spLocks noChangeAspect="1"/>
            </p:cNvSpPr>
            <p:nvPr/>
          </p:nvSpPr>
          <p:spPr bwMode="auto">
            <a:xfrm>
              <a:off x="2753" y="3773"/>
              <a:ext cx="86" cy="108"/>
            </a:xfrm>
            <a:custGeom>
              <a:avLst/>
              <a:gdLst>
                <a:gd name="T0" fmla="*/ 0 w 43"/>
                <a:gd name="T1" fmla="*/ 1696 h 54"/>
                <a:gd name="T2" fmla="*/ 0 w 43"/>
                <a:gd name="T3" fmla="*/ 0 h 54"/>
                <a:gd name="T4" fmla="*/ 1344 w 43"/>
                <a:gd name="T5" fmla="*/ 0 h 54"/>
                <a:gd name="T6" fmla="*/ 1344 w 43"/>
                <a:gd name="T7" fmla="*/ 1696 h 54"/>
                <a:gd name="T8" fmla="*/ 0 w 43"/>
                <a:gd name="T9" fmla="*/ 1696 h 54"/>
                <a:gd name="T10" fmla="*/ 0 60000 65536"/>
                <a:gd name="T11" fmla="*/ 0 60000 65536"/>
                <a:gd name="T12" fmla="*/ 0 60000 65536"/>
                <a:gd name="T13" fmla="*/ 0 60000 65536"/>
                <a:gd name="T14" fmla="*/ 0 60000 65536"/>
                <a:gd name="T15" fmla="*/ 0 w 43"/>
                <a:gd name="T16" fmla="*/ 0 h 54"/>
                <a:gd name="T17" fmla="*/ 43 w 43"/>
                <a:gd name="T18" fmla="*/ 54 h 54"/>
              </a:gdLst>
              <a:ahLst/>
              <a:cxnLst>
                <a:cxn ang="T10">
                  <a:pos x="T0" y="T1"/>
                </a:cxn>
                <a:cxn ang="T11">
                  <a:pos x="T2" y="T3"/>
                </a:cxn>
                <a:cxn ang="T12">
                  <a:pos x="T4" y="T5"/>
                </a:cxn>
                <a:cxn ang="T13">
                  <a:pos x="T6" y="T7"/>
                </a:cxn>
                <a:cxn ang="T14">
                  <a:pos x="T8" y="T9"/>
                </a:cxn>
              </a:cxnLst>
              <a:rect l="T15" t="T16" r="T17" b="T18"/>
              <a:pathLst>
                <a:path w="43" h="54">
                  <a:moveTo>
                    <a:pt x="0" y="53"/>
                  </a:moveTo>
                  <a:lnTo>
                    <a:pt x="0" y="0"/>
                  </a:lnTo>
                  <a:lnTo>
                    <a:pt x="42" y="0"/>
                  </a:lnTo>
                  <a:lnTo>
                    <a:pt x="42" y="53"/>
                  </a:lnTo>
                  <a:lnTo>
                    <a:pt x="0" y="53"/>
                  </a:lnTo>
                </a:path>
              </a:pathLst>
            </a:custGeom>
            <a:solidFill>
              <a:srgbClr val="FF9900"/>
            </a:solidFill>
            <a:ln w="12700" cap="rnd">
              <a:noFill/>
              <a:round/>
              <a:headEnd/>
              <a:tailEnd/>
            </a:ln>
          </p:spPr>
          <p:txBody>
            <a:bodyPr>
              <a:prstTxWarp prst="textNoShape">
                <a:avLst/>
              </a:prstTxWarp>
            </a:bodyPr>
            <a:lstStyle/>
            <a:p>
              <a:endParaRPr lang="en-US"/>
            </a:p>
          </p:txBody>
        </p:sp>
        <p:sp>
          <p:nvSpPr>
            <p:cNvPr id="95280" name="Freeform 21"/>
            <p:cNvSpPr>
              <a:spLocks noChangeAspect="1"/>
            </p:cNvSpPr>
            <p:nvPr/>
          </p:nvSpPr>
          <p:spPr bwMode="auto">
            <a:xfrm>
              <a:off x="2575" y="3813"/>
              <a:ext cx="84" cy="110"/>
            </a:xfrm>
            <a:custGeom>
              <a:avLst/>
              <a:gdLst>
                <a:gd name="T0" fmla="*/ 0 w 42"/>
                <a:gd name="T1" fmla="*/ 1728 h 55"/>
                <a:gd name="T2" fmla="*/ 0 w 42"/>
                <a:gd name="T3" fmla="*/ 0 h 55"/>
                <a:gd name="T4" fmla="*/ 1312 w 42"/>
                <a:gd name="T5" fmla="*/ 0 h 55"/>
                <a:gd name="T6" fmla="*/ 1312 w 42"/>
                <a:gd name="T7" fmla="*/ 1728 h 55"/>
                <a:gd name="T8" fmla="*/ 0 w 42"/>
                <a:gd name="T9" fmla="*/ 1728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54"/>
                  </a:moveTo>
                  <a:lnTo>
                    <a:pt x="0" y="0"/>
                  </a:lnTo>
                  <a:lnTo>
                    <a:pt x="41" y="0"/>
                  </a:lnTo>
                  <a:lnTo>
                    <a:pt x="41"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81" name="Freeform 24"/>
            <p:cNvSpPr>
              <a:spLocks noChangeAspect="1"/>
            </p:cNvSpPr>
            <p:nvPr/>
          </p:nvSpPr>
          <p:spPr bwMode="auto">
            <a:xfrm>
              <a:off x="2719" y="3597"/>
              <a:ext cx="88" cy="106"/>
            </a:xfrm>
            <a:custGeom>
              <a:avLst/>
              <a:gdLst>
                <a:gd name="T0" fmla="*/ 0 w 44"/>
                <a:gd name="T1" fmla="*/ 1664 h 53"/>
                <a:gd name="T2" fmla="*/ 0 w 44"/>
                <a:gd name="T3" fmla="*/ 0 h 53"/>
                <a:gd name="T4" fmla="*/ 1376 w 44"/>
                <a:gd name="T5" fmla="*/ 0 h 53"/>
                <a:gd name="T6" fmla="*/ 1376 w 44"/>
                <a:gd name="T7" fmla="*/ 1664 h 53"/>
                <a:gd name="T8" fmla="*/ 0 w 44"/>
                <a:gd name="T9" fmla="*/ 1664 h 53"/>
                <a:gd name="T10" fmla="*/ 0 60000 65536"/>
                <a:gd name="T11" fmla="*/ 0 60000 65536"/>
                <a:gd name="T12" fmla="*/ 0 60000 65536"/>
                <a:gd name="T13" fmla="*/ 0 60000 65536"/>
                <a:gd name="T14" fmla="*/ 0 60000 65536"/>
                <a:gd name="T15" fmla="*/ 0 w 44"/>
                <a:gd name="T16" fmla="*/ 0 h 53"/>
                <a:gd name="T17" fmla="*/ 44 w 44"/>
                <a:gd name="T18" fmla="*/ 53 h 53"/>
              </a:gdLst>
              <a:ahLst/>
              <a:cxnLst>
                <a:cxn ang="T10">
                  <a:pos x="T0" y="T1"/>
                </a:cxn>
                <a:cxn ang="T11">
                  <a:pos x="T2" y="T3"/>
                </a:cxn>
                <a:cxn ang="T12">
                  <a:pos x="T4" y="T5"/>
                </a:cxn>
                <a:cxn ang="T13">
                  <a:pos x="T6" y="T7"/>
                </a:cxn>
                <a:cxn ang="T14">
                  <a:pos x="T8" y="T9"/>
                </a:cxn>
              </a:cxnLst>
              <a:rect l="T15" t="T16" r="T17" b="T18"/>
              <a:pathLst>
                <a:path w="44" h="53">
                  <a:moveTo>
                    <a:pt x="0" y="52"/>
                  </a:moveTo>
                  <a:lnTo>
                    <a:pt x="0" y="0"/>
                  </a:lnTo>
                  <a:lnTo>
                    <a:pt x="43" y="0"/>
                  </a:lnTo>
                  <a:lnTo>
                    <a:pt x="43" y="52"/>
                  </a:lnTo>
                  <a:lnTo>
                    <a:pt x="0" y="52"/>
                  </a:lnTo>
                </a:path>
              </a:pathLst>
            </a:custGeom>
            <a:solidFill>
              <a:srgbClr val="FF9900"/>
            </a:solidFill>
            <a:ln w="12700" cap="rnd">
              <a:noFill/>
              <a:round/>
              <a:headEnd/>
              <a:tailEnd/>
            </a:ln>
          </p:spPr>
          <p:txBody>
            <a:bodyPr>
              <a:prstTxWarp prst="textNoShape">
                <a:avLst/>
              </a:prstTxWarp>
            </a:bodyPr>
            <a:lstStyle/>
            <a:p>
              <a:endParaRPr lang="en-US"/>
            </a:p>
          </p:txBody>
        </p:sp>
        <p:sp>
          <p:nvSpPr>
            <p:cNvPr id="95282" name="Freeform 27"/>
            <p:cNvSpPr>
              <a:spLocks noChangeAspect="1"/>
            </p:cNvSpPr>
            <p:nvPr/>
          </p:nvSpPr>
          <p:spPr bwMode="auto">
            <a:xfrm>
              <a:off x="2559" y="3507"/>
              <a:ext cx="88" cy="110"/>
            </a:xfrm>
            <a:custGeom>
              <a:avLst/>
              <a:gdLst>
                <a:gd name="T0" fmla="*/ 0 w 44"/>
                <a:gd name="T1" fmla="*/ 1728 h 55"/>
                <a:gd name="T2" fmla="*/ 0 w 44"/>
                <a:gd name="T3" fmla="*/ 0 h 55"/>
                <a:gd name="T4" fmla="*/ 1376 w 44"/>
                <a:gd name="T5" fmla="*/ 0 h 55"/>
                <a:gd name="T6" fmla="*/ 1376 w 44"/>
                <a:gd name="T7" fmla="*/ 1728 h 55"/>
                <a:gd name="T8" fmla="*/ 0 w 44"/>
                <a:gd name="T9" fmla="*/ 1728 h 55"/>
                <a:gd name="T10" fmla="*/ 0 60000 65536"/>
                <a:gd name="T11" fmla="*/ 0 60000 65536"/>
                <a:gd name="T12" fmla="*/ 0 60000 65536"/>
                <a:gd name="T13" fmla="*/ 0 60000 65536"/>
                <a:gd name="T14" fmla="*/ 0 60000 65536"/>
                <a:gd name="T15" fmla="*/ 0 w 44"/>
                <a:gd name="T16" fmla="*/ 0 h 55"/>
                <a:gd name="T17" fmla="*/ 44 w 44"/>
                <a:gd name="T18" fmla="*/ 55 h 55"/>
              </a:gdLst>
              <a:ahLst/>
              <a:cxnLst>
                <a:cxn ang="T10">
                  <a:pos x="T0" y="T1"/>
                </a:cxn>
                <a:cxn ang="T11">
                  <a:pos x="T2" y="T3"/>
                </a:cxn>
                <a:cxn ang="T12">
                  <a:pos x="T4" y="T5"/>
                </a:cxn>
                <a:cxn ang="T13">
                  <a:pos x="T6" y="T7"/>
                </a:cxn>
                <a:cxn ang="T14">
                  <a:pos x="T8" y="T9"/>
                </a:cxn>
              </a:cxnLst>
              <a:rect l="T15" t="T16" r="T17" b="T18"/>
              <a:pathLst>
                <a:path w="44" h="55">
                  <a:moveTo>
                    <a:pt x="0" y="54"/>
                  </a:moveTo>
                  <a:lnTo>
                    <a:pt x="0" y="0"/>
                  </a:lnTo>
                  <a:lnTo>
                    <a:pt x="43" y="0"/>
                  </a:lnTo>
                  <a:lnTo>
                    <a:pt x="43"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83" name="Freeform 30"/>
            <p:cNvSpPr>
              <a:spLocks noChangeAspect="1"/>
            </p:cNvSpPr>
            <p:nvPr/>
          </p:nvSpPr>
          <p:spPr bwMode="auto">
            <a:xfrm>
              <a:off x="2689" y="3409"/>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84" name="Freeform 33"/>
            <p:cNvSpPr>
              <a:spLocks noChangeAspect="1"/>
            </p:cNvSpPr>
            <p:nvPr/>
          </p:nvSpPr>
          <p:spPr bwMode="auto">
            <a:xfrm>
              <a:off x="2223" y="3841"/>
              <a:ext cx="68" cy="62"/>
            </a:xfrm>
            <a:custGeom>
              <a:avLst/>
              <a:gdLst>
                <a:gd name="T0" fmla="*/ 0 w 34"/>
                <a:gd name="T1" fmla="*/ 960 h 31"/>
                <a:gd name="T2" fmla="*/ 0 w 34"/>
                <a:gd name="T3" fmla="*/ 0 h 31"/>
                <a:gd name="T4" fmla="*/ 1056 w 34"/>
                <a:gd name="T5" fmla="*/ 0 h 31"/>
                <a:gd name="T6" fmla="*/ 1056 w 34"/>
                <a:gd name="T7" fmla="*/ 960 h 31"/>
                <a:gd name="T8" fmla="*/ 0 w 34"/>
                <a:gd name="T9" fmla="*/ 960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0" y="30"/>
                  </a:moveTo>
                  <a:lnTo>
                    <a:pt x="0" y="0"/>
                  </a:lnTo>
                  <a:lnTo>
                    <a:pt x="33" y="0"/>
                  </a:lnTo>
                  <a:lnTo>
                    <a:pt x="33"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85" name="Freeform 36"/>
            <p:cNvSpPr>
              <a:spLocks noChangeAspect="1"/>
            </p:cNvSpPr>
            <p:nvPr/>
          </p:nvSpPr>
          <p:spPr bwMode="auto">
            <a:xfrm>
              <a:off x="2039" y="3781"/>
              <a:ext cx="72" cy="62"/>
            </a:xfrm>
            <a:custGeom>
              <a:avLst/>
              <a:gdLst>
                <a:gd name="T0" fmla="*/ 0 w 36"/>
                <a:gd name="T1" fmla="*/ 960 h 31"/>
                <a:gd name="T2" fmla="*/ 0 w 36"/>
                <a:gd name="T3" fmla="*/ 0 h 31"/>
                <a:gd name="T4" fmla="*/ 1120 w 36"/>
                <a:gd name="T5" fmla="*/ 0 h 31"/>
                <a:gd name="T6" fmla="*/ 1120 w 36"/>
                <a:gd name="T7" fmla="*/ 960 h 31"/>
                <a:gd name="T8" fmla="*/ 0 w 36"/>
                <a:gd name="T9" fmla="*/ 960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30"/>
                  </a:moveTo>
                  <a:lnTo>
                    <a:pt x="0" y="0"/>
                  </a:lnTo>
                  <a:lnTo>
                    <a:pt x="35" y="0"/>
                  </a:lnTo>
                  <a:lnTo>
                    <a:pt x="35"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86" name="Freeform 39"/>
            <p:cNvSpPr>
              <a:spLocks noChangeAspect="1"/>
            </p:cNvSpPr>
            <p:nvPr/>
          </p:nvSpPr>
          <p:spPr bwMode="auto">
            <a:xfrm>
              <a:off x="2187" y="3555"/>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87" name="Freeform 42"/>
            <p:cNvSpPr>
              <a:spLocks noChangeAspect="1"/>
            </p:cNvSpPr>
            <p:nvPr/>
          </p:nvSpPr>
          <p:spPr bwMode="auto">
            <a:xfrm>
              <a:off x="2019" y="3615"/>
              <a:ext cx="68" cy="64"/>
            </a:xfrm>
            <a:custGeom>
              <a:avLst/>
              <a:gdLst>
                <a:gd name="T0" fmla="*/ 0 w 34"/>
                <a:gd name="T1" fmla="*/ 992 h 32"/>
                <a:gd name="T2" fmla="*/ 0 w 34"/>
                <a:gd name="T3" fmla="*/ 0 h 32"/>
                <a:gd name="T4" fmla="*/ 1056 w 34"/>
                <a:gd name="T5" fmla="*/ 0 h 32"/>
                <a:gd name="T6" fmla="*/ 1056 w 34"/>
                <a:gd name="T7" fmla="*/ 992 h 32"/>
                <a:gd name="T8" fmla="*/ 0 w 34"/>
                <a:gd name="T9" fmla="*/ 992 h 32"/>
                <a:gd name="T10" fmla="*/ 0 60000 65536"/>
                <a:gd name="T11" fmla="*/ 0 60000 65536"/>
                <a:gd name="T12" fmla="*/ 0 60000 65536"/>
                <a:gd name="T13" fmla="*/ 0 60000 65536"/>
                <a:gd name="T14" fmla="*/ 0 60000 65536"/>
                <a:gd name="T15" fmla="*/ 0 w 34"/>
                <a:gd name="T16" fmla="*/ 0 h 32"/>
                <a:gd name="T17" fmla="*/ 34 w 34"/>
                <a:gd name="T18" fmla="*/ 32 h 32"/>
              </a:gdLst>
              <a:ahLst/>
              <a:cxnLst>
                <a:cxn ang="T10">
                  <a:pos x="T0" y="T1"/>
                </a:cxn>
                <a:cxn ang="T11">
                  <a:pos x="T2" y="T3"/>
                </a:cxn>
                <a:cxn ang="T12">
                  <a:pos x="T4" y="T5"/>
                </a:cxn>
                <a:cxn ang="T13">
                  <a:pos x="T6" y="T7"/>
                </a:cxn>
                <a:cxn ang="T14">
                  <a:pos x="T8" y="T9"/>
                </a:cxn>
              </a:cxnLst>
              <a:rect l="T15" t="T16" r="T17" b="T18"/>
              <a:pathLst>
                <a:path w="34" h="32">
                  <a:moveTo>
                    <a:pt x="0" y="31"/>
                  </a:moveTo>
                  <a:lnTo>
                    <a:pt x="0" y="0"/>
                  </a:lnTo>
                  <a:lnTo>
                    <a:pt x="33" y="0"/>
                  </a:lnTo>
                  <a:lnTo>
                    <a:pt x="33" y="31"/>
                  </a:lnTo>
                  <a:lnTo>
                    <a:pt x="0" y="31"/>
                  </a:lnTo>
                </a:path>
              </a:pathLst>
            </a:custGeom>
            <a:solidFill>
              <a:srgbClr val="FF9900"/>
            </a:solidFill>
            <a:ln w="12700" cap="rnd">
              <a:noFill/>
              <a:round/>
              <a:headEnd/>
              <a:tailEnd/>
            </a:ln>
          </p:spPr>
          <p:txBody>
            <a:bodyPr>
              <a:prstTxWarp prst="textNoShape">
                <a:avLst/>
              </a:prstTxWarp>
            </a:bodyPr>
            <a:lstStyle/>
            <a:p>
              <a:endParaRPr lang="en-US"/>
            </a:p>
          </p:txBody>
        </p:sp>
        <p:sp>
          <p:nvSpPr>
            <p:cNvPr id="95288" name="Freeform 51"/>
            <p:cNvSpPr>
              <a:spLocks noChangeAspect="1"/>
            </p:cNvSpPr>
            <p:nvPr/>
          </p:nvSpPr>
          <p:spPr bwMode="auto">
            <a:xfrm>
              <a:off x="1553" y="3513"/>
              <a:ext cx="42" cy="34"/>
            </a:xfrm>
            <a:custGeom>
              <a:avLst/>
              <a:gdLst>
                <a:gd name="T0" fmla="*/ 0 w 21"/>
                <a:gd name="T1" fmla="*/ 512 h 17"/>
                <a:gd name="T2" fmla="*/ 0 w 21"/>
                <a:gd name="T3" fmla="*/ 0 h 17"/>
                <a:gd name="T4" fmla="*/ 640 w 21"/>
                <a:gd name="T5" fmla="*/ 0 h 17"/>
                <a:gd name="T6" fmla="*/ 640 w 21"/>
                <a:gd name="T7" fmla="*/ 512 h 17"/>
                <a:gd name="T8" fmla="*/ 0 w 21"/>
                <a:gd name="T9" fmla="*/ 512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sp>
          <p:nvSpPr>
            <p:cNvPr id="95289" name="Freeform 54"/>
            <p:cNvSpPr>
              <a:spLocks noChangeAspect="1"/>
            </p:cNvSpPr>
            <p:nvPr/>
          </p:nvSpPr>
          <p:spPr bwMode="auto">
            <a:xfrm>
              <a:off x="1635" y="3779"/>
              <a:ext cx="42" cy="38"/>
            </a:xfrm>
            <a:custGeom>
              <a:avLst/>
              <a:gdLst>
                <a:gd name="T0" fmla="*/ 0 w 21"/>
                <a:gd name="T1" fmla="*/ 576 h 19"/>
                <a:gd name="T2" fmla="*/ 0 w 21"/>
                <a:gd name="T3" fmla="*/ 0 h 19"/>
                <a:gd name="T4" fmla="*/ 640 w 21"/>
                <a:gd name="T5" fmla="*/ 0 h 19"/>
                <a:gd name="T6" fmla="*/ 640 w 21"/>
                <a:gd name="T7" fmla="*/ 576 h 19"/>
                <a:gd name="T8" fmla="*/ 0 w 21"/>
                <a:gd name="T9" fmla="*/ 57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8"/>
                  </a:moveTo>
                  <a:lnTo>
                    <a:pt x="0" y="0"/>
                  </a:lnTo>
                  <a:lnTo>
                    <a:pt x="20" y="0"/>
                  </a:lnTo>
                  <a:lnTo>
                    <a:pt x="20"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290" name="Freeform 57"/>
            <p:cNvSpPr>
              <a:spLocks noChangeAspect="1"/>
            </p:cNvSpPr>
            <p:nvPr/>
          </p:nvSpPr>
          <p:spPr bwMode="auto">
            <a:xfrm>
              <a:off x="1475" y="3597"/>
              <a:ext cx="42" cy="34"/>
            </a:xfrm>
            <a:custGeom>
              <a:avLst/>
              <a:gdLst>
                <a:gd name="T0" fmla="*/ 0 w 21"/>
                <a:gd name="T1" fmla="*/ 512 h 17"/>
                <a:gd name="T2" fmla="*/ 0 w 21"/>
                <a:gd name="T3" fmla="*/ 0 h 17"/>
                <a:gd name="T4" fmla="*/ 640 w 21"/>
                <a:gd name="T5" fmla="*/ 0 h 17"/>
                <a:gd name="T6" fmla="*/ 640 w 21"/>
                <a:gd name="T7" fmla="*/ 512 h 17"/>
                <a:gd name="T8" fmla="*/ 0 w 21"/>
                <a:gd name="T9" fmla="*/ 512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0" y="16"/>
                  </a:moveTo>
                  <a:lnTo>
                    <a:pt x="0" y="0"/>
                  </a:lnTo>
                  <a:lnTo>
                    <a:pt x="20" y="0"/>
                  </a:lnTo>
                  <a:lnTo>
                    <a:pt x="20"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sp>
          <p:nvSpPr>
            <p:cNvPr id="95291" name="Freeform 60"/>
            <p:cNvSpPr>
              <a:spLocks noChangeAspect="1"/>
            </p:cNvSpPr>
            <p:nvPr/>
          </p:nvSpPr>
          <p:spPr bwMode="auto">
            <a:xfrm>
              <a:off x="1567" y="3669"/>
              <a:ext cx="40" cy="34"/>
            </a:xfrm>
            <a:custGeom>
              <a:avLst/>
              <a:gdLst>
                <a:gd name="T0" fmla="*/ 0 w 20"/>
                <a:gd name="T1" fmla="*/ 512 h 17"/>
                <a:gd name="T2" fmla="*/ 0 w 20"/>
                <a:gd name="T3" fmla="*/ 0 h 17"/>
                <a:gd name="T4" fmla="*/ 608 w 20"/>
                <a:gd name="T5" fmla="*/ 0 h 17"/>
                <a:gd name="T6" fmla="*/ 608 w 20"/>
                <a:gd name="T7" fmla="*/ 512 h 17"/>
                <a:gd name="T8" fmla="*/ 0 w 20"/>
                <a:gd name="T9" fmla="*/ 512 h 17"/>
                <a:gd name="T10" fmla="*/ 0 60000 65536"/>
                <a:gd name="T11" fmla="*/ 0 60000 65536"/>
                <a:gd name="T12" fmla="*/ 0 60000 65536"/>
                <a:gd name="T13" fmla="*/ 0 60000 65536"/>
                <a:gd name="T14" fmla="*/ 0 60000 65536"/>
                <a:gd name="T15" fmla="*/ 0 w 20"/>
                <a:gd name="T16" fmla="*/ 0 h 17"/>
                <a:gd name="T17" fmla="*/ 20 w 20"/>
                <a:gd name="T18" fmla="*/ 17 h 17"/>
              </a:gdLst>
              <a:ahLst/>
              <a:cxnLst>
                <a:cxn ang="T10">
                  <a:pos x="T0" y="T1"/>
                </a:cxn>
                <a:cxn ang="T11">
                  <a:pos x="T2" y="T3"/>
                </a:cxn>
                <a:cxn ang="T12">
                  <a:pos x="T4" y="T5"/>
                </a:cxn>
                <a:cxn ang="T13">
                  <a:pos x="T6" y="T7"/>
                </a:cxn>
                <a:cxn ang="T14">
                  <a:pos x="T8" y="T9"/>
                </a:cxn>
              </a:cxnLst>
              <a:rect l="T15" t="T16" r="T17" b="T18"/>
              <a:pathLst>
                <a:path w="20" h="17">
                  <a:moveTo>
                    <a:pt x="0" y="16"/>
                  </a:moveTo>
                  <a:lnTo>
                    <a:pt x="0" y="0"/>
                  </a:lnTo>
                  <a:lnTo>
                    <a:pt x="19" y="0"/>
                  </a:lnTo>
                  <a:lnTo>
                    <a:pt x="19"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sp>
          <p:nvSpPr>
            <p:cNvPr id="95292" name="Freeform 66"/>
            <p:cNvSpPr>
              <a:spLocks noChangeAspect="1"/>
            </p:cNvSpPr>
            <p:nvPr/>
          </p:nvSpPr>
          <p:spPr bwMode="auto">
            <a:xfrm>
              <a:off x="1455" y="3773"/>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grpSp>
      <p:grpSp>
        <p:nvGrpSpPr>
          <p:cNvPr id="4" name="Group 88"/>
          <p:cNvGrpSpPr>
            <a:grpSpLocks/>
          </p:cNvGrpSpPr>
          <p:nvPr/>
        </p:nvGrpSpPr>
        <p:grpSpPr bwMode="auto">
          <a:xfrm>
            <a:off x="827088" y="2982913"/>
            <a:ext cx="4483100" cy="996950"/>
            <a:chOff x="533" y="1831"/>
            <a:chExt cx="2824" cy="628"/>
          </a:xfrm>
        </p:grpSpPr>
        <p:sp>
          <p:nvSpPr>
            <p:cNvPr id="95254" name="Freeform 5"/>
            <p:cNvSpPr>
              <a:spLocks noChangeAspect="1"/>
            </p:cNvSpPr>
            <p:nvPr/>
          </p:nvSpPr>
          <p:spPr bwMode="auto">
            <a:xfrm>
              <a:off x="867" y="1835"/>
              <a:ext cx="2490" cy="624"/>
            </a:xfrm>
            <a:custGeom>
              <a:avLst/>
              <a:gdLst>
                <a:gd name="T0" fmla="*/ 32160 w 1245"/>
                <a:gd name="T1" fmla="*/ 9920 h 312"/>
                <a:gd name="T2" fmla="*/ 33088 w 1245"/>
                <a:gd name="T3" fmla="*/ 9952 h 312"/>
                <a:gd name="T4" fmla="*/ 33440 w 1245"/>
                <a:gd name="T5" fmla="*/ 9952 h 312"/>
                <a:gd name="T6" fmla="*/ 33792 w 1245"/>
                <a:gd name="T7" fmla="*/ 9920 h 312"/>
                <a:gd name="T8" fmla="*/ 34112 w 1245"/>
                <a:gd name="T9" fmla="*/ 9888 h 312"/>
                <a:gd name="T10" fmla="*/ 34752 w 1245"/>
                <a:gd name="T11" fmla="*/ 9792 h 312"/>
                <a:gd name="T12" fmla="*/ 35264 w 1245"/>
                <a:gd name="T13" fmla="*/ 9696 h 312"/>
                <a:gd name="T14" fmla="*/ 35552 w 1245"/>
                <a:gd name="T15" fmla="*/ 9600 h 312"/>
                <a:gd name="T16" fmla="*/ 36000 w 1245"/>
                <a:gd name="T17" fmla="*/ 9472 h 312"/>
                <a:gd name="T18" fmla="*/ 36576 w 1245"/>
                <a:gd name="T19" fmla="*/ 9248 h 312"/>
                <a:gd name="T20" fmla="*/ 37120 w 1245"/>
                <a:gd name="T21" fmla="*/ 8960 h 312"/>
                <a:gd name="T22" fmla="*/ 37600 w 1245"/>
                <a:gd name="T23" fmla="*/ 8672 h 312"/>
                <a:gd name="T24" fmla="*/ 38048 w 1245"/>
                <a:gd name="T25" fmla="*/ 8320 h 312"/>
                <a:gd name="T26" fmla="*/ 38464 w 1245"/>
                <a:gd name="T27" fmla="*/ 7968 h 312"/>
                <a:gd name="T28" fmla="*/ 38816 w 1245"/>
                <a:gd name="T29" fmla="*/ 7552 h 312"/>
                <a:gd name="T30" fmla="*/ 39168 w 1245"/>
                <a:gd name="T31" fmla="*/ 7136 h 312"/>
                <a:gd name="T32" fmla="*/ 39392 w 1245"/>
                <a:gd name="T33" fmla="*/ 6688 h 312"/>
                <a:gd name="T34" fmla="*/ 39552 w 1245"/>
                <a:gd name="T35" fmla="*/ 6336 h 312"/>
                <a:gd name="T36" fmla="*/ 39648 w 1245"/>
                <a:gd name="T37" fmla="*/ 6112 h 312"/>
                <a:gd name="T38" fmla="*/ 39744 w 1245"/>
                <a:gd name="T39" fmla="*/ 5728 h 312"/>
                <a:gd name="T40" fmla="*/ 39808 w 1245"/>
                <a:gd name="T41" fmla="*/ 5248 h 312"/>
                <a:gd name="T42" fmla="*/ 39808 w 1245"/>
                <a:gd name="T43" fmla="*/ 4992 h 312"/>
                <a:gd name="T44" fmla="*/ 39808 w 1245"/>
                <a:gd name="T45" fmla="*/ 4736 h 312"/>
                <a:gd name="T46" fmla="*/ 39744 w 1245"/>
                <a:gd name="T47" fmla="*/ 4224 h 312"/>
                <a:gd name="T48" fmla="*/ 39584 w 1245"/>
                <a:gd name="T49" fmla="*/ 3744 h 312"/>
                <a:gd name="T50" fmla="*/ 39392 w 1245"/>
                <a:gd name="T51" fmla="*/ 3264 h 312"/>
                <a:gd name="T52" fmla="*/ 39200 w 1245"/>
                <a:gd name="T53" fmla="*/ 2912 h 312"/>
                <a:gd name="T54" fmla="*/ 39008 w 1245"/>
                <a:gd name="T55" fmla="*/ 2592 h 312"/>
                <a:gd name="T56" fmla="*/ 38656 w 1245"/>
                <a:gd name="T57" fmla="*/ 2208 h 312"/>
                <a:gd name="T58" fmla="*/ 38272 w 1245"/>
                <a:gd name="T59" fmla="*/ 1824 h 312"/>
                <a:gd name="T60" fmla="*/ 37856 w 1245"/>
                <a:gd name="T61" fmla="*/ 1472 h 312"/>
                <a:gd name="T62" fmla="*/ 37376 w 1245"/>
                <a:gd name="T63" fmla="*/ 1152 h 312"/>
                <a:gd name="T64" fmla="*/ 36832 w 1245"/>
                <a:gd name="T65" fmla="*/ 832 h 312"/>
                <a:gd name="T66" fmla="*/ 36416 w 1245"/>
                <a:gd name="T67" fmla="*/ 640 h 312"/>
                <a:gd name="T68" fmla="*/ 36000 w 1245"/>
                <a:gd name="T69" fmla="*/ 480 h 312"/>
                <a:gd name="T70" fmla="*/ 35552 w 1245"/>
                <a:gd name="T71" fmla="*/ 352 h 312"/>
                <a:gd name="T72" fmla="*/ 35264 w 1245"/>
                <a:gd name="T73" fmla="*/ 256 h 312"/>
                <a:gd name="T74" fmla="*/ 34752 w 1245"/>
                <a:gd name="T75" fmla="*/ 160 h 312"/>
                <a:gd name="T76" fmla="*/ 34112 w 1245"/>
                <a:gd name="T77" fmla="*/ 64 h 312"/>
                <a:gd name="T78" fmla="*/ 33792 w 1245"/>
                <a:gd name="T79" fmla="*/ 32 h 312"/>
                <a:gd name="T80" fmla="*/ 33440 w 1245"/>
                <a:gd name="T81" fmla="*/ 0 h 312"/>
                <a:gd name="T82" fmla="*/ 32928 w 1245"/>
                <a:gd name="T83" fmla="*/ 0 h 312"/>
                <a:gd name="T84" fmla="*/ 32544 w 1245"/>
                <a:gd name="T85" fmla="*/ 32 h 312"/>
                <a:gd name="T86" fmla="*/ 28320 w 1245"/>
                <a:gd name="T87" fmla="*/ 32 h 312"/>
                <a:gd name="T88" fmla="*/ 16192 w 1245"/>
                <a:gd name="T89" fmla="*/ 32 h 312"/>
                <a:gd name="T90" fmla="*/ 32 w 1245"/>
                <a:gd name="T91" fmla="*/ 0 h 312"/>
                <a:gd name="T92" fmla="*/ 32 w 1245"/>
                <a:gd name="T93" fmla="*/ 2464 h 312"/>
                <a:gd name="T94" fmla="*/ 32 w 1245"/>
                <a:gd name="T95" fmla="*/ 6208 h 312"/>
                <a:gd name="T96" fmla="*/ 32 w 1245"/>
                <a:gd name="T97" fmla="*/ 8704 h 3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45"/>
                <a:gd name="T148" fmla="*/ 0 h 312"/>
                <a:gd name="T149" fmla="*/ 1245 w 1245"/>
                <a:gd name="T150" fmla="*/ 312 h 3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45" h="312">
                  <a:moveTo>
                    <a:pt x="0" y="310"/>
                  </a:moveTo>
                  <a:lnTo>
                    <a:pt x="1005" y="310"/>
                  </a:lnTo>
                  <a:lnTo>
                    <a:pt x="1022" y="311"/>
                  </a:lnTo>
                  <a:lnTo>
                    <a:pt x="1034" y="311"/>
                  </a:lnTo>
                  <a:lnTo>
                    <a:pt x="1040" y="311"/>
                  </a:lnTo>
                  <a:lnTo>
                    <a:pt x="1045" y="311"/>
                  </a:lnTo>
                  <a:lnTo>
                    <a:pt x="1050" y="310"/>
                  </a:lnTo>
                  <a:lnTo>
                    <a:pt x="1056" y="310"/>
                  </a:lnTo>
                  <a:lnTo>
                    <a:pt x="1061" y="310"/>
                  </a:lnTo>
                  <a:lnTo>
                    <a:pt x="1066" y="309"/>
                  </a:lnTo>
                  <a:lnTo>
                    <a:pt x="1076" y="308"/>
                  </a:lnTo>
                  <a:lnTo>
                    <a:pt x="1086" y="306"/>
                  </a:lnTo>
                  <a:lnTo>
                    <a:pt x="1096" y="304"/>
                  </a:lnTo>
                  <a:lnTo>
                    <a:pt x="1102" y="303"/>
                  </a:lnTo>
                  <a:lnTo>
                    <a:pt x="1106" y="302"/>
                  </a:lnTo>
                  <a:lnTo>
                    <a:pt x="1111" y="300"/>
                  </a:lnTo>
                  <a:lnTo>
                    <a:pt x="1116" y="299"/>
                  </a:lnTo>
                  <a:lnTo>
                    <a:pt x="1125" y="296"/>
                  </a:lnTo>
                  <a:lnTo>
                    <a:pt x="1134" y="292"/>
                  </a:lnTo>
                  <a:lnTo>
                    <a:pt x="1143" y="289"/>
                  </a:lnTo>
                  <a:lnTo>
                    <a:pt x="1151" y="285"/>
                  </a:lnTo>
                  <a:lnTo>
                    <a:pt x="1160" y="280"/>
                  </a:lnTo>
                  <a:lnTo>
                    <a:pt x="1168" y="276"/>
                  </a:lnTo>
                  <a:lnTo>
                    <a:pt x="1175" y="271"/>
                  </a:lnTo>
                  <a:lnTo>
                    <a:pt x="1183" y="266"/>
                  </a:lnTo>
                  <a:lnTo>
                    <a:pt x="1189" y="260"/>
                  </a:lnTo>
                  <a:lnTo>
                    <a:pt x="1196" y="255"/>
                  </a:lnTo>
                  <a:lnTo>
                    <a:pt x="1202" y="249"/>
                  </a:lnTo>
                  <a:lnTo>
                    <a:pt x="1208" y="242"/>
                  </a:lnTo>
                  <a:lnTo>
                    <a:pt x="1213" y="236"/>
                  </a:lnTo>
                  <a:lnTo>
                    <a:pt x="1219" y="230"/>
                  </a:lnTo>
                  <a:lnTo>
                    <a:pt x="1224" y="223"/>
                  </a:lnTo>
                  <a:lnTo>
                    <a:pt x="1227" y="216"/>
                  </a:lnTo>
                  <a:lnTo>
                    <a:pt x="1231" y="209"/>
                  </a:lnTo>
                  <a:lnTo>
                    <a:pt x="1234" y="202"/>
                  </a:lnTo>
                  <a:lnTo>
                    <a:pt x="1236" y="198"/>
                  </a:lnTo>
                  <a:lnTo>
                    <a:pt x="1237" y="194"/>
                  </a:lnTo>
                  <a:lnTo>
                    <a:pt x="1239" y="191"/>
                  </a:lnTo>
                  <a:lnTo>
                    <a:pt x="1240" y="187"/>
                  </a:lnTo>
                  <a:lnTo>
                    <a:pt x="1242" y="179"/>
                  </a:lnTo>
                  <a:lnTo>
                    <a:pt x="1243" y="172"/>
                  </a:lnTo>
                  <a:lnTo>
                    <a:pt x="1244" y="164"/>
                  </a:lnTo>
                  <a:lnTo>
                    <a:pt x="1244" y="160"/>
                  </a:lnTo>
                  <a:lnTo>
                    <a:pt x="1244" y="156"/>
                  </a:lnTo>
                  <a:lnTo>
                    <a:pt x="1244" y="152"/>
                  </a:lnTo>
                  <a:lnTo>
                    <a:pt x="1244" y="148"/>
                  </a:lnTo>
                  <a:lnTo>
                    <a:pt x="1243" y="139"/>
                  </a:lnTo>
                  <a:lnTo>
                    <a:pt x="1242" y="132"/>
                  </a:lnTo>
                  <a:lnTo>
                    <a:pt x="1240" y="124"/>
                  </a:lnTo>
                  <a:lnTo>
                    <a:pt x="1237" y="117"/>
                  </a:lnTo>
                  <a:lnTo>
                    <a:pt x="1234" y="110"/>
                  </a:lnTo>
                  <a:lnTo>
                    <a:pt x="1231" y="102"/>
                  </a:lnTo>
                  <a:lnTo>
                    <a:pt x="1227" y="95"/>
                  </a:lnTo>
                  <a:lnTo>
                    <a:pt x="1225" y="91"/>
                  </a:lnTo>
                  <a:lnTo>
                    <a:pt x="1224" y="88"/>
                  </a:lnTo>
                  <a:lnTo>
                    <a:pt x="1219" y="81"/>
                  </a:lnTo>
                  <a:lnTo>
                    <a:pt x="1213" y="75"/>
                  </a:lnTo>
                  <a:lnTo>
                    <a:pt x="1208" y="69"/>
                  </a:lnTo>
                  <a:lnTo>
                    <a:pt x="1202" y="63"/>
                  </a:lnTo>
                  <a:lnTo>
                    <a:pt x="1196" y="57"/>
                  </a:lnTo>
                  <a:lnTo>
                    <a:pt x="1189" y="51"/>
                  </a:lnTo>
                  <a:lnTo>
                    <a:pt x="1183" y="46"/>
                  </a:lnTo>
                  <a:lnTo>
                    <a:pt x="1175" y="40"/>
                  </a:lnTo>
                  <a:lnTo>
                    <a:pt x="1168" y="36"/>
                  </a:lnTo>
                  <a:lnTo>
                    <a:pt x="1160" y="31"/>
                  </a:lnTo>
                  <a:lnTo>
                    <a:pt x="1151" y="26"/>
                  </a:lnTo>
                  <a:lnTo>
                    <a:pt x="1143" y="22"/>
                  </a:lnTo>
                  <a:lnTo>
                    <a:pt x="1138" y="20"/>
                  </a:lnTo>
                  <a:lnTo>
                    <a:pt x="1134" y="19"/>
                  </a:lnTo>
                  <a:lnTo>
                    <a:pt x="1125" y="15"/>
                  </a:lnTo>
                  <a:lnTo>
                    <a:pt x="1116" y="12"/>
                  </a:lnTo>
                  <a:lnTo>
                    <a:pt x="1111" y="11"/>
                  </a:lnTo>
                  <a:lnTo>
                    <a:pt x="1106" y="9"/>
                  </a:lnTo>
                  <a:lnTo>
                    <a:pt x="1102" y="8"/>
                  </a:lnTo>
                  <a:lnTo>
                    <a:pt x="1096" y="7"/>
                  </a:lnTo>
                  <a:lnTo>
                    <a:pt x="1086" y="5"/>
                  </a:lnTo>
                  <a:lnTo>
                    <a:pt x="1076" y="4"/>
                  </a:lnTo>
                  <a:lnTo>
                    <a:pt x="1066" y="2"/>
                  </a:lnTo>
                  <a:lnTo>
                    <a:pt x="1061" y="1"/>
                  </a:lnTo>
                  <a:lnTo>
                    <a:pt x="1056" y="1"/>
                  </a:lnTo>
                  <a:lnTo>
                    <a:pt x="1050" y="1"/>
                  </a:lnTo>
                  <a:lnTo>
                    <a:pt x="1045" y="0"/>
                  </a:lnTo>
                  <a:lnTo>
                    <a:pt x="1034" y="0"/>
                  </a:lnTo>
                  <a:lnTo>
                    <a:pt x="1029" y="0"/>
                  </a:lnTo>
                  <a:lnTo>
                    <a:pt x="1023" y="0"/>
                  </a:lnTo>
                  <a:lnTo>
                    <a:pt x="1017" y="1"/>
                  </a:lnTo>
                  <a:lnTo>
                    <a:pt x="1011" y="1"/>
                  </a:lnTo>
                  <a:lnTo>
                    <a:pt x="885" y="1"/>
                  </a:lnTo>
                  <a:lnTo>
                    <a:pt x="759" y="1"/>
                  </a:lnTo>
                  <a:lnTo>
                    <a:pt x="506" y="1"/>
                  </a:lnTo>
                  <a:lnTo>
                    <a:pt x="253" y="1"/>
                  </a:lnTo>
                  <a:lnTo>
                    <a:pt x="1" y="0"/>
                  </a:lnTo>
                  <a:lnTo>
                    <a:pt x="1" y="39"/>
                  </a:lnTo>
                  <a:lnTo>
                    <a:pt x="1" y="77"/>
                  </a:lnTo>
                  <a:lnTo>
                    <a:pt x="1" y="155"/>
                  </a:lnTo>
                  <a:lnTo>
                    <a:pt x="1" y="194"/>
                  </a:lnTo>
                  <a:lnTo>
                    <a:pt x="1" y="233"/>
                  </a:lnTo>
                  <a:lnTo>
                    <a:pt x="1" y="272"/>
                  </a:lnTo>
                  <a:lnTo>
                    <a:pt x="0" y="310"/>
                  </a:lnTo>
                </a:path>
              </a:pathLst>
            </a:custGeom>
            <a:gradFill rotWithShape="0">
              <a:gsLst>
                <a:gs pos="0">
                  <a:srgbClr val="CCECFF"/>
                </a:gs>
                <a:gs pos="100000">
                  <a:srgbClr val="33CCFF"/>
                </a:gs>
              </a:gsLst>
              <a:lin ang="0" scaled="1"/>
            </a:gradFill>
            <a:ln w="12700" cap="rnd">
              <a:noFill/>
              <a:round/>
              <a:headEnd/>
              <a:tailEnd/>
            </a:ln>
          </p:spPr>
          <p:txBody>
            <a:bodyPr>
              <a:prstTxWarp prst="textNoShape">
                <a:avLst/>
              </a:prstTxWarp>
            </a:bodyPr>
            <a:lstStyle/>
            <a:p>
              <a:endParaRPr lang="en-US"/>
            </a:p>
          </p:txBody>
        </p:sp>
        <p:sp>
          <p:nvSpPr>
            <p:cNvPr id="95255" name="Line 9"/>
            <p:cNvSpPr>
              <a:spLocks noChangeAspect="1" noChangeShapeType="1"/>
            </p:cNvSpPr>
            <p:nvPr/>
          </p:nvSpPr>
          <p:spPr bwMode="auto">
            <a:xfrm>
              <a:off x="637" y="1833"/>
              <a:ext cx="0" cy="624"/>
            </a:xfrm>
            <a:prstGeom prst="line">
              <a:avLst/>
            </a:prstGeom>
            <a:noFill/>
            <a:ln w="12700">
              <a:solidFill>
                <a:srgbClr val="A2C1FE"/>
              </a:solidFill>
              <a:round/>
              <a:headEnd/>
              <a:tailEnd/>
            </a:ln>
          </p:spPr>
          <p:txBody>
            <a:bodyPr>
              <a:prstTxWarp prst="textNoShape">
                <a:avLst/>
              </a:prstTxWarp>
            </a:bodyPr>
            <a:lstStyle/>
            <a:p>
              <a:endParaRPr lang="en-US"/>
            </a:p>
          </p:txBody>
        </p:sp>
        <p:sp>
          <p:nvSpPr>
            <p:cNvPr id="95256" name="Freeform 13"/>
            <p:cNvSpPr>
              <a:spLocks noChangeAspect="1"/>
            </p:cNvSpPr>
            <p:nvPr/>
          </p:nvSpPr>
          <p:spPr bwMode="auto">
            <a:xfrm>
              <a:off x="533" y="1831"/>
              <a:ext cx="2824" cy="628"/>
            </a:xfrm>
            <a:custGeom>
              <a:avLst/>
              <a:gdLst>
                <a:gd name="T0" fmla="*/ 36512 w 1412"/>
                <a:gd name="T1" fmla="*/ 9984 h 314"/>
                <a:gd name="T2" fmla="*/ 37536 w 1412"/>
                <a:gd name="T3" fmla="*/ 10016 h 314"/>
                <a:gd name="T4" fmla="*/ 37920 w 1412"/>
                <a:gd name="T5" fmla="*/ 10016 h 314"/>
                <a:gd name="T6" fmla="*/ 38304 w 1412"/>
                <a:gd name="T7" fmla="*/ 9984 h 314"/>
                <a:gd name="T8" fmla="*/ 39072 w 1412"/>
                <a:gd name="T9" fmla="*/ 9920 h 314"/>
                <a:gd name="T10" fmla="*/ 39808 w 1412"/>
                <a:gd name="T11" fmla="*/ 9792 h 314"/>
                <a:gd name="T12" fmla="*/ 40512 w 1412"/>
                <a:gd name="T13" fmla="*/ 9632 h 314"/>
                <a:gd name="T14" fmla="*/ 41184 w 1412"/>
                <a:gd name="T15" fmla="*/ 9408 h 314"/>
                <a:gd name="T16" fmla="*/ 41792 w 1412"/>
                <a:gd name="T17" fmla="*/ 9152 h 314"/>
                <a:gd name="T18" fmla="*/ 42400 w 1412"/>
                <a:gd name="T19" fmla="*/ 8896 h 314"/>
                <a:gd name="T20" fmla="*/ 42912 w 1412"/>
                <a:gd name="T21" fmla="*/ 8576 h 314"/>
                <a:gd name="T22" fmla="*/ 43392 w 1412"/>
                <a:gd name="T23" fmla="*/ 8192 h 314"/>
                <a:gd name="T24" fmla="*/ 43840 w 1412"/>
                <a:gd name="T25" fmla="*/ 7808 h 314"/>
                <a:gd name="T26" fmla="*/ 44224 w 1412"/>
                <a:gd name="T27" fmla="*/ 7392 h 314"/>
                <a:gd name="T28" fmla="*/ 44544 w 1412"/>
                <a:gd name="T29" fmla="*/ 6976 h 314"/>
                <a:gd name="T30" fmla="*/ 44800 w 1412"/>
                <a:gd name="T31" fmla="*/ 6496 h 314"/>
                <a:gd name="T32" fmla="*/ 44992 w 1412"/>
                <a:gd name="T33" fmla="*/ 6016 h 314"/>
                <a:gd name="T34" fmla="*/ 45088 w 1412"/>
                <a:gd name="T35" fmla="*/ 5792 h 314"/>
                <a:gd name="T36" fmla="*/ 45120 w 1412"/>
                <a:gd name="T37" fmla="*/ 5504 h 314"/>
                <a:gd name="T38" fmla="*/ 45152 w 1412"/>
                <a:gd name="T39" fmla="*/ 5280 h 314"/>
                <a:gd name="T40" fmla="*/ 45152 w 1412"/>
                <a:gd name="T41" fmla="*/ 5024 h 314"/>
                <a:gd name="T42" fmla="*/ 45152 w 1412"/>
                <a:gd name="T43" fmla="*/ 4768 h 314"/>
                <a:gd name="T44" fmla="*/ 45120 w 1412"/>
                <a:gd name="T45" fmla="*/ 4512 h 314"/>
                <a:gd name="T46" fmla="*/ 45088 w 1412"/>
                <a:gd name="T47" fmla="*/ 4256 h 314"/>
                <a:gd name="T48" fmla="*/ 44992 w 1412"/>
                <a:gd name="T49" fmla="*/ 4000 h 314"/>
                <a:gd name="T50" fmla="*/ 44800 w 1412"/>
                <a:gd name="T51" fmla="*/ 3520 h 314"/>
                <a:gd name="T52" fmla="*/ 44544 w 1412"/>
                <a:gd name="T53" fmla="*/ 3072 h 314"/>
                <a:gd name="T54" fmla="*/ 44416 w 1412"/>
                <a:gd name="T55" fmla="*/ 2848 h 314"/>
                <a:gd name="T56" fmla="*/ 44224 w 1412"/>
                <a:gd name="T57" fmla="*/ 2624 h 314"/>
                <a:gd name="T58" fmla="*/ 43840 w 1412"/>
                <a:gd name="T59" fmla="*/ 2208 h 314"/>
                <a:gd name="T60" fmla="*/ 43392 w 1412"/>
                <a:gd name="T61" fmla="*/ 1824 h 314"/>
                <a:gd name="T62" fmla="*/ 42912 w 1412"/>
                <a:gd name="T63" fmla="*/ 1472 h 314"/>
                <a:gd name="T64" fmla="*/ 42400 w 1412"/>
                <a:gd name="T65" fmla="*/ 1152 h 314"/>
                <a:gd name="T66" fmla="*/ 41792 w 1412"/>
                <a:gd name="T67" fmla="*/ 864 h 314"/>
                <a:gd name="T68" fmla="*/ 41472 w 1412"/>
                <a:gd name="T69" fmla="*/ 736 h 314"/>
                <a:gd name="T70" fmla="*/ 40832 w 1412"/>
                <a:gd name="T71" fmla="*/ 512 h 314"/>
                <a:gd name="T72" fmla="*/ 40160 w 1412"/>
                <a:gd name="T73" fmla="*/ 320 h 314"/>
                <a:gd name="T74" fmla="*/ 39424 w 1412"/>
                <a:gd name="T75" fmla="*/ 160 h 314"/>
                <a:gd name="T76" fmla="*/ 38688 w 1412"/>
                <a:gd name="T77" fmla="*/ 64 h 314"/>
                <a:gd name="T78" fmla="*/ 38112 w 1412"/>
                <a:gd name="T79" fmla="*/ 32 h 314"/>
                <a:gd name="T80" fmla="*/ 37536 w 1412"/>
                <a:gd name="T81" fmla="*/ 0 h 314"/>
                <a:gd name="T82" fmla="*/ 37120 w 1412"/>
                <a:gd name="T83" fmla="*/ 32 h 314"/>
                <a:gd name="T84" fmla="*/ 36704 w 1412"/>
                <a:gd name="T85" fmla="*/ 32 h 31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2"/>
                <a:gd name="T130" fmla="*/ 0 h 314"/>
                <a:gd name="T131" fmla="*/ 1412 w 1412"/>
                <a:gd name="T132" fmla="*/ 314 h 31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2" h="314">
                  <a:moveTo>
                    <a:pt x="0" y="312"/>
                  </a:moveTo>
                  <a:lnTo>
                    <a:pt x="1141" y="312"/>
                  </a:lnTo>
                  <a:lnTo>
                    <a:pt x="1160" y="313"/>
                  </a:lnTo>
                  <a:lnTo>
                    <a:pt x="1173" y="313"/>
                  </a:lnTo>
                  <a:lnTo>
                    <a:pt x="1179" y="313"/>
                  </a:lnTo>
                  <a:lnTo>
                    <a:pt x="1185" y="313"/>
                  </a:lnTo>
                  <a:lnTo>
                    <a:pt x="1191" y="313"/>
                  </a:lnTo>
                  <a:lnTo>
                    <a:pt x="1197" y="312"/>
                  </a:lnTo>
                  <a:lnTo>
                    <a:pt x="1209" y="311"/>
                  </a:lnTo>
                  <a:lnTo>
                    <a:pt x="1221" y="310"/>
                  </a:lnTo>
                  <a:lnTo>
                    <a:pt x="1232" y="308"/>
                  </a:lnTo>
                  <a:lnTo>
                    <a:pt x="1244" y="306"/>
                  </a:lnTo>
                  <a:lnTo>
                    <a:pt x="1255" y="304"/>
                  </a:lnTo>
                  <a:lnTo>
                    <a:pt x="1266" y="301"/>
                  </a:lnTo>
                  <a:lnTo>
                    <a:pt x="1276" y="298"/>
                  </a:lnTo>
                  <a:lnTo>
                    <a:pt x="1287" y="294"/>
                  </a:lnTo>
                  <a:lnTo>
                    <a:pt x="1296" y="291"/>
                  </a:lnTo>
                  <a:lnTo>
                    <a:pt x="1306" y="286"/>
                  </a:lnTo>
                  <a:lnTo>
                    <a:pt x="1316" y="282"/>
                  </a:lnTo>
                  <a:lnTo>
                    <a:pt x="1325" y="278"/>
                  </a:lnTo>
                  <a:lnTo>
                    <a:pt x="1333" y="272"/>
                  </a:lnTo>
                  <a:lnTo>
                    <a:pt x="1341" y="268"/>
                  </a:lnTo>
                  <a:lnTo>
                    <a:pt x="1349" y="262"/>
                  </a:lnTo>
                  <a:lnTo>
                    <a:pt x="1356" y="256"/>
                  </a:lnTo>
                  <a:lnTo>
                    <a:pt x="1364" y="250"/>
                  </a:lnTo>
                  <a:lnTo>
                    <a:pt x="1370" y="244"/>
                  </a:lnTo>
                  <a:lnTo>
                    <a:pt x="1377" y="238"/>
                  </a:lnTo>
                  <a:lnTo>
                    <a:pt x="1382" y="231"/>
                  </a:lnTo>
                  <a:lnTo>
                    <a:pt x="1388" y="225"/>
                  </a:lnTo>
                  <a:lnTo>
                    <a:pt x="1392" y="218"/>
                  </a:lnTo>
                  <a:lnTo>
                    <a:pt x="1397" y="211"/>
                  </a:lnTo>
                  <a:lnTo>
                    <a:pt x="1400" y="203"/>
                  </a:lnTo>
                  <a:lnTo>
                    <a:pt x="1404" y="196"/>
                  </a:lnTo>
                  <a:lnTo>
                    <a:pt x="1406" y="188"/>
                  </a:lnTo>
                  <a:lnTo>
                    <a:pt x="1407" y="185"/>
                  </a:lnTo>
                  <a:lnTo>
                    <a:pt x="1409" y="181"/>
                  </a:lnTo>
                  <a:lnTo>
                    <a:pt x="1409" y="177"/>
                  </a:lnTo>
                  <a:lnTo>
                    <a:pt x="1410" y="172"/>
                  </a:lnTo>
                  <a:lnTo>
                    <a:pt x="1410" y="169"/>
                  </a:lnTo>
                  <a:lnTo>
                    <a:pt x="1411" y="165"/>
                  </a:lnTo>
                  <a:lnTo>
                    <a:pt x="1411" y="161"/>
                  </a:lnTo>
                  <a:lnTo>
                    <a:pt x="1411" y="157"/>
                  </a:lnTo>
                  <a:lnTo>
                    <a:pt x="1411" y="153"/>
                  </a:lnTo>
                  <a:lnTo>
                    <a:pt x="1411" y="149"/>
                  </a:lnTo>
                  <a:lnTo>
                    <a:pt x="1410" y="145"/>
                  </a:lnTo>
                  <a:lnTo>
                    <a:pt x="1410" y="141"/>
                  </a:lnTo>
                  <a:lnTo>
                    <a:pt x="1409" y="136"/>
                  </a:lnTo>
                  <a:lnTo>
                    <a:pt x="1409" y="133"/>
                  </a:lnTo>
                  <a:lnTo>
                    <a:pt x="1407" y="129"/>
                  </a:lnTo>
                  <a:lnTo>
                    <a:pt x="1406" y="125"/>
                  </a:lnTo>
                  <a:lnTo>
                    <a:pt x="1404" y="118"/>
                  </a:lnTo>
                  <a:lnTo>
                    <a:pt x="1400" y="110"/>
                  </a:lnTo>
                  <a:lnTo>
                    <a:pt x="1397" y="103"/>
                  </a:lnTo>
                  <a:lnTo>
                    <a:pt x="1392" y="96"/>
                  </a:lnTo>
                  <a:lnTo>
                    <a:pt x="1390" y="92"/>
                  </a:lnTo>
                  <a:lnTo>
                    <a:pt x="1388" y="89"/>
                  </a:lnTo>
                  <a:lnTo>
                    <a:pt x="1385" y="85"/>
                  </a:lnTo>
                  <a:lnTo>
                    <a:pt x="1382" y="82"/>
                  </a:lnTo>
                  <a:lnTo>
                    <a:pt x="1377" y="75"/>
                  </a:lnTo>
                  <a:lnTo>
                    <a:pt x="1370" y="69"/>
                  </a:lnTo>
                  <a:lnTo>
                    <a:pt x="1364" y="63"/>
                  </a:lnTo>
                  <a:lnTo>
                    <a:pt x="1356" y="57"/>
                  </a:lnTo>
                  <a:lnTo>
                    <a:pt x="1349" y="51"/>
                  </a:lnTo>
                  <a:lnTo>
                    <a:pt x="1341" y="46"/>
                  </a:lnTo>
                  <a:lnTo>
                    <a:pt x="1333" y="41"/>
                  </a:lnTo>
                  <a:lnTo>
                    <a:pt x="1325" y="36"/>
                  </a:lnTo>
                  <a:lnTo>
                    <a:pt x="1316" y="31"/>
                  </a:lnTo>
                  <a:lnTo>
                    <a:pt x="1306" y="27"/>
                  </a:lnTo>
                  <a:lnTo>
                    <a:pt x="1301" y="25"/>
                  </a:lnTo>
                  <a:lnTo>
                    <a:pt x="1296" y="23"/>
                  </a:lnTo>
                  <a:lnTo>
                    <a:pt x="1287" y="19"/>
                  </a:lnTo>
                  <a:lnTo>
                    <a:pt x="1276" y="16"/>
                  </a:lnTo>
                  <a:lnTo>
                    <a:pt x="1266" y="12"/>
                  </a:lnTo>
                  <a:lnTo>
                    <a:pt x="1255" y="10"/>
                  </a:lnTo>
                  <a:lnTo>
                    <a:pt x="1244" y="7"/>
                  </a:lnTo>
                  <a:lnTo>
                    <a:pt x="1232" y="5"/>
                  </a:lnTo>
                  <a:lnTo>
                    <a:pt x="1221" y="3"/>
                  </a:lnTo>
                  <a:lnTo>
                    <a:pt x="1209" y="2"/>
                  </a:lnTo>
                  <a:lnTo>
                    <a:pt x="1197" y="1"/>
                  </a:lnTo>
                  <a:lnTo>
                    <a:pt x="1191" y="1"/>
                  </a:lnTo>
                  <a:lnTo>
                    <a:pt x="1185" y="1"/>
                  </a:lnTo>
                  <a:lnTo>
                    <a:pt x="1173" y="0"/>
                  </a:lnTo>
                  <a:lnTo>
                    <a:pt x="1167" y="0"/>
                  </a:lnTo>
                  <a:lnTo>
                    <a:pt x="1160" y="1"/>
                  </a:lnTo>
                  <a:lnTo>
                    <a:pt x="1154" y="1"/>
                  </a:lnTo>
                  <a:lnTo>
                    <a:pt x="1147" y="1"/>
                  </a:lnTo>
                  <a:lnTo>
                    <a:pt x="7" y="1"/>
                  </a:lnTo>
                </a:path>
              </a:pathLst>
            </a:custGeom>
            <a:noFill/>
            <a:ln w="19050" cap="rnd">
              <a:solidFill>
                <a:srgbClr val="0000FF"/>
              </a:solidFill>
              <a:round/>
              <a:headEnd/>
              <a:tailEnd/>
            </a:ln>
          </p:spPr>
          <p:txBody>
            <a:bodyPr>
              <a:prstTxWarp prst="textNoShape">
                <a:avLst/>
              </a:prstTxWarp>
            </a:bodyPr>
            <a:lstStyle/>
            <a:p>
              <a:endParaRPr lang="en-US"/>
            </a:p>
          </p:txBody>
        </p:sp>
        <p:sp>
          <p:nvSpPr>
            <p:cNvPr id="95257" name="Freeform 16"/>
            <p:cNvSpPr>
              <a:spLocks noChangeAspect="1"/>
            </p:cNvSpPr>
            <p:nvPr/>
          </p:nvSpPr>
          <p:spPr bwMode="auto">
            <a:xfrm>
              <a:off x="1603" y="2293"/>
              <a:ext cx="84" cy="110"/>
            </a:xfrm>
            <a:custGeom>
              <a:avLst/>
              <a:gdLst>
                <a:gd name="T0" fmla="*/ 0 w 42"/>
                <a:gd name="T1" fmla="*/ 1728 h 55"/>
                <a:gd name="T2" fmla="*/ 0 w 42"/>
                <a:gd name="T3" fmla="*/ 0 h 55"/>
                <a:gd name="T4" fmla="*/ 1312 w 42"/>
                <a:gd name="T5" fmla="*/ 0 h 55"/>
                <a:gd name="T6" fmla="*/ 1312 w 42"/>
                <a:gd name="T7" fmla="*/ 1728 h 55"/>
                <a:gd name="T8" fmla="*/ 0 w 42"/>
                <a:gd name="T9" fmla="*/ 1728 h 55"/>
                <a:gd name="T10" fmla="*/ 0 60000 65536"/>
                <a:gd name="T11" fmla="*/ 0 60000 65536"/>
                <a:gd name="T12" fmla="*/ 0 60000 65536"/>
                <a:gd name="T13" fmla="*/ 0 60000 65536"/>
                <a:gd name="T14" fmla="*/ 0 60000 65536"/>
                <a:gd name="T15" fmla="*/ 0 w 42"/>
                <a:gd name="T16" fmla="*/ 0 h 55"/>
                <a:gd name="T17" fmla="*/ 42 w 42"/>
                <a:gd name="T18" fmla="*/ 55 h 55"/>
              </a:gdLst>
              <a:ahLst/>
              <a:cxnLst>
                <a:cxn ang="T10">
                  <a:pos x="T0" y="T1"/>
                </a:cxn>
                <a:cxn ang="T11">
                  <a:pos x="T2" y="T3"/>
                </a:cxn>
                <a:cxn ang="T12">
                  <a:pos x="T4" y="T5"/>
                </a:cxn>
                <a:cxn ang="T13">
                  <a:pos x="T6" y="T7"/>
                </a:cxn>
                <a:cxn ang="T14">
                  <a:pos x="T8" y="T9"/>
                </a:cxn>
              </a:cxnLst>
              <a:rect l="T15" t="T16" r="T17" b="T18"/>
              <a:pathLst>
                <a:path w="42" h="55">
                  <a:moveTo>
                    <a:pt x="0" y="54"/>
                  </a:moveTo>
                  <a:lnTo>
                    <a:pt x="0" y="0"/>
                  </a:lnTo>
                  <a:lnTo>
                    <a:pt x="41" y="0"/>
                  </a:lnTo>
                  <a:lnTo>
                    <a:pt x="41"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58" name="Freeform 19"/>
            <p:cNvSpPr>
              <a:spLocks noChangeAspect="1"/>
            </p:cNvSpPr>
            <p:nvPr/>
          </p:nvSpPr>
          <p:spPr bwMode="auto">
            <a:xfrm>
              <a:off x="1485" y="2181"/>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59" name="Freeform 22"/>
            <p:cNvSpPr>
              <a:spLocks noChangeAspect="1"/>
            </p:cNvSpPr>
            <p:nvPr/>
          </p:nvSpPr>
          <p:spPr bwMode="auto">
            <a:xfrm>
              <a:off x="1569" y="2031"/>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60" name="Freeform 25"/>
            <p:cNvSpPr>
              <a:spLocks noChangeAspect="1"/>
            </p:cNvSpPr>
            <p:nvPr/>
          </p:nvSpPr>
          <p:spPr bwMode="auto">
            <a:xfrm>
              <a:off x="1409" y="1987"/>
              <a:ext cx="88" cy="110"/>
            </a:xfrm>
            <a:custGeom>
              <a:avLst/>
              <a:gdLst>
                <a:gd name="T0" fmla="*/ 0 w 44"/>
                <a:gd name="T1" fmla="*/ 1728 h 55"/>
                <a:gd name="T2" fmla="*/ 0 w 44"/>
                <a:gd name="T3" fmla="*/ 0 h 55"/>
                <a:gd name="T4" fmla="*/ 1376 w 44"/>
                <a:gd name="T5" fmla="*/ 0 h 55"/>
                <a:gd name="T6" fmla="*/ 1376 w 44"/>
                <a:gd name="T7" fmla="*/ 1728 h 55"/>
                <a:gd name="T8" fmla="*/ 0 w 44"/>
                <a:gd name="T9" fmla="*/ 1728 h 55"/>
                <a:gd name="T10" fmla="*/ 0 60000 65536"/>
                <a:gd name="T11" fmla="*/ 0 60000 65536"/>
                <a:gd name="T12" fmla="*/ 0 60000 65536"/>
                <a:gd name="T13" fmla="*/ 0 60000 65536"/>
                <a:gd name="T14" fmla="*/ 0 60000 65536"/>
                <a:gd name="T15" fmla="*/ 0 w 44"/>
                <a:gd name="T16" fmla="*/ 0 h 55"/>
                <a:gd name="T17" fmla="*/ 44 w 44"/>
                <a:gd name="T18" fmla="*/ 55 h 55"/>
              </a:gdLst>
              <a:ahLst/>
              <a:cxnLst>
                <a:cxn ang="T10">
                  <a:pos x="T0" y="T1"/>
                </a:cxn>
                <a:cxn ang="T11">
                  <a:pos x="T2" y="T3"/>
                </a:cxn>
                <a:cxn ang="T12">
                  <a:pos x="T4" y="T5"/>
                </a:cxn>
                <a:cxn ang="T13">
                  <a:pos x="T6" y="T7"/>
                </a:cxn>
                <a:cxn ang="T14">
                  <a:pos x="T8" y="T9"/>
                </a:cxn>
              </a:cxnLst>
              <a:rect l="T15" t="T16" r="T17" b="T18"/>
              <a:pathLst>
                <a:path w="44" h="55">
                  <a:moveTo>
                    <a:pt x="0" y="54"/>
                  </a:moveTo>
                  <a:lnTo>
                    <a:pt x="0" y="0"/>
                  </a:lnTo>
                  <a:lnTo>
                    <a:pt x="43" y="0"/>
                  </a:lnTo>
                  <a:lnTo>
                    <a:pt x="43"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61" name="Freeform 28"/>
            <p:cNvSpPr>
              <a:spLocks noChangeAspect="1"/>
            </p:cNvSpPr>
            <p:nvPr/>
          </p:nvSpPr>
          <p:spPr bwMode="auto">
            <a:xfrm>
              <a:off x="1541" y="1885"/>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62" name="Freeform 31"/>
            <p:cNvSpPr>
              <a:spLocks noChangeAspect="1"/>
            </p:cNvSpPr>
            <p:nvPr/>
          </p:nvSpPr>
          <p:spPr bwMode="auto">
            <a:xfrm>
              <a:off x="1365" y="2319"/>
              <a:ext cx="68" cy="62"/>
            </a:xfrm>
            <a:custGeom>
              <a:avLst/>
              <a:gdLst>
                <a:gd name="T0" fmla="*/ 0 w 34"/>
                <a:gd name="T1" fmla="*/ 960 h 31"/>
                <a:gd name="T2" fmla="*/ 0 w 34"/>
                <a:gd name="T3" fmla="*/ 0 h 31"/>
                <a:gd name="T4" fmla="*/ 1056 w 34"/>
                <a:gd name="T5" fmla="*/ 0 h 31"/>
                <a:gd name="T6" fmla="*/ 1056 w 34"/>
                <a:gd name="T7" fmla="*/ 960 h 31"/>
                <a:gd name="T8" fmla="*/ 0 w 34"/>
                <a:gd name="T9" fmla="*/ 960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0" y="30"/>
                  </a:moveTo>
                  <a:lnTo>
                    <a:pt x="0" y="0"/>
                  </a:lnTo>
                  <a:lnTo>
                    <a:pt x="33" y="0"/>
                  </a:lnTo>
                  <a:lnTo>
                    <a:pt x="33"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63" name="Freeform 34"/>
            <p:cNvSpPr>
              <a:spLocks noChangeAspect="1"/>
            </p:cNvSpPr>
            <p:nvPr/>
          </p:nvSpPr>
          <p:spPr bwMode="auto">
            <a:xfrm>
              <a:off x="1227" y="2295"/>
              <a:ext cx="68" cy="62"/>
            </a:xfrm>
            <a:custGeom>
              <a:avLst/>
              <a:gdLst>
                <a:gd name="T0" fmla="*/ 0 w 34"/>
                <a:gd name="T1" fmla="*/ 960 h 31"/>
                <a:gd name="T2" fmla="*/ 0 w 34"/>
                <a:gd name="T3" fmla="*/ 0 h 31"/>
                <a:gd name="T4" fmla="*/ 1056 w 34"/>
                <a:gd name="T5" fmla="*/ 0 h 31"/>
                <a:gd name="T6" fmla="*/ 1056 w 34"/>
                <a:gd name="T7" fmla="*/ 960 h 31"/>
                <a:gd name="T8" fmla="*/ 0 w 34"/>
                <a:gd name="T9" fmla="*/ 960 h 31"/>
                <a:gd name="T10" fmla="*/ 0 60000 65536"/>
                <a:gd name="T11" fmla="*/ 0 60000 65536"/>
                <a:gd name="T12" fmla="*/ 0 60000 65536"/>
                <a:gd name="T13" fmla="*/ 0 60000 65536"/>
                <a:gd name="T14" fmla="*/ 0 60000 65536"/>
                <a:gd name="T15" fmla="*/ 0 w 34"/>
                <a:gd name="T16" fmla="*/ 0 h 31"/>
                <a:gd name="T17" fmla="*/ 34 w 34"/>
                <a:gd name="T18" fmla="*/ 31 h 31"/>
              </a:gdLst>
              <a:ahLst/>
              <a:cxnLst>
                <a:cxn ang="T10">
                  <a:pos x="T0" y="T1"/>
                </a:cxn>
                <a:cxn ang="T11">
                  <a:pos x="T2" y="T3"/>
                </a:cxn>
                <a:cxn ang="T12">
                  <a:pos x="T4" y="T5"/>
                </a:cxn>
                <a:cxn ang="T13">
                  <a:pos x="T6" y="T7"/>
                </a:cxn>
                <a:cxn ang="T14">
                  <a:pos x="T8" y="T9"/>
                </a:cxn>
              </a:cxnLst>
              <a:rect l="T15" t="T16" r="T17" b="T18"/>
              <a:pathLst>
                <a:path w="34" h="31">
                  <a:moveTo>
                    <a:pt x="0" y="30"/>
                  </a:moveTo>
                  <a:lnTo>
                    <a:pt x="0" y="0"/>
                  </a:lnTo>
                  <a:lnTo>
                    <a:pt x="33" y="0"/>
                  </a:lnTo>
                  <a:lnTo>
                    <a:pt x="33"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64" name="Freeform 37"/>
            <p:cNvSpPr>
              <a:spLocks noChangeAspect="1"/>
            </p:cNvSpPr>
            <p:nvPr/>
          </p:nvSpPr>
          <p:spPr bwMode="auto">
            <a:xfrm>
              <a:off x="1259" y="2137"/>
              <a:ext cx="72" cy="62"/>
            </a:xfrm>
            <a:custGeom>
              <a:avLst/>
              <a:gdLst>
                <a:gd name="T0" fmla="*/ 0 w 36"/>
                <a:gd name="T1" fmla="*/ 960 h 31"/>
                <a:gd name="T2" fmla="*/ 0 w 36"/>
                <a:gd name="T3" fmla="*/ 0 h 31"/>
                <a:gd name="T4" fmla="*/ 1120 w 36"/>
                <a:gd name="T5" fmla="*/ 0 h 31"/>
                <a:gd name="T6" fmla="*/ 1120 w 36"/>
                <a:gd name="T7" fmla="*/ 960 h 31"/>
                <a:gd name="T8" fmla="*/ 0 w 36"/>
                <a:gd name="T9" fmla="*/ 960 h 31"/>
                <a:gd name="T10" fmla="*/ 0 60000 65536"/>
                <a:gd name="T11" fmla="*/ 0 60000 65536"/>
                <a:gd name="T12" fmla="*/ 0 60000 65536"/>
                <a:gd name="T13" fmla="*/ 0 60000 65536"/>
                <a:gd name="T14" fmla="*/ 0 60000 65536"/>
                <a:gd name="T15" fmla="*/ 0 w 36"/>
                <a:gd name="T16" fmla="*/ 0 h 31"/>
                <a:gd name="T17" fmla="*/ 36 w 36"/>
                <a:gd name="T18" fmla="*/ 31 h 31"/>
              </a:gdLst>
              <a:ahLst/>
              <a:cxnLst>
                <a:cxn ang="T10">
                  <a:pos x="T0" y="T1"/>
                </a:cxn>
                <a:cxn ang="T11">
                  <a:pos x="T2" y="T3"/>
                </a:cxn>
                <a:cxn ang="T12">
                  <a:pos x="T4" y="T5"/>
                </a:cxn>
                <a:cxn ang="T13">
                  <a:pos x="T6" y="T7"/>
                </a:cxn>
                <a:cxn ang="T14">
                  <a:pos x="T8" y="T9"/>
                </a:cxn>
              </a:cxnLst>
              <a:rect l="T15" t="T16" r="T17" b="T18"/>
              <a:pathLst>
                <a:path w="36" h="31">
                  <a:moveTo>
                    <a:pt x="0" y="30"/>
                  </a:moveTo>
                  <a:lnTo>
                    <a:pt x="0" y="0"/>
                  </a:lnTo>
                  <a:lnTo>
                    <a:pt x="35" y="0"/>
                  </a:lnTo>
                  <a:lnTo>
                    <a:pt x="35"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65" name="Freeform 40"/>
            <p:cNvSpPr>
              <a:spLocks noChangeAspect="1"/>
            </p:cNvSpPr>
            <p:nvPr/>
          </p:nvSpPr>
          <p:spPr bwMode="auto">
            <a:xfrm>
              <a:off x="1167" y="2011"/>
              <a:ext cx="66" cy="62"/>
            </a:xfrm>
            <a:custGeom>
              <a:avLst/>
              <a:gdLst>
                <a:gd name="T0" fmla="*/ 0 w 33"/>
                <a:gd name="T1" fmla="*/ 960 h 31"/>
                <a:gd name="T2" fmla="*/ 0 w 33"/>
                <a:gd name="T3" fmla="*/ 0 h 31"/>
                <a:gd name="T4" fmla="*/ 1024 w 33"/>
                <a:gd name="T5" fmla="*/ 0 h 31"/>
                <a:gd name="T6" fmla="*/ 1024 w 33"/>
                <a:gd name="T7" fmla="*/ 960 h 31"/>
                <a:gd name="T8" fmla="*/ 0 w 33"/>
                <a:gd name="T9" fmla="*/ 960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0" y="30"/>
                  </a:moveTo>
                  <a:lnTo>
                    <a:pt x="0" y="0"/>
                  </a:lnTo>
                  <a:lnTo>
                    <a:pt x="32" y="0"/>
                  </a:lnTo>
                  <a:lnTo>
                    <a:pt x="32"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66" name="Freeform 43"/>
            <p:cNvSpPr>
              <a:spLocks noChangeAspect="1"/>
            </p:cNvSpPr>
            <p:nvPr/>
          </p:nvSpPr>
          <p:spPr bwMode="auto">
            <a:xfrm>
              <a:off x="1277" y="1899"/>
              <a:ext cx="66" cy="62"/>
            </a:xfrm>
            <a:custGeom>
              <a:avLst/>
              <a:gdLst>
                <a:gd name="T0" fmla="*/ 0 w 33"/>
                <a:gd name="T1" fmla="*/ 960 h 31"/>
                <a:gd name="T2" fmla="*/ 0 w 33"/>
                <a:gd name="T3" fmla="*/ 0 h 31"/>
                <a:gd name="T4" fmla="*/ 1024 w 33"/>
                <a:gd name="T5" fmla="*/ 0 h 31"/>
                <a:gd name="T6" fmla="*/ 1024 w 33"/>
                <a:gd name="T7" fmla="*/ 960 h 31"/>
                <a:gd name="T8" fmla="*/ 0 w 33"/>
                <a:gd name="T9" fmla="*/ 960 h 31"/>
                <a:gd name="T10" fmla="*/ 0 60000 65536"/>
                <a:gd name="T11" fmla="*/ 0 60000 65536"/>
                <a:gd name="T12" fmla="*/ 0 60000 65536"/>
                <a:gd name="T13" fmla="*/ 0 60000 65536"/>
                <a:gd name="T14" fmla="*/ 0 60000 65536"/>
                <a:gd name="T15" fmla="*/ 0 w 33"/>
                <a:gd name="T16" fmla="*/ 0 h 31"/>
                <a:gd name="T17" fmla="*/ 33 w 33"/>
                <a:gd name="T18" fmla="*/ 31 h 31"/>
              </a:gdLst>
              <a:ahLst/>
              <a:cxnLst>
                <a:cxn ang="T10">
                  <a:pos x="T0" y="T1"/>
                </a:cxn>
                <a:cxn ang="T11">
                  <a:pos x="T2" y="T3"/>
                </a:cxn>
                <a:cxn ang="T12">
                  <a:pos x="T4" y="T5"/>
                </a:cxn>
                <a:cxn ang="T13">
                  <a:pos x="T6" y="T7"/>
                </a:cxn>
                <a:cxn ang="T14">
                  <a:pos x="T8" y="T9"/>
                </a:cxn>
              </a:cxnLst>
              <a:rect l="T15" t="T16" r="T17" b="T18"/>
              <a:pathLst>
                <a:path w="33" h="31">
                  <a:moveTo>
                    <a:pt x="0" y="30"/>
                  </a:moveTo>
                  <a:lnTo>
                    <a:pt x="0" y="0"/>
                  </a:lnTo>
                  <a:lnTo>
                    <a:pt x="32" y="0"/>
                  </a:lnTo>
                  <a:lnTo>
                    <a:pt x="32"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67" name="Freeform 52"/>
            <p:cNvSpPr>
              <a:spLocks noChangeAspect="1"/>
            </p:cNvSpPr>
            <p:nvPr/>
          </p:nvSpPr>
          <p:spPr bwMode="auto">
            <a:xfrm>
              <a:off x="1089" y="2339"/>
              <a:ext cx="46" cy="36"/>
            </a:xfrm>
            <a:custGeom>
              <a:avLst/>
              <a:gdLst>
                <a:gd name="T0" fmla="*/ 0 w 23"/>
                <a:gd name="T1" fmla="*/ 544 h 18"/>
                <a:gd name="T2" fmla="*/ 0 w 23"/>
                <a:gd name="T3" fmla="*/ 0 h 18"/>
                <a:gd name="T4" fmla="*/ 704 w 23"/>
                <a:gd name="T5" fmla="*/ 0 h 18"/>
                <a:gd name="T6" fmla="*/ 704 w 23"/>
                <a:gd name="T7" fmla="*/ 544 h 18"/>
                <a:gd name="T8" fmla="*/ 0 w 23"/>
                <a:gd name="T9" fmla="*/ 544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0" y="17"/>
                  </a:moveTo>
                  <a:lnTo>
                    <a:pt x="0" y="0"/>
                  </a:lnTo>
                  <a:lnTo>
                    <a:pt x="22" y="0"/>
                  </a:lnTo>
                  <a:lnTo>
                    <a:pt x="22"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68" name="Freeform 64"/>
            <p:cNvSpPr>
              <a:spLocks noChangeAspect="1"/>
            </p:cNvSpPr>
            <p:nvPr/>
          </p:nvSpPr>
          <p:spPr bwMode="auto">
            <a:xfrm>
              <a:off x="943" y="2319"/>
              <a:ext cx="40" cy="38"/>
            </a:xfrm>
            <a:custGeom>
              <a:avLst/>
              <a:gdLst>
                <a:gd name="T0" fmla="*/ 0 w 20"/>
                <a:gd name="T1" fmla="*/ 576 h 19"/>
                <a:gd name="T2" fmla="*/ 0 w 20"/>
                <a:gd name="T3" fmla="*/ 0 h 19"/>
                <a:gd name="T4" fmla="*/ 608 w 20"/>
                <a:gd name="T5" fmla="*/ 0 h 19"/>
                <a:gd name="T6" fmla="*/ 608 w 20"/>
                <a:gd name="T7" fmla="*/ 576 h 19"/>
                <a:gd name="T8" fmla="*/ 0 w 20"/>
                <a:gd name="T9" fmla="*/ 576 h 19"/>
                <a:gd name="T10" fmla="*/ 0 60000 65536"/>
                <a:gd name="T11" fmla="*/ 0 60000 65536"/>
                <a:gd name="T12" fmla="*/ 0 60000 65536"/>
                <a:gd name="T13" fmla="*/ 0 60000 65536"/>
                <a:gd name="T14" fmla="*/ 0 60000 65536"/>
                <a:gd name="T15" fmla="*/ 0 w 20"/>
                <a:gd name="T16" fmla="*/ 0 h 19"/>
                <a:gd name="T17" fmla="*/ 20 w 20"/>
                <a:gd name="T18" fmla="*/ 19 h 19"/>
              </a:gdLst>
              <a:ahLst/>
              <a:cxnLst>
                <a:cxn ang="T10">
                  <a:pos x="T0" y="T1"/>
                </a:cxn>
                <a:cxn ang="T11">
                  <a:pos x="T2" y="T3"/>
                </a:cxn>
                <a:cxn ang="T12">
                  <a:pos x="T4" y="T5"/>
                </a:cxn>
                <a:cxn ang="T13">
                  <a:pos x="T6" y="T7"/>
                </a:cxn>
                <a:cxn ang="T14">
                  <a:pos x="T8" y="T9"/>
                </a:cxn>
              </a:cxnLst>
              <a:rect l="T15" t="T16" r="T17" b="T18"/>
              <a:pathLst>
                <a:path w="20" h="19">
                  <a:moveTo>
                    <a:pt x="0" y="18"/>
                  </a:moveTo>
                  <a:lnTo>
                    <a:pt x="0" y="0"/>
                  </a:lnTo>
                  <a:lnTo>
                    <a:pt x="19" y="0"/>
                  </a:lnTo>
                  <a:lnTo>
                    <a:pt x="19"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269" name="Freeform 71"/>
            <p:cNvSpPr>
              <a:spLocks noChangeAspect="1"/>
            </p:cNvSpPr>
            <p:nvPr/>
          </p:nvSpPr>
          <p:spPr bwMode="auto">
            <a:xfrm>
              <a:off x="933" y="1927"/>
              <a:ext cx="44" cy="38"/>
            </a:xfrm>
            <a:custGeom>
              <a:avLst/>
              <a:gdLst>
                <a:gd name="T0" fmla="*/ 0 w 22"/>
                <a:gd name="T1" fmla="*/ 576 h 19"/>
                <a:gd name="T2" fmla="*/ 0 w 22"/>
                <a:gd name="T3" fmla="*/ 0 h 19"/>
                <a:gd name="T4" fmla="*/ 672 w 22"/>
                <a:gd name="T5" fmla="*/ 0 h 19"/>
                <a:gd name="T6" fmla="*/ 672 w 22"/>
                <a:gd name="T7" fmla="*/ 576 h 19"/>
                <a:gd name="T8" fmla="*/ 0 w 22"/>
                <a:gd name="T9" fmla="*/ 576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18"/>
                  </a:moveTo>
                  <a:lnTo>
                    <a:pt x="0" y="0"/>
                  </a:lnTo>
                  <a:lnTo>
                    <a:pt x="21" y="0"/>
                  </a:lnTo>
                  <a:lnTo>
                    <a:pt x="21"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270" name="Freeform 72"/>
            <p:cNvSpPr>
              <a:spLocks noChangeAspect="1"/>
            </p:cNvSpPr>
            <p:nvPr/>
          </p:nvSpPr>
          <p:spPr bwMode="auto">
            <a:xfrm>
              <a:off x="1025" y="2039"/>
              <a:ext cx="42" cy="38"/>
            </a:xfrm>
            <a:custGeom>
              <a:avLst/>
              <a:gdLst>
                <a:gd name="T0" fmla="*/ 0 w 21"/>
                <a:gd name="T1" fmla="*/ 576 h 19"/>
                <a:gd name="T2" fmla="*/ 0 w 21"/>
                <a:gd name="T3" fmla="*/ 0 h 19"/>
                <a:gd name="T4" fmla="*/ 640 w 21"/>
                <a:gd name="T5" fmla="*/ 0 h 19"/>
                <a:gd name="T6" fmla="*/ 640 w 21"/>
                <a:gd name="T7" fmla="*/ 576 h 19"/>
                <a:gd name="T8" fmla="*/ 0 w 21"/>
                <a:gd name="T9" fmla="*/ 576 h 19"/>
                <a:gd name="T10" fmla="*/ 0 60000 65536"/>
                <a:gd name="T11" fmla="*/ 0 60000 65536"/>
                <a:gd name="T12" fmla="*/ 0 60000 65536"/>
                <a:gd name="T13" fmla="*/ 0 60000 65536"/>
                <a:gd name="T14" fmla="*/ 0 60000 65536"/>
                <a:gd name="T15" fmla="*/ 0 w 21"/>
                <a:gd name="T16" fmla="*/ 0 h 19"/>
                <a:gd name="T17" fmla="*/ 21 w 21"/>
                <a:gd name="T18" fmla="*/ 19 h 19"/>
              </a:gdLst>
              <a:ahLst/>
              <a:cxnLst>
                <a:cxn ang="T10">
                  <a:pos x="T0" y="T1"/>
                </a:cxn>
                <a:cxn ang="T11">
                  <a:pos x="T2" y="T3"/>
                </a:cxn>
                <a:cxn ang="T12">
                  <a:pos x="T4" y="T5"/>
                </a:cxn>
                <a:cxn ang="T13">
                  <a:pos x="T6" y="T7"/>
                </a:cxn>
                <a:cxn ang="T14">
                  <a:pos x="T8" y="T9"/>
                </a:cxn>
              </a:cxnLst>
              <a:rect l="T15" t="T16" r="T17" b="T18"/>
              <a:pathLst>
                <a:path w="21" h="19">
                  <a:moveTo>
                    <a:pt x="0" y="18"/>
                  </a:moveTo>
                  <a:lnTo>
                    <a:pt x="0" y="0"/>
                  </a:lnTo>
                  <a:lnTo>
                    <a:pt x="20" y="0"/>
                  </a:lnTo>
                  <a:lnTo>
                    <a:pt x="20" y="18"/>
                  </a:lnTo>
                  <a:lnTo>
                    <a:pt x="0" y="18"/>
                  </a:lnTo>
                </a:path>
              </a:pathLst>
            </a:custGeom>
            <a:solidFill>
              <a:srgbClr val="FF9900"/>
            </a:solidFill>
            <a:ln w="12700" cap="rnd">
              <a:noFill/>
              <a:round/>
              <a:headEnd/>
              <a:tailEnd/>
            </a:ln>
          </p:spPr>
          <p:txBody>
            <a:bodyPr>
              <a:prstTxWarp prst="textNoShape">
                <a:avLst/>
              </a:prstTxWarp>
            </a:bodyPr>
            <a:lstStyle/>
            <a:p>
              <a:endParaRPr lang="en-US"/>
            </a:p>
          </p:txBody>
        </p:sp>
        <p:sp>
          <p:nvSpPr>
            <p:cNvPr id="95271" name="Freeform 73"/>
            <p:cNvSpPr>
              <a:spLocks noChangeAspect="1"/>
            </p:cNvSpPr>
            <p:nvPr/>
          </p:nvSpPr>
          <p:spPr bwMode="auto">
            <a:xfrm>
              <a:off x="945" y="2125"/>
              <a:ext cx="46" cy="36"/>
            </a:xfrm>
            <a:custGeom>
              <a:avLst/>
              <a:gdLst>
                <a:gd name="T0" fmla="*/ 0 w 23"/>
                <a:gd name="T1" fmla="*/ 544 h 18"/>
                <a:gd name="T2" fmla="*/ 0 w 23"/>
                <a:gd name="T3" fmla="*/ 0 h 18"/>
                <a:gd name="T4" fmla="*/ 704 w 23"/>
                <a:gd name="T5" fmla="*/ 0 h 18"/>
                <a:gd name="T6" fmla="*/ 704 w 23"/>
                <a:gd name="T7" fmla="*/ 544 h 18"/>
                <a:gd name="T8" fmla="*/ 0 w 23"/>
                <a:gd name="T9" fmla="*/ 544 h 18"/>
                <a:gd name="T10" fmla="*/ 0 60000 65536"/>
                <a:gd name="T11" fmla="*/ 0 60000 65536"/>
                <a:gd name="T12" fmla="*/ 0 60000 65536"/>
                <a:gd name="T13" fmla="*/ 0 60000 65536"/>
                <a:gd name="T14" fmla="*/ 0 60000 65536"/>
                <a:gd name="T15" fmla="*/ 0 w 23"/>
                <a:gd name="T16" fmla="*/ 0 h 18"/>
                <a:gd name="T17" fmla="*/ 23 w 23"/>
                <a:gd name="T18" fmla="*/ 18 h 18"/>
              </a:gdLst>
              <a:ahLst/>
              <a:cxnLst>
                <a:cxn ang="T10">
                  <a:pos x="T0" y="T1"/>
                </a:cxn>
                <a:cxn ang="T11">
                  <a:pos x="T2" y="T3"/>
                </a:cxn>
                <a:cxn ang="T12">
                  <a:pos x="T4" y="T5"/>
                </a:cxn>
                <a:cxn ang="T13">
                  <a:pos x="T6" y="T7"/>
                </a:cxn>
                <a:cxn ang="T14">
                  <a:pos x="T8" y="T9"/>
                </a:cxn>
              </a:cxnLst>
              <a:rect l="T15" t="T16" r="T17" b="T18"/>
              <a:pathLst>
                <a:path w="23" h="18">
                  <a:moveTo>
                    <a:pt x="0" y="17"/>
                  </a:moveTo>
                  <a:lnTo>
                    <a:pt x="0" y="0"/>
                  </a:lnTo>
                  <a:lnTo>
                    <a:pt x="22" y="0"/>
                  </a:lnTo>
                  <a:lnTo>
                    <a:pt x="22"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72" name="Freeform 74"/>
            <p:cNvSpPr>
              <a:spLocks noChangeAspect="1"/>
            </p:cNvSpPr>
            <p:nvPr/>
          </p:nvSpPr>
          <p:spPr bwMode="auto">
            <a:xfrm>
              <a:off x="1037" y="2197"/>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73" name="Freeform 75"/>
            <p:cNvSpPr>
              <a:spLocks noChangeAspect="1"/>
            </p:cNvSpPr>
            <p:nvPr/>
          </p:nvSpPr>
          <p:spPr bwMode="auto">
            <a:xfrm>
              <a:off x="1065" y="1939"/>
              <a:ext cx="44" cy="34"/>
            </a:xfrm>
            <a:custGeom>
              <a:avLst/>
              <a:gdLst>
                <a:gd name="T0" fmla="*/ 0 w 22"/>
                <a:gd name="T1" fmla="*/ 512 h 17"/>
                <a:gd name="T2" fmla="*/ 0 w 22"/>
                <a:gd name="T3" fmla="*/ 0 h 17"/>
                <a:gd name="T4" fmla="*/ 672 w 22"/>
                <a:gd name="T5" fmla="*/ 0 h 17"/>
                <a:gd name="T6" fmla="*/ 672 w 22"/>
                <a:gd name="T7" fmla="*/ 512 h 17"/>
                <a:gd name="T8" fmla="*/ 0 w 22"/>
                <a:gd name="T9" fmla="*/ 512 h 17"/>
                <a:gd name="T10" fmla="*/ 0 60000 65536"/>
                <a:gd name="T11" fmla="*/ 0 60000 65536"/>
                <a:gd name="T12" fmla="*/ 0 60000 65536"/>
                <a:gd name="T13" fmla="*/ 0 60000 65536"/>
                <a:gd name="T14" fmla="*/ 0 60000 65536"/>
                <a:gd name="T15" fmla="*/ 0 w 22"/>
                <a:gd name="T16" fmla="*/ 0 h 17"/>
                <a:gd name="T17" fmla="*/ 22 w 22"/>
                <a:gd name="T18" fmla="*/ 17 h 17"/>
              </a:gdLst>
              <a:ahLst/>
              <a:cxnLst>
                <a:cxn ang="T10">
                  <a:pos x="T0" y="T1"/>
                </a:cxn>
                <a:cxn ang="T11">
                  <a:pos x="T2" y="T3"/>
                </a:cxn>
                <a:cxn ang="T12">
                  <a:pos x="T4" y="T5"/>
                </a:cxn>
                <a:cxn ang="T13">
                  <a:pos x="T6" y="T7"/>
                </a:cxn>
                <a:cxn ang="T14">
                  <a:pos x="T8" y="T9"/>
                </a:cxn>
              </a:cxnLst>
              <a:rect l="T15" t="T16" r="T17" b="T18"/>
              <a:pathLst>
                <a:path w="22" h="17">
                  <a:moveTo>
                    <a:pt x="0" y="16"/>
                  </a:moveTo>
                  <a:lnTo>
                    <a:pt x="0" y="0"/>
                  </a:lnTo>
                  <a:lnTo>
                    <a:pt x="21" y="0"/>
                  </a:lnTo>
                  <a:lnTo>
                    <a:pt x="21" y="16"/>
                  </a:lnTo>
                  <a:lnTo>
                    <a:pt x="0" y="16"/>
                  </a:lnTo>
                </a:path>
              </a:pathLst>
            </a:custGeom>
            <a:solidFill>
              <a:srgbClr val="FF9900"/>
            </a:solidFill>
            <a:ln w="12700" cap="rnd">
              <a:noFill/>
              <a:round/>
              <a:headEnd/>
              <a:tailEnd/>
            </a:ln>
          </p:spPr>
          <p:txBody>
            <a:bodyPr>
              <a:prstTxWarp prst="textNoShape">
                <a:avLst/>
              </a:prstTxWarp>
            </a:bodyPr>
            <a:lstStyle/>
            <a:p>
              <a:endParaRPr lang="en-US"/>
            </a:p>
          </p:txBody>
        </p:sp>
      </p:grpSp>
      <p:grpSp>
        <p:nvGrpSpPr>
          <p:cNvPr id="5" name="Group 87"/>
          <p:cNvGrpSpPr>
            <a:grpSpLocks/>
          </p:cNvGrpSpPr>
          <p:nvPr/>
        </p:nvGrpSpPr>
        <p:grpSpPr bwMode="auto">
          <a:xfrm>
            <a:off x="827088" y="1771650"/>
            <a:ext cx="4483100" cy="1019175"/>
            <a:chOff x="533" y="1063"/>
            <a:chExt cx="2824" cy="642"/>
          </a:xfrm>
        </p:grpSpPr>
        <p:sp>
          <p:nvSpPr>
            <p:cNvPr id="95240" name="Freeform 4"/>
            <p:cNvSpPr>
              <a:spLocks noChangeAspect="1"/>
            </p:cNvSpPr>
            <p:nvPr/>
          </p:nvSpPr>
          <p:spPr bwMode="auto">
            <a:xfrm>
              <a:off x="857" y="1063"/>
              <a:ext cx="2500" cy="640"/>
            </a:xfrm>
            <a:custGeom>
              <a:avLst/>
              <a:gdLst>
                <a:gd name="T0" fmla="*/ 32320 w 1250"/>
                <a:gd name="T1" fmla="*/ 10976 h 314"/>
                <a:gd name="T2" fmla="*/ 33216 w 1250"/>
                <a:gd name="T3" fmla="*/ 11008 h 314"/>
                <a:gd name="T4" fmla="*/ 33568 w 1250"/>
                <a:gd name="T5" fmla="*/ 11008 h 314"/>
                <a:gd name="T6" fmla="*/ 33920 w 1250"/>
                <a:gd name="T7" fmla="*/ 10976 h 314"/>
                <a:gd name="T8" fmla="*/ 34592 w 1250"/>
                <a:gd name="T9" fmla="*/ 10904 h 314"/>
                <a:gd name="T10" fmla="*/ 35232 w 1250"/>
                <a:gd name="T11" fmla="*/ 10772 h 314"/>
                <a:gd name="T12" fmla="*/ 35840 w 1250"/>
                <a:gd name="T13" fmla="*/ 10593 h 314"/>
                <a:gd name="T14" fmla="*/ 36448 w 1250"/>
                <a:gd name="T15" fmla="*/ 10340 h 314"/>
                <a:gd name="T16" fmla="*/ 36992 w 1250"/>
                <a:gd name="T17" fmla="*/ 10059 h 314"/>
                <a:gd name="T18" fmla="*/ 37536 w 1250"/>
                <a:gd name="T19" fmla="*/ 9788 h 314"/>
                <a:gd name="T20" fmla="*/ 38016 w 1250"/>
                <a:gd name="T21" fmla="*/ 9388 h 314"/>
                <a:gd name="T22" fmla="*/ 38432 w 1250"/>
                <a:gd name="T23" fmla="*/ 9011 h 314"/>
                <a:gd name="T24" fmla="*/ 38816 w 1250"/>
                <a:gd name="T25" fmla="*/ 8579 h 314"/>
                <a:gd name="T26" fmla="*/ 39168 w 1250"/>
                <a:gd name="T27" fmla="*/ 8130 h 314"/>
                <a:gd name="T28" fmla="*/ 39456 w 1250"/>
                <a:gd name="T29" fmla="*/ 7666 h 314"/>
                <a:gd name="T30" fmla="*/ 39616 w 1250"/>
                <a:gd name="T31" fmla="*/ 7283 h 314"/>
                <a:gd name="T32" fmla="*/ 39712 w 1250"/>
                <a:gd name="T33" fmla="*/ 7014 h 314"/>
                <a:gd name="T34" fmla="*/ 39808 w 1250"/>
                <a:gd name="T35" fmla="*/ 6746 h 314"/>
                <a:gd name="T36" fmla="*/ 39904 w 1250"/>
                <a:gd name="T37" fmla="*/ 6369 h 314"/>
                <a:gd name="T38" fmla="*/ 39936 w 1250"/>
                <a:gd name="T39" fmla="*/ 6054 h 314"/>
                <a:gd name="T40" fmla="*/ 39968 w 1250"/>
                <a:gd name="T41" fmla="*/ 5666 h 314"/>
                <a:gd name="T42" fmla="*/ 39968 w 1250"/>
                <a:gd name="T43" fmla="*/ 5385 h 314"/>
                <a:gd name="T44" fmla="*/ 39936 w 1250"/>
                <a:gd name="T45" fmla="*/ 4953 h 314"/>
                <a:gd name="T46" fmla="*/ 39904 w 1250"/>
                <a:gd name="T47" fmla="*/ 4674 h 314"/>
                <a:gd name="T48" fmla="*/ 39808 w 1250"/>
                <a:gd name="T49" fmla="*/ 4258 h 314"/>
                <a:gd name="T50" fmla="*/ 39712 w 1250"/>
                <a:gd name="T51" fmla="*/ 4005 h 314"/>
                <a:gd name="T52" fmla="*/ 39616 w 1250"/>
                <a:gd name="T53" fmla="*/ 3726 h 314"/>
                <a:gd name="T54" fmla="*/ 39456 w 1250"/>
                <a:gd name="T55" fmla="*/ 3377 h 314"/>
                <a:gd name="T56" fmla="*/ 39168 w 1250"/>
                <a:gd name="T57" fmla="*/ 2878 h 314"/>
                <a:gd name="T58" fmla="*/ 38816 w 1250"/>
                <a:gd name="T59" fmla="*/ 2430 h 314"/>
                <a:gd name="T60" fmla="*/ 38432 w 1250"/>
                <a:gd name="T61" fmla="*/ 1997 h 314"/>
                <a:gd name="T62" fmla="*/ 38016 w 1250"/>
                <a:gd name="T63" fmla="*/ 1624 h 314"/>
                <a:gd name="T64" fmla="*/ 37536 w 1250"/>
                <a:gd name="T65" fmla="*/ 1229 h 314"/>
                <a:gd name="T66" fmla="*/ 36992 w 1250"/>
                <a:gd name="T67" fmla="*/ 948 h 314"/>
                <a:gd name="T68" fmla="*/ 36448 w 1250"/>
                <a:gd name="T69" fmla="*/ 669 h 314"/>
                <a:gd name="T70" fmla="*/ 35840 w 1250"/>
                <a:gd name="T71" fmla="*/ 416 h 314"/>
                <a:gd name="T72" fmla="*/ 35232 w 1250"/>
                <a:gd name="T73" fmla="*/ 245 h 314"/>
                <a:gd name="T74" fmla="*/ 34592 w 1250"/>
                <a:gd name="T75" fmla="*/ 100 h 314"/>
                <a:gd name="T76" fmla="*/ 33920 w 1250"/>
                <a:gd name="T77" fmla="*/ 33 h 314"/>
                <a:gd name="T78" fmla="*/ 33568 w 1250"/>
                <a:gd name="T79" fmla="*/ 0 h 314"/>
                <a:gd name="T80" fmla="*/ 33056 w 1250"/>
                <a:gd name="T81" fmla="*/ 0 h 314"/>
                <a:gd name="T82" fmla="*/ 32672 w 1250"/>
                <a:gd name="T83" fmla="*/ 33 h 314"/>
                <a:gd name="T84" fmla="*/ 32 w 1250"/>
                <a:gd name="T85" fmla="*/ 33 h 314"/>
                <a:gd name="T86" fmla="*/ 0 w 1250"/>
                <a:gd name="T87" fmla="*/ 2780 h 314"/>
                <a:gd name="T88" fmla="*/ 0 w 1250"/>
                <a:gd name="T89" fmla="*/ 6883 h 314"/>
                <a:gd name="T90" fmla="*/ 0 w 1250"/>
                <a:gd name="T91" fmla="*/ 9626 h 31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50"/>
                <a:gd name="T139" fmla="*/ 0 h 314"/>
                <a:gd name="T140" fmla="*/ 1250 w 1250"/>
                <a:gd name="T141" fmla="*/ 314 h 31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50" h="314">
                  <a:moveTo>
                    <a:pt x="0" y="312"/>
                  </a:moveTo>
                  <a:lnTo>
                    <a:pt x="1010" y="312"/>
                  </a:lnTo>
                  <a:lnTo>
                    <a:pt x="1027" y="313"/>
                  </a:lnTo>
                  <a:lnTo>
                    <a:pt x="1038" y="313"/>
                  </a:lnTo>
                  <a:lnTo>
                    <a:pt x="1044" y="313"/>
                  </a:lnTo>
                  <a:lnTo>
                    <a:pt x="1049" y="313"/>
                  </a:lnTo>
                  <a:lnTo>
                    <a:pt x="1055" y="313"/>
                  </a:lnTo>
                  <a:lnTo>
                    <a:pt x="1060" y="312"/>
                  </a:lnTo>
                  <a:lnTo>
                    <a:pt x="1071" y="311"/>
                  </a:lnTo>
                  <a:lnTo>
                    <a:pt x="1081" y="310"/>
                  </a:lnTo>
                  <a:lnTo>
                    <a:pt x="1091" y="308"/>
                  </a:lnTo>
                  <a:lnTo>
                    <a:pt x="1101" y="306"/>
                  </a:lnTo>
                  <a:lnTo>
                    <a:pt x="1111" y="304"/>
                  </a:lnTo>
                  <a:lnTo>
                    <a:pt x="1120" y="301"/>
                  </a:lnTo>
                  <a:lnTo>
                    <a:pt x="1130" y="298"/>
                  </a:lnTo>
                  <a:lnTo>
                    <a:pt x="1139" y="294"/>
                  </a:lnTo>
                  <a:lnTo>
                    <a:pt x="1148" y="291"/>
                  </a:lnTo>
                  <a:lnTo>
                    <a:pt x="1156" y="286"/>
                  </a:lnTo>
                  <a:lnTo>
                    <a:pt x="1165" y="282"/>
                  </a:lnTo>
                  <a:lnTo>
                    <a:pt x="1173" y="278"/>
                  </a:lnTo>
                  <a:lnTo>
                    <a:pt x="1180" y="272"/>
                  </a:lnTo>
                  <a:lnTo>
                    <a:pt x="1188" y="267"/>
                  </a:lnTo>
                  <a:lnTo>
                    <a:pt x="1195" y="262"/>
                  </a:lnTo>
                  <a:lnTo>
                    <a:pt x="1201" y="256"/>
                  </a:lnTo>
                  <a:lnTo>
                    <a:pt x="1207" y="250"/>
                  </a:lnTo>
                  <a:lnTo>
                    <a:pt x="1213" y="244"/>
                  </a:lnTo>
                  <a:lnTo>
                    <a:pt x="1219" y="238"/>
                  </a:lnTo>
                  <a:lnTo>
                    <a:pt x="1224" y="231"/>
                  </a:lnTo>
                  <a:lnTo>
                    <a:pt x="1229" y="225"/>
                  </a:lnTo>
                  <a:lnTo>
                    <a:pt x="1233" y="218"/>
                  </a:lnTo>
                  <a:lnTo>
                    <a:pt x="1236" y="211"/>
                  </a:lnTo>
                  <a:lnTo>
                    <a:pt x="1238" y="207"/>
                  </a:lnTo>
                  <a:lnTo>
                    <a:pt x="1240" y="203"/>
                  </a:lnTo>
                  <a:lnTo>
                    <a:pt x="1241" y="199"/>
                  </a:lnTo>
                  <a:lnTo>
                    <a:pt x="1242" y="196"/>
                  </a:lnTo>
                  <a:lnTo>
                    <a:pt x="1244" y="192"/>
                  </a:lnTo>
                  <a:lnTo>
                    <a:pt x="1245" y="188"/>
                  </a:lnTo>
                  <a:lnTo>
                    <a:pt x="1247" y="181"/>
                  </a:lnTo>
                  <a:lnTo>
                    <a:pt x="1248" y="177"/>
                  </a:lnTo>
                  <a:lnTo>
                    <a:pt x="1248" y="172"/>
                  </a:lnTo>
                  <a:lnTo>
                    <a:pt x="1249" y="164"/>
                  </a:lnTo>
                  <a:lnTo>
                    <a:pt x="1249" y="161"/>
                  </a:lnTo>
                  <a:lnTo>
                    <a:pt x="1249" y="157"/>
                  </a:lnTo>
                  <a:lnTo>
                    <a:pt x="1249" y="153"/>
                  </a:lnTo>
                  <a:lnTo>
                    <a:pt x="1249" y="149"/>
                  </a:lnTo>
                  <a:lnTo>
                    <a:pt x="1248" y="141"/>
                  </a:lnTo>
                  <a:lnTo>
                    <a:pt x="1248" y="136"/>
                  </a:lnTo>
                  <a:lnTo>
                    <a:pt x="1247" y="133"/>
                  </a:lnTo>
                  <a:lnTo>
                    <a:pt x="1245" y="125"/>
                  </a:lnTo>
                  <a:lnTo>
                    <a:pt x="1244" y="121"/>
                  </a:lnTo>
                  <a:lnTo>
                    <a:pt x="1242" y="117"/>
                  </a:lnTo>
                  <a:lnTo>
                    <a:pt x="1241" y="114"/>
                  </a:lnTo>
                  <a:lnTo>
                    <a:pt x="1240" y="110"/>
                  </a:lnTo>
                  <a:lnTo>
                    <a:pt x="1238" y="106"/>
                  </a:lnTo>
                  <a:lnTo>
                    <a:pt x="1236" y="103"/>
                  </a:lnTo>
                  <a:lnTo>
                    <a:pt x="1233" y="96"/>
                  </a:lnTo>
                  <a:lnTo>
                    <a:pt x="1229" y="89"/>
                  </a:lnTo>
                  <a:lnTo>
                    <a:pt x="1224" y="82"/>
                  </a:lnTo>
                  <a:lnTo>
                    <a:pt x="1219" y="75"/>
                  </a:lnTo>
                  <a:lnTo>
                    <a:pt x="1213" y="69"/>
                  </a:lnTo>
                  <a:lnTo>
                    <a:pt x="1207" y="63"/>
                  </a:lnTo>
                  <a:lnTo>
                    <a:pt x="1201" y="57"/>
                  </a:lnTo>
                  <a:lnTo>
                    <a:pt x="1195" y="51"/>
                  </a:lnTo>
                  <a:lnTo>
                    <a:pt x="1188" y="46"/>
                  </a:lnTo>
                  <a:lnTo>
                    <a:pt x="1180" y="41"/>
                  </a:lnTo>
                  <a:lnTo>
                    <a:pt x="1173" y="35"/>
                  </a:lnTo>
                  <a:lnTo>
                    <a:pt x="1165" y="31"/>
                  </a:lnTo>
                  <a:lnTo>
                    <a:pt x="1156" y="27"/>
                  </a:lnTo>
                  <a:lnTo>
                    <a:pt x="1148" y="23"/>
                  </a:lnTo>
                  <a:lnTo>
                    <a:pt x="1139" y="19"/>
                  </a:lnTo>
                  <a:lnTo>
                    <a:pt x="1130" y="15"/>
                  </a:lnTo>
                  <a:lnTo>
                    <a:pt x="1120" y="12"/>
                  </a:lnTo>
                  <a:lnTo>
                    <a:pt x="1111" y="9"/>
                  </a:lnTo>
                  <a:lnTo>
                    <a:pt x="1101" y="7"/>
                  </a:lnTo>
                  <a:lnTo>
                    <a:pt x="1091" y="5"/>
                  </a:lnTo>
                  <a:lnTo>
                    <a:pt x="1081" y="3"/>
                  </a:lnTo>
                  <a:lnTo>
                    <a:pt x="1071" y="2"/>
                  </a:lnTo>
                  <a:lnTo>
                    <a:pt x="1060" y="1"/>
                  </a:lnTo>
                  <a:lnTo>
                    <a:pt x="1055" y="1"/>
                  </a:lnTo>
                  <a:lnTo>
                    <a:pt x="1049" y="0"/>
                  </a:lnTo>
                  <a:lnTo>
                    <a:pt x="1038" y="0"/>
                  </a:lnTo>
                  <a:lnTo>
                    <a:pt x="1033" y="0"/>
                  </a:lnTo>
                  <a:lnTo>
                    <a:pt x="1027" y="0"/>
                  </a:lnTo>
                  <a:lnTo>
                    <a:pt x="1021" y="1"/>
                  </a:lnTo>
                  <a:lnTo>
                    <a:pt x="1015" y="1"/>
                  </a:lnTo>
                  <a:lnTo>
                    <a:pt x="1" y="1"/>
                  </a:lnTo>
                  <a:lnTo>
                    <a:pt x="0" y="40"/>
                  </a:lnTo>
                  <a:lnTo>
                    <a:pt x="0" y="79"/>
                  </a:lnTo>
                  <a:lnTo>
                    <a:pt x="0" y="157"/>
                  </a:lnTo>
                  <a:lnTo>
                    <a:pt x="0" y="196"/>
                  </a:lnTo>
                  <a:lnTo>
                    <a:pt x="0" y="235"/>
                  </a:lnTo>
                  <a:lnTo>
                    <a:pt x="0" y="274"/>
                  </a:lnTo>
                  <a:lnTo>
                    <a:pt x="0" y="312"/>
                  </a:lnTo>
                </a:path>
              </a:pathLst>
            </a:custGeom>
            <a:gradFill rotWithShape="0">
              <a:gsLst>
                <a:gs pos="0">
                  <a:srgbClr val="CCECFF"/>
                </a:gs>
                <a:gs pos="100000">
                  <a:srgbClr val="33CCFF"/>
                </a:gs>
              </a:gsLst>
              <a:lin ang="0" scaled="1"/>
            </a:gradFill>
            <a:ln w="12700" cap="rnd">
              <a:noFill/>
              <a:round/>
              <a:headEnd/>
              <a:tailEnd/>
            </a:ln>
          </p:spPr>
          <p:txBody>
            <a:bodyPr>
              <a:prstTxWarp prst="textNoShape">
                <a:avLst/>
              </a:prstTxWarp>
            </a:bodyPr>
            <a:lstStyle/>
            <a:p>
              <a:endParaRPr lang="en-US"/>
            </a:p>
          </p:txBody>
        </p:sp>
        <p:sp>
          <p:nvSpPr>
            <p:cNvPr id="95241" name="Line 8"/>
            <p:cNvSpPr>
              <a:spLocks noChangeAspect="1" noChangeShapeType="1"/>
            </p:cNvSpPr>
            <p:nvPr/>
          </p:nvSpPr>
          <p:spPr bwMode="auto">
            <a:xfrm>
              <a:off x="639" y="1067"/>
              <a:ext cx="0" cy="632"/>
            </a:xfrm>
            <a:prstGeom prst="line">
              <a:avLst/>
            </a:prstGeom>
            <a:noFill/>
            <a:ln w="12700">
              <a:solidFill>
                <a:srgbClr val="A2C1FE"/>
              </a:solidFill>
              <a:round/>
              <a:headEnd/>
              <a:tailEnd/>
            </a:ln>
          </p:spPr>
          <p:txBody>
            <a:bodyPr>
              <a:prstTxWarp prst="textNoShape">
                <a:avLst/>
              </a:prstTxWarp>
            </a:bodyPr>
            <a:lstStyle/>
            <a:p>
              <a:endParaRPr lang="en-US"/>
            </a:p>
          </p:txBody>
        </p:sp>
        <p:sp>
          <p:nvSpPr>
            <p:cNvPr id="95242" name="Freeform 12"/>
            <p:cNvSpPr>
              <a:spLocks noChangeAspect="1"/>
            </p:cNvSpPr>
            <p:nvPr/>
          </p:nvSpPr>
          <p:spPr bwMode="auto">
            <a:xfrm>
              <a:off x="533" y="1063"/>
              <a:ext cx="2822" cy="642"/>
            </a:xfrm>
            <a:custGeom>
              <a:avLst/>
              <a:gdLst>
                <a:gd name="T0" fmla="*/ 36480 w 1411"/>
                <a:gd name="T1" fmla="*/ 10208 h 321"/>
                <a:gd name="T2" fmla="*/ 37504 w 1411"/>
                <a:gd name="T3" fmla="*/ 10240 h 321"/>
                <a:gd name="T4" fmla="*/ 37888 w 1411"/>
                <a:gd name="T5" fmla="*/ 10208 h 321"/>
                <a:gd name="T6" fmla="*/ 38272 w 1411"/>
                <a:gd name="T7" fmla="*/ 10208 h 321"/>
                <a:gd name="T8" fmla="*/ 38848 w 1411"/>
                <a:gd name="T9" fmla="*/ 10144 h 321"/>
                <a:gd name="T10" fmla="*/ 39424 w 1411"/>
                <a:gd name="T11" fmla="*/ 10080 h 321"/>
                <a:gd name="T12" fmla="*/ 39968 w 1411"/>
                <a:gd name="T13" fmla="*/ 9952 h 321"/>
                <a:gd name="T14" fmla="*/ 40480 w 1411"/>
                <a:gd name="T15" fmla="*/ 9824 h 321"/>
                <a:gd name="T16" fmla="*/ 41152 w 1411"/>
                <a:gd name="T17" fmla="*/ 9600 h 321"/>
                <a:gd name="T18" fmla="*/ 41760 w 1411"/>
                <a:gd name="T19" fmla="*/ 9344 h 321"/>
                <a:gd name="T20" fmla="*/ 42368 w 1411"/>
                <a:gd name="T21" fmla="*/ 9056 h 321"/>
                <a:gd name="T22" fmla="*/ 42880 w 1411"/>
                <a:gd name="T23" fmla="*/ 8736 h 321"/>
                <a:gd name="T24" fmla="*/ 43360 w 1411"/>
                <a:gd name="T25" fmla="*/ 8352 h 321"/>
                <a:gd name="T26" fmla="*/ 43808 w 1411"/>
                <a:gd name="T27" fmla="*/ 7968 h 321"/>
                <a:gd name="T28" fmla="*/ 44192 w 1411"/>
                <a:gd name="T29" fmla="*/ 7552 h 321"/>
                <a:gd name="T30" fmla="*/ 44512 w 1411"/>
                <a:gd name="T31" fmla="*/ 7104 h 321"/>
                <a:gd name="T32" fmla="*/ 44768 w 1411"/>
                <a:gd name="T33" fmla="*/ 6624 h 321"/>
                <a:gd name="T34" fmla="*/ 44960 w 1411"/>
                <a:gd name="T35" fmla="*/ 6144 h 321"/>
                <a:gd name="T36" fmla="*/ 45024 w 1411"/>
                <a:gd name="T37" fmla="*/ 5888 h 321"/>
                <a:gd name="T38" fmla="*/ 45088 w 1411"/>
                <a:gd name="T39" fmla="*/ 5632 h 321"/>
                <a:gd name="T40" fmla="*/ 45088 w 1411"/>
                <a:gd name="T41" fmla="*/ 5376 h 321"/>
                <a:gd name="T42" fmla="*/ 45120 w 1411"/>
                <a:gd name="T43" fmla="*/ 5120 h 321"/>
                <a:gd name="T44" fmla="*/ 45088 w 1411"/>
                <a:gd name="T45" fmla="*/ 4864 h 321"/>
                <a:gd name="T46" fmla="*/ 45088 w 1411"/>
                <a:gd name="T47" fmla="*/ 4576 h 321"/>
                <a:gd name="T48" fmla="*/ 45024 w 1411"/>
                <a:gd name="T49" fmla="*/ 4320 h 321"/>
                <a:gd name="T50" fmla="*/ 44960 w 1411"/>
                <a:gd name="T51" fmla="*/ 4064 h 321"/>
                <a:gd name="T52" fmla="*/ 44768 w 1411"/>
                <a:gd name="T53" fmla="*/ 3584 h 321"/>
                <a:gd name="T54" fmla="*/ 44512 w 1411"/>
                <a:gd name="T55" fmla="*/ 3136 h 321"/>
                <a:gd name="T56" fmla="*/ 44192 w 1411"/>
                <a:gd name="T57" fmla="*/ 2688 h 321"/>
                <a:gd name="T58" fmla="*/ 43808 w 1411"/>
                <a:gd name="T59" fmla="*/ 2240 h 321"/>
                <a:gd name="T60" fmla="*/ 43360 w 1411"/>
                <a:gd name="T61" fmla="*/ 1856 h 321"/>
                <a:gd name="T62" fmla="*/ 42880 w 1411"/>
                <a:gd name="T63" fmla="*/ 1472 h 321"/>
                <a:gd name="T64" fmla="*/ 42368 w 1411"/>
                <a:gd name="T65" fmla="*/ 1184 h 321"/>
                <a:gd name="T66" fmla="*/ 41760 w 1411"/>
                <a:gd name="T67" fmla="*/ 864 h 321"/>
                <a:gd name="T68" fmla="*/ 41152 w 1411"/>
                <a:gd name="T69" fmla="*/ 608 h 321"/>
                <a:gd name="T70" fmla="*/ 40480 w 1411"/>
                <a:gd name="T71" fmla="*/ 384 h 321"/>
                <a:gd name="T72" fmla="*/ 39968 w 1411"/>
                <a:gd name="T73" fmla="*/ 256 h 321"/>
                <a:gd name="T74" fmla="*/ 39424 w 1411"/>
                <a:gd name="T75" fmla="*/ 160 h 321"/>
                <a:gd name="T76" fmla="*/ 38848 w 1411"/>
                <a:gd name="T77" fmla="*/ 64 h 321"/>
                <a:gd name="T78" fmla="*/ 38272 w 1411"/>
                <a:gd name="T79" fmla="*/ 32 h 321"/>
                <a:gd name="T80" fmla="*/ 37888 w 1411"/>
                <a:gd name="T81" fmla="*/ 0 h 321"/>
                <a:gd name="T82" fmla="*/ 37312 w 1411"/>
                <a:gd name="T83" fmla="*/ 0 h 321"/>
                <a:gd name="T84" fmla="*/ 36896 w 1411"/>
                <a:gd name="T85" fmla="*/ 32 h 321"/>
                <a:gd name="T86" fmla="*/ 224 w 1411"/>
                <a:gd name="T87" fmla="*/ 32 h 32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1"/>
                <a:gd name="T133" fmla="*/ 0 h 321"/>
                <a:gd name="T134" fmla="*/ 1411 w 1411"/>
                <a:gd name="T135" fmla="*/ 321 h 32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1" h="321">
                  <a:moveTo>
                    <a:pt x="0" y="319"/>
                  </a:moveTo>
                  <a:lnTo>
                    <a:pt x="1140" y="319"/>
                  </a:lnTo>
                  <a:lnTo>
                    <a:pt x="1159" y="319"/>
                  </a:lnTo>
                  <a:lnTo>
                    <a:pt x="1172" y="320"/>
                  </a:lnTo>
                  <a:lnTo>
                    <a:pt x="1178" y="319"/>
                  </a:lnTo>
                  <a:lnTo>
                    <a:pt x="1184" y="319"/>
                  </a:lnTo>
                  <a:lnTo>
                    <a:pt x="1190" y="319"/>
                  </a:lnTo>
                  <a:lnTo>
                    <a:pt x="1196" y="319"/>
                  </a:lnTo>
                  <a:lnTo>
                    <a:pt x="1208" y="318"/>
                  </a:lnTo>
                  <a:lnTo>
                    <a:pt x="1214" y="317"/>
                  </a:lnTo>
                  <a:lnTo>
                    <a:pt x="1220" y="317"/>
                  </a:lnTo>
                  <a:lnTo>
                    <a:pt x="1232" y="315"/>
                  </a:lnTo>
                  <a:lnTo>
                    <a:pt x="1243" y="312"/>
                  </a:lnTo>
                  <a:lnTo>
                    <a:pt x="1249" y="311"/>
                  </a:lnTo>
                  <a:lnTo>
                    <a:pt x="1254" y="310"/>
                  </a:lnTo>
                  <a:lnTo>
                    <a:pt x="1265" y="307"/>
                  </a:lnTo>
                  <a:lnTo>
                    <a:pt x="1275" y="304"/>
                  </a:lnTo>
                  <a:lnTo>
                    <a:pt x="1286" y="300"/>
                  </a:lnTo>
                  <a:lnTo>
                    <a:pt x="1295" y="297"/>
                  </a:lnTo>
                  <a:lnTo>
                    <a:pt x="1305" y="292"/>
                  </a:lnTo>
                  <a:lnTo>
                    <a:pt x="1315" y="288"/>
                  </a:lnTo>
                  <a:lnTo>
                    <a:pt x="1324" y="283"/>
                  </a:lnTo>
                  <a:lnTo>
                    <a:pt x="1332" y="278"/>
                  </a:lnTo>
                  <a:lnTo>
                    <a:pt x="1340" y="273"/>
                  </a:lnTo>
                  <a:lnTo>
                    <a:pt x="1348" y="268"/>
                  </a:lnTo>
                  <a:lnTo>
                    <a:pt x="1355" y="261"/>
                  </a:lnTo>
                  <a:lnTo>
                    <a:pt x="1363" y="256"/>
                  </a:lnTo>
                  <a:lnTo>
                    <a:pt x="1369" y="249"/>
                  </a:lnTo>
                  <a:lnTo>
                    <a:pt x="1376" y="243"/>
                  </a:lnTo>
                  <a:lnTo>
                    <a:pt x="1381" y="236"/>
                  </a:lnTo>
                  <a:lnTo>
                    <a:pt x="1387" y="229"/>
                  </a:lnTo>
                  <a:lnTo>
                    <a:pt x="1391" y="222"/>
                  </a:lnTo>
                  <a:lnTo>
                    <a:pt x="1396" y="215"/>
                  </a:lnTo>
                  <a:lnTo>
                    <a:pt x="1399" y="207"/>
                  </a:lnTo>
                  <a:lnTo>
                    <a:pt x="1402" y="200"/>
                  </a:lnTo>
                  <a:lnTo>
                    <a:pt x="1405" y="192"/>
                  </a:lnTo>
                  <a:lnTo>
                    <a:pt x="1406" y="188"/>
                  </a:lnTo>
                  <a:lnTo>
                    <a:pt x="1407" y="184"/>
                  </a:lnTo>
                  <a:lnTo>
                    <a:pt x="1408" y="180"/>
                  </a:lnTo>
                  <a:lnTo>
                    <a:pt x="1409" y="176"/>
                  </a:lnTo>
                  <a:lnTo>
                    <a:pt x="1409" y="172"/>
                  </a:lnTo>
                  <a:lnTo>
                    <a:pt x="1409" y="168"/>
                  </a:lnTo>
                  <a:lnTo>
                    <a:pt x="1410" y="164"/>
                  </a:lnTo>
                  <a:lnTo>
                    <a:pt x="1410" y="160"/>
                  </a:lnTo>
                  <a:lnTo>
                    <a:pt x="1410" y="156"/>
                  </a:lnTo>
                  <a:lnTo>
                    <a:pt x="1409" y="152"/>
                  </a:lnTo>
                  <a:lnTo>
                    <a:pt x="1409" y="148"/>
                  </a:lnTo>
                  <a:lnTo>
                    <a:pt x="1409" y="143"/>
                  </a:lnTo>
                  <a:lnTo>
                    <a:pt x="1408" y="139"/>
                  </a:lnTo>
                  <a:lnTo>
                    <a:pt x="1407" y="135"/>
                  </a:lnTo>
                  <a:lnTo>
                    <a:pt x="1406" y="132"/>
                  </a:lnTo>
                  <a:lnTo>
                    <a:pt x="1405" y="127"/>
                  </a:lnTo>
                  <a:lnTo>
                    <a:pt x="1402" y="120"/>
                  </a:lnTo>
                  <a:lnTo>
                    <a:pt x="1399" y="112"/>
                  </a:lnTo>
                  <a:lnTo>
                    <a:pt x="1396" y="105"/>
                  </a:lnTo>
                  <a:lnTo>
                    <a:pt x="1391" y="98"/>
                  </a:lnTo>
                  <a:lnTo>
                    <a:pt x="1387" y="91"/>
                  </a:lnTo>
                  <a:lnTo>
                    <a:pt x="1381" y="84"/>
                  </a:lnTo>
                  <a:lnTo>
                    <a:pt x="1376" y="77"/>
                  </a:lnTo>
                  <a:lnTo>
                    <a:pt x="1369" y="70"/>
                  </a:lnTo>
                  <a:lnTo>
                    <a:pt x="1363" y="64"/>
                  </a:lnTo>
                  <a:lnTo>
                    <a:pt x="1355" y="58"/>
                  </a:lnTo>
                  <a:lnTo>
                    <a:pt x="1348" y="52"/>
                  </a:lnTo>
                  <a:lnTo>
                    <a:pt x="1340" y="46"/>
                  </a:lnTo>
                  <a:lnTo>
                    <a:pt x="1332" y="41"/>
                  </a:lnTo>
                  <a:lnTo>
                    <a:pt x="1324" y="37"/>
                  </a:lnTo>
                  <a:lnTo>
                    <a:pt x="1315" y="32"/>
                  </a:lnTo>
                  <a:lnTo>
                    <a:pt x="1305" y="27"/>
                  </a:lnTo>
                  <a:lnTo>
                    <a:pt x="1295" y="23"/>
                  </a:lnTo>
                  <a:lnTo>
                    <a:pt x="1286" y="19"/>
                  </a:lnTo>
                  <a:lnTo>
                    <a:pt x="1275" y="16"/>
                  </a:lnTo>
                  <a:lnTo>
                    <a:pt x="1265" y="12"/>
                  </a:lnTo>
                  <a:lnTo>
                    <a:pt x="1254" y="10"/>
                  </a:lnTo>
                  <a:lnTo>
                    <a:pt x="1249" y="8"/>
                  </a:lnTo>
                  <a:lnTo>
                    <a:pt x="1243" y="7"/>
                  </a:lnTo>
                  <a:lnTo>
                    <a:pt x="1232" y="5"/>
                  </a:lnTo>
                  <a:lnTo>
                    <a:pt x="1220" y="3"/>
                  </a:lnTo>
                  <a:lnTo>
                    <a:pt x="1214" y="2"/>
                  </a:lnTo>
                  <a:lnTo>
                    <a:pt x="1208" y="2"/>
                  </a:lnTo>
                  <a:lnTo>
                    <a:pt x="1196" y="1"/>
                  </a:lnTo>
                  <a:lnTo>
                    <a:pt x="1190" y="0"/>
                  </a:lnTo>
                  <a:lnTo>
                    <a:pt x="1184" y="0"/>
                  </a:lnTo>
                  <a:lnTo>
                    <a:pt x="1172" y="0"/>
                  </a:lnTo>
                  <a:lnTo>
                    <a:pt x="1166" y="0"/>
                  </a:lnTo>
                  <a:lnTo>
                    <a:pt x="1159" y="0"/>
                  </a:lnTo>
                  <a:lnTo>
                    <a:pt x="1153" y="1"/>
                  </a:lnTo>
                  <a:lnTo>
                    <a:pt x="1146" y="1"/>
                  </a:lnTo>
                  <a:lnTo>
                    <a:pt x="7" y="1"/>
                  </a:lnTo>
                </a:path>
              </a:pathLst>
            </a:custGeom>
            <a:noFill/>
            <a:ln w="19050" cap="rnd">
              <a:solidFill>
                <a:srgbClr val="0000FF"/>
              </a:solidFill>
              <a:round/>
              <a:headEnd/>
              <a:tailEnd/>
            </a:ln>
          </p:spPr>
          <p:txBody>
            <a:bodyPr>
              <a:prstTxWarp prst="textNoShape">
                <a:avLst/>
              </a:prstTxWarp>
            </a:bodyPr>
            <a:lstStyle/>
            <a:p>
              <a:endParaRPr lang="en-US"/>
            </a:p>
          </p:txBody>
        </p:sp>
        <p:sp>
          <p:nvSpPr>
            <p:cNvPr id="95243" name="Freeform 46"/>
            <p:cNvSpPr>
              <a:spLocks noChangeAspect="1"/>
            </p:cNvSpPr>
            <p:nvPr/>
          </p:nvSpPr>
          <p:spPr bwMode="auto">
            <a:xfrm>
              <a:off x="665" y="1155"/>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44" name="Freeform 49"/>
            <p:cNvSpPr>
              <a:spLocks noChangeAspect="1"/>
            </p:cNvSpPr>
            <p:nvPr/>
          </p:nvSpPr>
          <p:spPr bwMode="auto">
            <a:xfrm>
              <a:off x="757" y="1269"/>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45" name="Freeform 55"/>
            <p:cNvSpPr>
              <a:spLocks noChangeAspect="1"/>
            </p:cNvSpPr>
            <p:nvPr/>
          </p:nvSpPr>
          <p:spPr bwMode="auto">
            <a:xfrm>
              <a:off x="677" y="1353"/>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46" name="Freeform 58"/>
            <p:cNvSpPr>
              <a:spLocks noChangeAspect="1"/>
            </p:cNvSpPr>
            <p:nvPr/>
          </p:nvSpPr>
          <p:spPr bwMode="auto">
            <a:xfrm>
              <a:off x="771" y="1425"/>
              <a:ext cx="40" cy="36"/>
            </a:xfrm>
            <a:custGeom>
              <a:avLst/>
              <a:gdLst>
                <a:gd name="T0" fmla="*/ 0 w 20"/>
                <a:gd name="T1" fmla="*/ 544 h 18"/>
                <a:gd name="T2" fmla="*/ 0 w 20"/>
                <a:gd name="T3" fmla="*/ 0 h 18"/>
                <a:gd name="T4" fmla="*/ 608 w 20"/>
                <a:gd name="T5" fmla="*/ 0 h 18"/>
                <a:gd name="T6" fmla="*/ 608 w 20"/>
                <a:gd name="T7" fmla="*/ 544 h 18"/>
                <a:gd name="T8" fmla="*/ 0 w 20"/>
                <a:gd name="T9" fmla="*/ 544 h 18"/>
                <a:gd name="T10" fmla="*/ 0 60000 65536"/>
                <a:gd name="T11" fmla="*/ 0 60000 65536"/>
                <a:gd name="T12" fmla="*/ 0 60000 65536"/>
                <a:gd name="T13" fmla="*/ 0 60000 65536"/>
                <a:gd name="T14" fmla="*/ 0 60000 65536"/>
                <a:gd name="T15" fmla="*/ 0 w 20"/>
                <a:gd name="T16" fmla="*/ 0 h 18"/>
                <a:gd name="T17" fmla="*/ 20 w 20"/>
                <a:gd name="T18" fmla="*/ 18 h 18"/>
              </a:gdLst>
              <a:ahLst/>
              <a:cxnLst>
                <a:cxn ang="T10">
                  <a:pos x="T0" y="T1"/>
                </a:cxn>
                <a:cxn ang="T11">
                  <a:pos x="T2" y="T3"/>
                </a:cxn>
                <a:cxn ang="T12">
                  <a:pos x="T4" y="T5"/>
                </a:cxn>
                <a:cxn ang="T13">
                  <a:pos x="T6" y="T7"/>
                </a:cxn>
                <a:cxn ang="T14">
                  <a:pos x="T8" y="T9"/>
                </a:cxn>
              </a:cxnLst>
              <a:rect l="T15" t="T16" r="T17" b="T18"/>
              <a:pathLst>
                <a:path w="20" h="18">
                  <a:moveTo>
                    <a:pt x="0" y="17"/>
                  </a:moveTo>
                  <a:lnTo>
                    <a:pt x="0" y="0"/>
                  </a:lnTo>
                  <a:lnTo>
                    <a:pt x="19" y="0"/>
                  </a:lnTo>
                  <a:lnTo>
                    <a:pt x="19"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47" name="Freeform 61"/>
            <p:cNvSpPr>
              <a:spLocks noChangeAspect="1"/>
            </p:cNvSpPr>
            <p:nvPr/>
          </p:nvSpPr>
          <p:spPr bwMode="auto">
            <a:xfrm>
              <a:off x="797" y="1165"/>
              <a:ext cx="42" cy="36"/>
            </a:xfrm>
            <a:custGeom>
              <a:avLst/>
              <a:gdLst>
                <a:gd name="T0" fmla="*/ 0 w 21"/>
                <a:gd name="T1" fmla="*/ 544 h 18"/>
                <a:gd name="T2" fmla="*/ 0 w 21"/>
                <a:gd name="T3" fmla="*/ 0 h 18"/>
                <a:gd name="T4" fmla="*/ 640 w 21"/>
                <a:gd name="T5" fmla="*/ 0 h 18"/>
                <a:gd name="T6" fmla="*/ 640 w 21"/>
                <a:gd name="T7" fmla="*/ 544 h 18"/>
                <a:gd name="T8" fmla="*/ 0 w 21"/>
                <a:gd name="T9" fmla="*/ 544 h 18"/>
                <a:gd name="T10" fmla="*/ 0 60000 65536"/>
                <a:gd name="T11" fmla="*/ 0 60000 65536"/>
                <a:gd name="T12" fmla="*/ 0 60000 65536"/>
                <a:gd name="T13" fmla="*/ 0 60000 65536"/>
                <a:gd name="T14" fmla="*/ 0 60000 65536"/>
                <a:gd name="T15" fmla="*/ 0 w 21"/>
                <a:gd name="T16" fmla="*/ 0 h 18"/>
                <a:gd name="T17" fmla="*/ 21 w 21"/>
                <a:gd name="T18" fmla="*/ 18 h 18"/>
              </a:gdLst>
              <a:ahLst/>
              <a:cxnLst>
                <a:cxn ang="T10">
                  <a:pos x="T0" y="T1"/>
                </a:cxn>
                <a:cxn ang="T11">
                  <a:pos x="T2" y="T3"/>
                </a:cxn>
                <a:cxn ang="T12">
                  <a:pos x="T4" y="T5"/>
                </a:cxn>
                <a:cxn ang="T13">
                  <a:pos x="T6" y="T7"/>
                </a:cxn>
                <a:cxn ang="T14">
                  <a:pos x="T8" y="T9"/>
                </a:cxn>
              </a:cxnLst>
              <a:rect l="T15" t="T16" r="T17" b="T18"/>
              <a:pathLst>
                <a:path w="21" h="18">
                  <a:moveTo>
                    <a:pt x="0" y="17"/>
                  </a:moveTo>
                  <a:lnTo>
                    <a:pt x="0" y="0"/>
                  </a:lnTo>
                  <a:lnTo>
                    <a:pt x="20" y="0"/>
                  </a:lnTo>
                  <a:lnTo>
                    <a:pt x="20" y="17"/>
                  </a:lnTo>
                  <a:lnTo>
                    <a:pt x="0" y="17"/>
                  </a:lnTo>
                </a:path>
              </a:pathLst>
            </a:custGeom>
            <a:solidFill>
              <a:srgbClr val="FF9900"/>
            </a:solidFill>
            <a:ln w="12700" cap="rnd">
              <a:noFill/>
              <a:round/>
              <a:headEnd/>
              <a:tailEnd/>
            </a:ln>
          </p:spPr>
          <p:txBody>
            <a:bodyPr>
              <a:prstTxWarp prst="textNoShape">
                <a:avLst/>
              </a:prstTxWarp>
            </a:bodyPr>
            <a:lstStyle/>
            <a:p>
              <a:endParaRPr lang="en-US"/>
            </a:p>
          </p:txBody>
        </p:sp>
        <p:sp>
          <p:nvSpPr>
            <p:cNvPr id="95248" name="Freeform 76"/>
            <p:cNvSpPr>
              <a:spLocks noChangeAspect="1"/>
            </p:cNvSpPr>
            <p:nvPr/>
          </p:nvSpPr>
          <p:spPr bwMode="auto">
            <a:xfrm>
              <a:off x="749" y="1561"/>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49" name="Freeform 77"/>
            <p:cNvSpPr>
              <a:spLocks noChangeAspect="1"/>
            </p:cNvSpPr>
            <p:nvPr/>
          </p:nvSpPr>
          <p:spPr bwMode="auto">
            <a:xfrm>
              <a:off x="653" y="1435"/>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50" name="Freeform 78"/>
            <p:cNvSpPr>
              <a:spLocks noChangeAspect="1"/>
            </p:cNvSpPr>
            <p:nvPr/>
          </p:nvSpPr>
          <p:spPr bwMode="auto">
            <a:xfrm>
              <a:off x="763" y="1323"/>
              <a:ext cx="70" cy="62"/>
            </a:xfrm>
            <a:custGeom>
              <a:avLst/>
              <a:gdLst>
                <a:gd name="T0" fmla="*/ 0 w 35"/>
                <a:gd name="T1" fmla="*/ 960 h 31"/>
                <a:gd name="T2" fmla="*/ 0 w 35"/>
                <a:gd name="T3" fmla="*/ 0 h 31"/>
                <a:gd name="T4" fmla="*/ 1088 w 35"/>
                <a:gd name="T5" fmla="*/ 0 h 31"/>
                <a:gd name="T6" fmla="*/ 1088 w 35"/>
                <a:gd name="T7" fmla="*/ 960 h 31"/>
                <a:gd name="T8" fmla="*/ 0 w 35"/>
                <a:gd name="T9" fmla="*/ 960 h 31"/>
                <a:gd name="T10" fmla="*/ 0 60000 65536"/>
                <a:gd name="T11" fmla="*/ 0 60000 65536"/>
                <a:gd name="T12" fmla="*/ 0 60000 65536"/>
                <a:gd name="T13" fmla="*/ 0 60000 65536"/>
                <a:gd name="T14" fmla="*/ 0 60000 65536"/>
                <a:gd name="T15" fmla="*/ 0 w 35"/>
                <a:gd name="T16" fmla="*/ 0 h 31"/>
                <a:gd name="T17" fmla="*/ 35 w 35"/>
                <a:gd name="T18" fmla="*/ 31 h 31"/>
              </a:gdLst>
              <a:ahLst/>
              <a:cxnLst>
                <a:cxn ang="T10">
                  <a:pos x="T0" y="T1"/>
                </a:cxn>
                <a:cxn ang="T11">
                  <a:pos x="T2" y="T3"/>
                </a:cxn>
                <a:cxn ang="T12">
                  <a:pos x="T4" y="T5"/>
                </a:cxn>
                <a:cxn ang="T13">
                  <a:pos x="T6" y="T7"/>
                </a:cxn>
                <a:cxn ang="T14">
                  <a:pos x="T8" y="T9"/>
                </a:cxn>
              </a:cxnLst>
              <a:rect l="T15" t="T16" r="T17" b="T18"/>
              <a:pathLst>
                <a:path w="35" h="31">
                  <a:moveTo>
                    <a:pt x="0" y="30"/>
                  </a:moveTo>
                  <a:lnTo>
                    <a:pt x="0" y="0"/>
                  </a:lnTo>
                  <a:lnTo>
                    <a:pt x="34" y="0"/>
                  </a:lnTo>
                  <a:lnTo>
                    <a:pt x="34" y="30"/>
                  </a:lnTo>
                  <a:lnTo>
                    <a:pt x="0" y="30"/>
                  </a:lnTo>
                </a:path>
              </a:pathLst>
            </a:custGeom>
            <a:solidFill>
              <a:srgbClr val="FF9900"/>
            </a:solidFill>
            <a:ln w="12700" cap="rnd">
              <a:noFill/>
              <a:round/>
              <a:headEnd/>
              <a:tailEnd/>
            </a:ln>
          </p:spPr>
          <p:txBody>
            <a:bodyPr>
              <a:prstTxWarp prst="textNoShape">
                <a:avLst/>
              </a:prstTxWarp>
            </a:bodyPr>
            <a:lstStyle/>
            <a:p>
              <a:endParaRPr lang="en-US"/>
            </a:p>
          </p:txBody>
        </p:sp>
        <p:sp>
          <p:nvSpPr>
            <p:cNvPr id="95251" name="Freeform 79"/>
            <p:cNvSpPr>
              <a:spLocks noChangeAspect="1"/>
            </p:cNvSpPr>
            <p:nvPr/>
          </p:nvSpPr>
          <p:spPr bwMode="auto">
            <a:xfrm>
              <a:off x="657" y="1209"/>
              <a:ext cx="90" cy="110"/>
            </a:xfrm>
            <a:custGeom>
              <a:avLst/>
              <a:gdLst>
                <a:gd name="T0" fmla="*/ 0 w 45"/>
                <a:gd name="T1" fmla="*/ 1728 h 55"/>
                <a:gd name="T2" fmla="*/ 0 w 45"/>
                <a:gd name="T3" fmla="*/ 0 h 55"/>
                <a:gd name="T4" fmla="*/ 1408 w 45"/>
                <a:gd name="T5" fmla="*/ 0 h 55"/>
                <a:gd name="T6" fmla="*/ 1408 w 45"/>
                <a:gd name="T7" fmla="*/ 1728 h 55"/>
                <a:gd name="T8" fmla="*/ 0 w 45"/>
                <a:gd name="T9" fmla="*/ 1728 h 55"/>
                <a:gd name="T10" fmla="*/ 0 60000 65536"/>
                <a:gd name="T11" fmla="*/ 0 60000 65536"/>
                <a:gd name="T12" fmla="*/ 0 60000 65536"/>
                <a:gd name="T13" fmla="*/ 0 60000 65536"/>
                <a:gd name="T14" fmla="*/ 0 60000 65536"/>
                <a:gd name="T15" fmla="*/ 0 w 45"/>
                <a:gd name="T16" fmla="*/ 0 h 55"/>
                <a:gd name="T17" fmla="*/ 45 w 45"/>
                <a:gd name="T18" fmla="*/ 55 h 55"/>
              </a:gdLst>
              <a:ahLst/>
              <a:cxnLst>
                <a:cxn ang="T10">
                  <a:pos x="T0" y="T1"/>
                </a:cxn>
                <a:cxn ang="T11">
                  <a:pos x="T2" y="T3"/>
                </a:cxn>
                <a:cxn ang="T12">
                  <a:pos x="T4" y="T5"/>
                </a:cxn>
                <a:cxn ang="T13">
                  <a:pos x="T6" y="T7"/>
                </a:cxn>
                <a:cxn ang="T14">
                  <a:pos x="T8" y="T9"/>
                </a:cxn>
              </a:cxnLst>
              <a:rect l="T15" t="T16" r="T17" b="T18"/>
              <a:pathLst>
                <a:path w="45" h="55">
                  <a:moveTo>
                    <a:pt x="0" y="54"/>
                  </a:moveTo>
                  <a:lnTo>
                    <a:pt x="0" y="0"/>
                  </a:lnTo>
                  <a:lnTo>
                    <a:pt x="44" y="0"/>
                  </a:lnTo>
                  <a:lnTo>
                    <a:pt x="44"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52" name="Freeform 80"/>
            <p:cNvSpPr>
              <a:spLocks noChangeAspect="1"/>
            </p:cNvSpPr>
            <p:nvPr/>
          </p:nvSpPr>
          <p:spPr bwMode="auto">
            <a:xfrm>
              <a:off x="673" y="1501"/>
              <a:ext cx="86" cy="110"/>
            </a:xfrm>
            <a:custGeom>
              <a:avLst/>
              <a:gdLst>
                <a:gd name="T0" fmla="*/ 0 w 43"/>
                <a:gd name="T1" fmla="*/ 1728 h 55"/>
                <a:gd name="T2" fmla="*/ 0 w 43"/>
                <a:gd name="T3" fmla="*/ 0 h 55"/>
                <a:gd name="T4" fmla="*/ 1344 w 43"/>
                <a:gd name="T5" fmla="*/ 0 h 55"/>
                <a:gd name="T6" fmla="*/ 1344 w 43"/>
                <a:gd name="T7" fmla="*/ 1728 h 55"/>
                <a:gd name="T8" fmla="*/ 0 w 43"/>
                <a:gd name="T9" fmla="*/ 1728 h 55"/>
                <a:gd name="T10" fmla="*/ 0 60000 65536"/>
                <a:gd name="T11" fmla="*/ 0 60000 65536"/>
                <a:gd name="T12" fmla="*/ 0 60000 65536"/>
                <a:gd name="T13" fmla="*/ 0 60000 65536"/>
                <a:gd name="T14" fmla="*/ 0 60000 65536"/>
                <a:gd name="T15" fmla="*/ 0 w 43"/>
                <a:gd name="T16" fmla="*/ 0 h 55"/>
                <a:gd name="T17" fmla="*/ 43 w 43"/>
                <a:gd name="T18" fmla="*/ 55 h 55"/>
              </a:gdLst>
              <a:ahLst/>
              <a:cxnLst>
                <a:cxn ang="T10">
                  <a:pos x="T0" y="T1"/>
                </a:cxn>
                <a:cxn ang="T11">
                  <a:pos x="T2" y="T3"/>
                </a:cxn>
                <a:cxn ang="T12">
                  <a:pos x="T4" y="T5"/>
                </a:cxn>
                <a:cxn ang="T13">
                  <a:pos x="T6" y="T7"/>
                </a:cxn>
                <a:cxn ang="T14">
                  <a:pos x="T8" y="T9"/>
                </a:cxn>
              </a:cxnLst>
              <a:rect l="T15" t="T16" r="T17" b="T18"/>
              <a:pathLst>
                <a:path w="43" h="55">
                  <a:moveTo>
                    <a:pt x="0" y="54"/>
                  </a:moveTo>
                  <a:lnTo>
                    <a:pt x="0" y="0"/>
                  </a:lnTo>
                  <a:lnTo>
                    <a:pt x="42" y="0"/>
                  </a:lnTo>
                  <a:lnTo>
                    <a:pt x="42"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sp>
          <p:nvSpPr>
            <p:cNvPr id="95253" name="Freeform 81"/>
            <p:cNvSpPr>
              <a:spLocks noChangeAspect="1"/>
            </p:cNvSpPr>
            <p:nvPr/>
          </p:nvSpPr>
          <p:spPr bwMode="auto">
            <a:xfrm>
              <a:off x="703" y="1079"/>
              <a:ext cx="88" cy="110"/>
            </a:xfrm>
            <a:custGeom>
              <a:avLst/>
              <a:gdLst>
                <a:gd name="T0" fmla="*/ 0 w 44"/>
                <a:gd name="T1" fmla="*/ 1728 h 55"/>
                <a:gd name="T2" fmla="*/ 0 w 44"/>
                <a:gd name="T3" fmla="*/ 0 h 55"/>
                <a:gd name="T4" fmla="*/ 1376 w 44"/>
                <a:gd name="T5" fmla="*/ 0 h 55"/>
                <a:gd name="T6" fmla="*/ 1376 w 44"/>
                <a:gd name="T7" fmla="*/ 1728 h 55"/>
                <a:gd name="T8" fmla="*/ 0 w 44"/>
                <a:gd name="T9" fmla="*/ 1728 h 55"/>
                <a:gd name="T10" fmla="*/ 0 60000 65536"/>
                <a:gd name="T11" fmla="*/ 0 60000 65536"/>
                <a:gd name="T12" fmla="*/ 0 60000 65536"/>
                <a:gd name="T13" fmla="*/ 0 60000 65536"/>
                <a:gd name="T14" fmla="*/ 0 60000 65536"/>
                <a:gd name="T15" fmla="*/ 0 w 44"/>
                <a:gd name="T16" fmla="*/ 0 h 55"/>
                <a:gd name="T17" fmla="*/ 44 w 44"/>
                <a:gd name="T18" fmla="*/ 55 h 55"/>
              </a:gdLst>
              <a:ahLst/>
              <a:cxnLst>
                <a:cxn ang="T10">
                  <a:pos x="T0" y="T1"/>
                </a:cxn>
                <a:cxn ang="T11">
                  <a:pos x="T2" y="T3"/>
                </a:cxn>
                <a:cxn ang="T12">
                  <a:pos x="T4" y="T5"/>
                </a:cxn>
                <a:cxn ang="T13">
                  <a:pos x="T6" y="T7"/>
                </a:cxn>
                <a:cxn ang="T14">
                  <a:pos x="T8" y="T9"/>
                </a:cxn>
              </a:cxnLst>
              <a:rect l="T15" t="T16" r="T17" b="T18"/>
              <a:pathLst>
                <a:path w="44" h="55">
                  <a:moveTo>
                    <a:pt x="0" y="54"/>
                  </a:moveTo>
                  <a:lnTo>
                    <a:pt x="0" y="0"/>
                  </a:lnTo>
                  <a:lnTo>
                    <a:pt x="43" y="0"/>
                  </a:lnTo>
                  <a:lnTo>
                    <a:pt x="43" y="54"/>
                  </a:lnTo>
                  <a:lnTo>
                    <a:pt x="0" y="54"/>
                  </a:lnTo>
                </a:path>
              </a:pathLst>
            </a:custGeom>
            <a:solidFill>
              <a:srgbClr val="FF9900"/>
            </a:solidFill>
            <a:ln w="12700" cap="rnd">
              <a:noFill/>
              <a:round/>
              <a:headEnd/>
              <a:tailEnd/>
            </a:ln>
          </p:spPr>
          <p:txBody>
            <a:bodyPr>
              <a:prstTxWarp prst="textNoShape">
                <a:avLst/>
              </a:prstTxWarp>
            </a:bodyPr>
            <a:lstStyle/>
            <a:p>
              <a:endParaRPr lang="en-US"/>
            </a:p>
          </p:txBody>
        </p:sp>
      </p:grpSp>
      <p:sp>
        <p:nvSpPr>
          <p:cNvPr id="21595" name="Text Box 91"/>
          <p:cNvSpPr txBox="1">
            <a:spLocks noChangeArrowheads="1"/>
          </p:cNvSpPr>
          <p:nvPr/>
        </p:nvSpPr>
        <p:spPr bwMode="auto">
          <a:xfrm>
            <a:off x="5584825" y="3043238"/>
            <a:ext cx="3122613" cy="2041525"/>
          </a:xfrm>
          <a:prstGeom prst="rect">
            <a:avLst/>
          </a:prstGeom>
          <a:noFill/>
          <a:ln w="9525">
            <a:noFill/>
            <a:miter lim="800000"/>
            <a:headEnd/>
            <a:tailEnd/>
          </a:ln>
        </p:spPr>
        <p:txBody>
          <a:bodyPr>
            <a:prstTxWarp prst="textNoShape">
              <a:avLst/>
            </a:prstTxWarp>
            <a:spAutoFit/>
          </a:bodyPr>
          <a:lstStyle/>
          <a:p>
            <a:r>
              <a:rPr lang="en-US" sz="3200" b="1" i="1">
                <a:solidFill>
                  <a:srgbClr val="FF0000"/>
                </a:solidFill>
                <a:sym typeface="Symbol" pitchFamily="35" charset="2"/>
              </a:rPr>
              <a:t></a:t>
            </a:r>
            <a:r>
              <a:rPr lang="en-US" sz="3200" b="1" i="1" baseline="-25000">
                <a:solidFill>
                  <a:srgbClr val="FF0000"/>
                </a:solidFill>
                <a:sym typeface="Symbol" pitchFamily="35" charset="2"/>
              </a:rPr>
              <a:t>p</a:t>
            </a:r>
            <a:r>
              <a:rPr lang="en-US" sz="3200" b="1" i="1">
                <a:solidFill>
                  <a:srgbClr val="FF0000"/>
                </a:solidFill>
                <a:sym typeface="Symbol" pitchFamily="35" charset="2"/>
              </a:rPr>
              <a:t> &gt;&gt; </a:t>
            </a:r>
            <a:r>
              <a:rPr lang="en-US" sz="3200" b="1" i="1" baseline="-25000">
                <a:solidFill>
                  <a:srgbClr val="FF0000"/>
                </a:solidFill>
                <a:sym typeface="Symbol" pitchFamily="35" charset="2"/>
              </a:rPr>
              <a:t>l</a:t>
            </a:r>
            <a:r>
              <a:rPr lang="en-US" sz="3200" b="1" i="1">
                <a:solidFill>
                  <a:srgbClr val="FF0000"/>
                </a:solidFill>
                <a:sym typeface="Symbol" pitchFamily="35" charset="2"/>
              </a:rPr>
              <a:t> : v is +ve for all particles throughout the gradient </a:t>
            </a:r>
          </a:p>
        </p:txBody>
      </p:sp>
      <p:sp>
        <p:nvSpPr>
          <p:cNvPr id="21596" name="Rectangle 92"/>
          <p:cNvSpPr>
            <a:spLocks noGrp="1" noChangeArrowheads="1"/>
          </p:cNvSpPr>
          <p:nvPr>
            <p:ph type="title"/>
          </p:nvPr>
        </p:nvSpPr>
        <p:spPr>
          <a:xfrm>
            <a:off x="457200" y="304800"/>
            <a:ext cx="8248650" cy="933450"/>
          </a:xfrm>
        </p:spPr>
        <p:txBody>
          <a:bodyPr/>
          <a:lstStyle/>
          <a:p>
            <a:r>
              <a:rPr lang="en-US">
                <a:solidFill>
                  <a:srgbClr val="2D2DB9"/>
                </a:solidFill>
                <a:latin typeface="Arial" pitchFamily="35" charset="0"/>
                <a:ea typeface="ＭＳ Ｐゴシック" pitchFamily="35" charset="-128"/>
                <a:cs typeface="ＭＳ Ｐゴシック" pitchFamily="35" charset="-128"/>
              </a:rPr>
              <a:t>Separation of Particles According to Size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1596"/>
                                        </p:tgtEl>
                                        <p:attrNameLst>
                                          <p:attrName>style.visibility</p:attrName>
                                        </p:attrNameLst>
                                      </p:cBhvr>
                                      <p:to>
                                        <p:strVal val="visible"/>
                                      </p:to>
                                    </p:set>
                                    <p:animEffect transition="in" filter="checkerboard(across)">
                                      <p:cBhvr>
                                        <p:cTn id="7" dur="500"/>
                                        <p:tgtEl>
                                          <p:spTgt spid="2159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lef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595"/>
                                        </p:tgtEl>
                                        <p:attrNameLst>
                                          <p:attrName>style.visibility</p:attrName>
                                        </p:attrNameLst>
                                      </p:cBhvr>
                                      <p:to>
                                        <p:strVal val="visible"/>
                                      </p:to>
                                    </p:set>
                                    <p:animEffect transition="in" filter="dissolve">
                                      <p:cBhvr>
                                        <p:cTn id="32" dur="500"/>
                                        <p:tgtEl>
                                          <p:spTgt spid="21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5" grpId="0" autoUpdateAnimBg="0"/>
      <p:bldP spid="21596"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457200"/>
            <a:ext cx="8458200" cy="1143000"/>
          </a:xfrm>
        </p:spPr>
        <p:txBody>
          <a:bodyPr/>
          <a:lstStyle/>
          <a:p>
            <a:r>
              <a:rPr lang="en-US" smtClean="0">
                <a:latin typeface="Arial" pitchFamily="35" charset="0"/>
                <a:ea typeface="ＭＳ Ｐゴシック" pitchFamily="35" charset="-128"/>
                <a:cs typeface="ＭＳ Ｐゴシック" pitchFamily="35" charset="-128"/>
              </a:rPr>
              <a:t>SAFETY during Centrifugation</a:t>
            </a:r>
          </a:p>
        </p:txBody>
      </p:sp>
      <p:sp>
        <p:nvSpPr>
          <p:cNvPr id="97283" name="TextBox 2"/>
          <p:cNvSpPr txBox="1">
            <a:spLocks noChangeArrowheads="1"/>
          </p:cNvSpPr>
          <p:nvPr/>
        </p:nvSpPr>
        <p:spPr bwMode="auto">
          <a:xfrm>
            <a:off x="1219200" y="2209800"/>
            <a:ext cx="7467600" cy="2632075"/>
          </a:xfrm>
          <a:prstGeom prst="rect">
            <a:avLst/>
          </a:prstGeom>
          <a:noFill/>
          <a:ln w="9525">
            <a:noFill/>
            <a:miter lim="800000"/>
            <a:headEnd/>
            <a:tailEnd/>
          </a:ln>
        </p:spPr>
        <p:txBody>
          <a:bodyPr>
            <a:prstTxWarp prst="textNoShape">
              <a:avLst/>
            </a:prstTxWarp>
            <a:spAutoFit/>
          </a:bodyPr>
          <a:lstStyle/>
          <a:p>
            <a:pPr>
              <a:spcBef>
                <a:spcPts val="1800"/>
              </a:spcBef>
            </a:pPr>
            <a:r>
              <a:rPr lang="en-US">
                <a:solidFill>
                  <a:srgbClr val="FF0000"/>
                </a:solidFill>
                <a:latin typeface="Arial" pitchFamily="35" charset="0"/>
              </a:rPr>
              <a:t>A rotor spinning at high speed is DANGEROUS</a:t>
            </a:r>
          </a:p>
          <a:p>
            <a:pPr>
              <a:spcBef>
                <a:spcPts val="1800"/>
              </a:spcBef>
            </a:pPr>
            <a:r>
              <a:rPr lang="en-US">
                <a:latin typeface="Arial" pitchFamily="35" charset="0"/>
              </a:rPr>
              <a:t>Always balance the tubes, to avoid damaging the centrifuge or yourself.</a:t>
            </a:r>
          </a:p>
          <a:p>
            <a:pPr>
              <a:spcBef>
                <a:spcPts val="1800"/>
              </a:spcBef>
            </a:pPr>
            <a:r>
              <a:rPr lang="en-US">
                <a:latin typeface="Arial" pitchFamily="35" charset="0"/>
              </a:rPr>
              <a:t>Never open a centrifuge that is spinning</a:t>
            </a:r>
          </a:p>
          <a:p>
            <a:pPr>
              <a:spcBef>
                <a:spcPts val="1800"/>
              </a:spcBef>
            </a:pPr>
            <a:r>
              <a:rPr lang="en-US">
                <a:latin typeface="Arial" pitchFamily="35" charset="0"/>
              </a:rPr>
              <a:t>Centrifuges generate aerosols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p:nvPr>
        </p:nvSpPr>
        <p:spPr>
          <a:xfrm>
            <a:off x="685800" y="381000"/>
            <a:ext cx="7772400" cy="838200"/>
          </a:xfrm>
        </p:spPr>
        <p:txBody>
          <a:bodyPr/>
          <a:lstStyle/>
          <a:p>
            <a:r>
              <a:rPr lang="en-US" smtClean="0">
                <a:latin typeface="Arial" pitchFamily="35" charset="0"/>
                <a:ea typeface="ＭＳ Ｐゴシック" pitchFamily="35" charset="-128"/>
                <a:cs typeface="ＭＳ Ｐゴシック" pitchFamily="35" charset="-128"/>
              </a:rPr>
              <a:t>SAFETY</a:t>
            </a:r>
          </a:p>
        </p:txBody>
      </p:sp>
      <p:pic>
        <p:nvPicPr>
          <p:cNvPr id="98307" name="Picture 2" descr="http://www.chemistry.nmsu.edu/Instrumentation/Cent_1.jpg"/>
          <p:cNvPicPr>
            <a:picLocks noChangeAspect="1" noChangeArrowheads="1"/>
          </p:cNvPicPr>
          <p:nvPr/>
        </p:nvPicPr>
        <p:blipFill>
          <a:blip r:embed="rId2"/>
          <a:srcRect/>
          <a:stretch>
            <a:fillRect/>
          </a:stretch>
        </p:blipFill>
        <p:spPr bwMode="auto">
          <a:xfrm>
            <a:off x="1905000" y="1600200"/>
            <a:ext cx="5105400" cy="458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a:xfrm>
            <a:off x="685800" y="6248400"/>
            <a:ext cx="1905000" cy="457200"/>
          </a:xfrm>
          <a:noFill/>
        </p:spPr>
        <p:txBody>
          <a:bodyPr/>
          <a:lstStyle/>
          <a:p>
            <a:pPr algn="l"/>
            <a:fld id="{10D61836-AE5F-8142-ACDC-5CCB42FCB618}" type="slidenum">
              <a:rPr lang="en-US"/>
              <a:pPr algn="l"/>
              <a:t>4</a:t>
            </a:fld>
            <a:endParaRPr lang="en-US"/>
          </a:p>
        </p:txBody>
      </p:sp>
      <p:sp>
        <p:nvSpPr>
          <p:cNvPr id="29699" name="Rectangle 4"/>
          <p:cNvSpPr>
            <a:spLocks noGrp="1" noChangeArrowheads="1"/>
          </p:cNvSpPr>
          <p:nvPr>
            <p:ph type="title"/>
          </p:nvPr>
        </p:nvSpPr>
        <p:spPr>
          <a:xfrm>
            <a:off x="685800" y="457200"/>
            <a:ext cx="7772400" cy="1143000"/>
          </a:xfrm>
        </p:spPr>
        <p:txBody>
          <a:bodyPr/>
          <a:lstStyle/>
          <a:p>
            <a:pPr eaLnBrk="1" hangingPunct="1"/>
            <a:r>
              <a:rPr lang="en-US">
                <a:latin typeface="Arial" pitchFamily="35" charset="0"/>
                <a:ea typeface="ＭＳ Ｐゴシック" pitchFamily="35" charset="-128"/>
                <a:cs typeface="ＭＳ Ｐゴシック" pitchFamily="35" charset="-128"/>
              </a:rPr>
              <a:t>Energy-Related Organelles:</a:t>
            </a:r>
            <a:br>
              <a:rPr lang="en-US">
                <a:latin typeface="Arial" pitchFamily="35" charset="0"/>
                <a:ea typeface="ＭＳ Ｐゴシック" pitchFamily="35" charset="-128"/>
                <a:cs typeface="ＭＳ Ｐゴシック" pitchFamily="35" charset="-128"/>
              </a:rPr>
            </a:br>
            <a:r>
              <a:rPr lang="en-US">
                <a:solidFill>
                  <a:srgbClr val="66FF33"/>
                </a:solidFill>
                <a:latin typeface="Arial" pitchFamily="35" charset="0"/>
                <a:ea typeface="ＭＳ Ｐゴシック" pitchFamily="35" charset="-128"/>
                <a:cs typeface="ＭＳ Ｐゴシック" pitchFamily="35" charset="-128"/>
              </a:rPr>
              <a:t>Mitochondria</a:t>
            </a:r>
          </a:p>
        </p:txBody>
      </p:sp>
      <p:sp>
        <p:nvSpPr>
          <p:cNvPr id="29700" name="Rectangle 5"/>
          <p:cNvSpPr>
            <a:spLocks noGrp="1" noChangeArrowheads="1"/>
          </p:cNvSpPr>
          <p:nvPr>
            <p:ph type="body" idx="1"/>
          </p:nvPr>
        </p:nvSpPr>
        <p:spPr/>
        <p:txBody>
          <a:bodyPr/>
          <a:lstStyle/>
          <a:p>
            <a:pPr eaLnBrk="1" hangingPunct="1">
              <a:spcBef>
                <a:spcPts val="600"/>
              </a:spcBef>
            </a:pPr>
            <a:r>
              <a:rPr lang="en-US">
                <a:latin typeface="Helvetica" pitchFamily="35" charset="0"/>
                <a:ea typeface="ＭＳ Ｐゴシック" pitchFamily="35" charset="-128"/>
                <a:cs typeface="ＭＳ Ｐゴシック" pitchFamily="35" charset="-128"/>
              </a:rPr>
              <a:t>Bounded by double membrane</a:t>
            </a:r>
          </a:p>
          <a:p>
            <a:pPr lvl="1" eaLnBrk="1" hangingPunct="1">
              <a:spcBef>
                <a:spcPts val="600"/>
              </a:spcBef>
            </a:pPr>
            <a:r>
              <a:rPr lang="en-US">
                <a:solidFill>
                  <a:srgbClr val="66FF33"/>
                </a:solidFill>
                <a:latin typeface="Arial" pitchFamily="35" charset="0"/>
              </a:rPr>
              <a:t>Cristae</a:t>
            </a:r>
            <a:r>
              <a:rPr lang="en-US">
                <a:latin typeface="Arial" pitchFamily="35" charset="0"/>
              </a:rPr>
              <a:t> – Infoldings of inner membrane that encloses matrix</a:t>
            </a:r>
          </a:p>
          <a:p>
            <a:pPr lvl="1" eaLnBrk="1" hangingPunct="1">
              <a:spcBef>
                <a:spcPts val="600"/>
              </a:spcBef>
            </a:pPr>
            <a:r>
              <a:rPr lang="en-US">
                <a:solidFill>
                  <a:srgbClr val="66FF33"/>
                </a:solidFill>
                <a:latin typeface="Arial" pitchFamily="35" charset="0"/>
              </a:rPr>
              <a:t>Matrix</a:t>
            </a:r>
            <a:r>
              <a:rPr lang="en-US">
                <a:latin typeface="Arial" pitchFamily="35" charset="0"/>
              </a:rPr>
              <a:t> – Inner semifluid containing respiratory enzymes</a:t>
            </a:r>
          </a:p>
          <a:p>
            <a:pPr eaLnBrk="1" hangingPunct="1">
              <a:spcBef>
                <a:spcPts val="600"/>
              </a:spcBef>
            </a:pPr>
            <a:r>
              <a:rPr lang="en-US">
                <a:latin typeface="Helvetica" pitchFamily="35" charset="0"/>
                <a:ea typeface="ＭＳ Ｐゴシック" pitchFamily="35" charset="-128"/>
                <a:cs typeface="ＭＳ Ｐゴシック" pitchFamily="35" charset="-128"/>
              </a:rPr>
              <a:t>Involved in </a:t>
            </a:r>
            <a:r>
              <a:rPr lang="en-US">
                <a:solidFill>
                  <a:srgbClr val="66FF33"/>
                </a:solidFill>
                <a:latin typeface="Helvetica" pitchFamily="35" charset="0"/>
                <a:ea typeface="ＭＳ Ｐゴシック" pitchFamily="35" charset="-128"/>
                <a:cs typeface="ＭＳ Ｐゴシック" pitchFamily="35" charset="-128"/>
              </a:rPr>
              <a:t>cellular respiration</a:t>
            </a:r>
          </a:p>
          <a:p>
            <a:pPr eaLnBrk="1" hangingPunct="1">
              <a:spcBef>
                <a:spcPts val="600"/>
              </a:spcBef>
            </a:pPr>
            <a:r>
              <a:rPr lang="en-US">
                <a:latin typeface="Helvetica" pitchFamily="35" charset="0"/>
                <a:ea typeface="ＭＳ Ｐゴシック" pitchFamily="35" charset="-128"/>
                <a:cs typeface="ＭＳ Ｐゴシック" pitchFamily="35" charset="-128"/>
              </a:rPr>
              <a:t>Produce most of </a:t>
            </a:r>
            <a:r>
              <a:rPr lang="en-US">
                <a:solidFill>
                  <a:srgbClr val="66FF33"/>
                </a:solidFill>
                <a:latin typeface="Helvetica" pitchFamily="35" charset="0"/>
                <a:ea typeface="ＭＳ Ｐゴシック" pitchFamily="35" charset="-128"/>
                <a:cs typeface="ＭＳ Ｐゴシック" pitchFamily="35" charset="-128"/>
              </a:rPr>
              <a:t>ATP</a:t>
            </a:r>
            <a:r>
              <a:rPr lang="en-US">
                <a:latin typeface="Helvetica" pitchFamily="35" charset="0"/>
                <a:ea typeface="ＭＳ Ｐゴシック" pitchFamily="35" charset="-128"/>
                <a:cs typeface="ＭＳ Ｐゴシック" pitchFamily="35" charset="-128"/>
              </a:rPr>
              <a:t> utilized by the cell</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57200" y="533400"/>
            <a:ext cx="8305800" cy="838200"/>
          </a:xfrm>
        </p:spPr>
        <p:txBody>
          <a:bodyPr/>
          <a:lstStyle/>
          <a:p>
            <a:r>
              <a:rPr lang="en-US">
                <a:latin typeface="Arial" pitchFamily="35" charset="0"/>
                <a:ea typeface="ＭＳ Ｐゴシック" pitchFamily="35" charset="-128"/>
                <a:cs typeface="ＭＳ Ｐゴシック" pitchFamily="35" charset="-128"/>
              </a:rPr>
              <a:t>Balance your Tubes, Always!!</a:t>
            </a:r>
          </a:p>
        </p:txBody>
      </p:sp>
      <p:pic>
        <p:nvPicPr>
          <p:cNvPr id="99331" name="Picture 2" descr="http://web.mit.edu/7.02/virtual_lab/PBC/PBC1pics/balancetubes.jpg"/>
          <p:cNvPicPr>
            <a:picLocks noChangeAspect="1" noChangeArrowheads="1"/>
          </p:cNvPicPr>
          <p:nvPr/>
        </p:nvPicPr>
        <p:blipFill>
          <a:blip r:embed="rId2"/>
          <a:srcRect/>
          <a:stretch>
            <a:fillRect/>
          </a:stretch>
        </p:blipFill>
        <p:spPr bwMode="auto">
          <a:xfrm>
            <a:off x="1524000" y="1752600"/>
            <a:ext cx="6096000" cy="42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p:nvPr>
        </p:nvSpPr>
        <p:spPr>
          <a:xfrm>
            <a:off x="685800" y="381000"/>
            <a:ext cx="7772400" cy="868363"/>
          </a:xfrm>
        </p:spPr>
        <p:txBody>
          <a:bodyPr/>
          <a:lstStyle/>
          <a:p>
            <a:r>
              <a:rPr lang="en-US">
                <a:latin typeface="Arial" pitchFamily="35" charset="0"/>
                <a:ea typeface="ＭＳ Ｐゴシック" pitchFamily="35" charset="-128"/>
                <a:cs typeface="ＭＳ Ｐゴシック" pitchFamily="35" charset="-128"/>
              </a:rPr>
              <a:t>Load Tubes Evenly</a:t>
            </a:r>
          </a:p>
        </p:txBody>
      </p:sp>
      <p:pic>
        <p:nvPicPr>
          <p:cNvPr id="100355" name="Picture 2" descr="http://www.crscientific.com/balanced-rotor.jpg"/>
          <p:cNvPicPr>
            <a:picLocks noChangeAspect="1" noChangeArrowheads="1"/>
          </p:cNvPicPr>
          <p:nvPr/>
        </p:nvPicPr>
        <p:blipFill>
          <a:blip r:embed="rId2"/>
          <a:srcRect/>
          <a:stretch>
            <a:fillRect/>
          </a:stretch>
        </p:blipFill>
        <p:spPr bwMode="auto">
          <a:xfrm>
            <a:off x="1676400" y="1447800"/>
            <a:ext cx="5257800" cy="501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52400" y="381000"/>
            <a:ext cx="8839200" cy="1143000"/>
          </a:xfrm>
        </p:spPr>
        <p:txBody>
          <a:bodyPr/>
          <a:lstStyle/>
          <a:p>
            <a:r>
              <a:rPr lang="en-US" smtClean="0">
                <a:latin typeface="Arial" pitchFamily="35" charset="0"/>
                <a:ea typeface="ＭＳ Ｐゴシック" pitchFamily="35" charset="-128"/>
                <a:cs typeface="ＭＳ Ｐゴシック" pitchFamily="35" charset="-128"/>
              </a:rPr>
              <a:t>Organelle Separation Procedure</a:t>
            </a:r>
          </a:p>
        </p:txBody>
      </p:sp>
      <p:sp>
        <p:nvSpPr>
          <p:cNvPr id="101379" name="Rectangle 4"/>
          <p:cNvSpPr>
            <a:spLocks noGrp="1" noChangeArrowheads="1"/>
          </p:cNvSpPr>
          <p:nvPr>
            <p:ph type="body" sz="half" idx="2"/>
          </p:nvPr>
        </p:nvSpPr>
        <p:spPr>
          <a:xfrm>
            <a:off x="3581400" y="1905000"/>
            <a:ext cx="5105400" cy="4114800"/>
          </a:xfrm>
        </p:spPr>
        <p:txBody>
          <a:bodyPr/>
          <a:lstStyle/>
          <a:p>
            <a:pPr>
              <a:lnSpc>
                <a:spcPct val="90000"/>
              </a:lnSpc>
            </a:pPr>
            <a:r>
              <a:rPr lang="en-US" sz="2800" smtClean="0">
                <a:solidFill>
                  <a:schemeClr val="accent2"/>
                </a:solidFill>
                <a:latin typeface="Helvetica" pitchFamily="35" charset="0"/>
                <a:ea typeface="ＭＳ Ｐゴシック" pitchFamily="35" charset="-128"/>
                <a:cs typeface="ＭＳ Ｐゴシック" pitchFamily="35" charset="-128"/>
              </a:rPr>
              <a:t>Cut tissue in an ice-cold isotonic buffer. It is cold to stop enzyme reactions, isotonic to stop osmosis and a buffer to stop pH changes.</a:t>
            </a:r>
          </a:p>
          <a:p>
            <a:pPr>
              <a:lnSpc>
                <a:spcPct val="90000"/>
              </a:lnSpc>
            </a:pPr>
            <a:r>
              <a:rPr lang="en-US" sz="2800" smtClean="0">
                <a:solidFill>
                  <a:schemeClr val="accent2"/>
                </a:solidFill>
                <a:latin typeface="Helvetica" pitchFamily="35" charset="0"/>
                <a:ea typeface="ＭＳ Ｐゴシック" pitchFamily="35" charset="-128"/>
                <a:cs typeface="ＭＳ Ｐゴシック" pitchFamily="35" charset="-128"/>
              </a:rPr>
              <a:t>Grind tissue in a blender to break open cells.</a:t>
            </a:r>
          </a:p>
          <a:p>
            <a:pPr>
              <a:lnSpc>
                <a:spcPct val="90000"/>
              </a:lnSpc>
            </a:pPr>
            <a:r>
              <a:rPr lang="en-US" sz="2800" smtClean="0">
                <a:solidFill>
                  <a:schemeClr val="accent2"/>
                </a:solidFill>
                <a:latin typeface="Helvetica" pitchFamily="35" charset="0"/>
                <a:ea typeface="ＭＳ Ｐゴシック" pitchFamily="35" charset="-128"/>
                <a:cs typeface="ＭＳ Ｐゴシック" pitchFamily="35" charset="-128"/>
              </a:rPr>
              <a:t>Filter to remove insoluble tissue</a:t>
            </a:r>
          </a:p>
        </p:txBody>
      </p:sp>
      <p:sp>
        <p:nvSpPr>
          <p:cNvPr id="101380" name="Rectangle 5"/>
          <p:cNvSpPr>
            <a:spLocks noChangeArrowheads="1"/>
          </p:cNvSpPr>
          <p:nvPr/>
        </p:nvSpPr>
        <p:spPr bwMode="auto">
          <a:xfrm>
            <a:off x="-119063" y="-1285875"/>
            <a:ext cx="9144001" cy="0"/>
          </a:xfrm>
          <a:prstGeom prst="rect">
            <a:avLst/>
          </a:prstGeom>
          <a:noFill/>
          <a:ln w="9525">
            <a:noFill/>
            <a:miter lim="800000"/>
            <a:headEnd/>
            <a:tailEnd/>
          </a:ln>
        </p:spPr>
        <p:txBody>
          <a:bodyPr>
            <a:prstTxWarp prst="textNoShape">
              <a:avLst/>
            </a:prstTxWarp>
            <a:spAutoFit/>
          </a:bodyPr>
          <a:lstStyle/>
          <a:p>
            <a:endParaRPr lang="en-US"/>
          </a:p>
        </p:txBody>
      </p:sp>
      <p:sp>
        <p:nvSpPr>
          <p:cNvPr id="101381" name="Rectangle 6"/>
          <p:cNvSpPr>
            <a:spLocks noChangeArrowheads="1"/>
          </p:cNvSpPr>
          <p:nvPr/>
        </p:nvSpPr>
        <p:spPr bwMode="auto">
          <a:xfrm>
            <a:off x="1023938" y="-1285875"/>
            <a:ext cx="6858000" cy="0"/>
          </a:xfrm>
          <a:prstGeom prst="rect">
            <a:avLst/>
          </a:prstGeom>
          <a:noFill/>
          <a:ln w="9525">
            <a:noFill/>
            <a:miter lim="800000"/>
            <a:headEnd/>
            <a:tailEnd/>
          </a:ln>
        </p:spPr>
        <p:txBody>
          <a:bodyPr>
            <a:prstTxWarp prst="textNoShape">
              <a:avLst/>
            </a:prstTxWarp>
            <a:spAutoFit/>
          </a:bodyPr>
          <a:lstStyle/>
          <a:p>
            <a:endParaRPr lang="en-US"/>
          </a:p>
        </p:txBody>
      </p:sp>
      <p:sp>
        <p:nvSpPr>
          <p:cNvPr id="101382" name="Rectangle 9"/>
          <p:cNvSpPr>
            <a:spLocks noChangeArrowheads="1"/>
          </p:cNvSpPr>
          <p:nvPr/>
        </p:nvSpPr>
        <p:spPr bwMode="auto">
          <a:xfrm>
            <a:off x="1589088" y="2778125"/>
            <a:ext cx="5965825" cy="0"/>
          </a:xfrm>
          <a:prstGeom prst="rect">
            <a:avLst/>
          </a:prstGeom>
          <a:noFill/>
          <a:ln w="9525">
            <a:noFill/>
            <a:miter lim="800000"/>
            <a:headEnd/>
            <a:tailEnd/>
          </a:ln>
        </p:spPr>
        <p:txBody>
          <a:bodyPr>
            <a:prstTxWarp prst="textNoShape">
              <a:avLst/>
            </a:prstTxWarp>
            <a:spAutoFit/>
          </a:bodyPr>
          <a:lstStyle/>
          <a:p>
            <a:endParaRPr lang="en-US"/>
          </a:p>
        </p:txBody>
      </p:sp>
      <p:pic>
        <p:nvPicPr>
          <p:cNvPr id="101383" name="Picture 13" descr="View image preview">
            <a:hlinkClick r:id="rId2"/>
          </p:cNvPr>
          <p:cNvPicPr>
            <a:picLocks noGrp="1" noChangeAspect="1" noChangeArrowheads="1"/>
          </p:cNvPicPr>
          <p:nvPr>
            <p:ph type="clipArt" sz="half" idx="1"/>
          </p:nvPr>
        </p:nvPicPr>
        <p:blipFill>
          <a:blip r:embed="rId3"/>
          <a:srcRect/>
          <a:stretch>
            <a:fillRect/>
          </a:stretch>
        </p:blipFill>
        <p:spPr>
          <a:xfrm>
            <a:off x="457200" y="1905000"/>
            <a:ext cx="2768600" cy="41148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57200" y="533400"/>
            <a:ext cx="8305800" cy="1143000"/>
          </a:xfrm>
        </p:spPr>
        <p:txBody>
          <a:bodyPr/>
          <a:lstStyle/>
          <a:p>
            <a:r>
              <a:rPr lang="en-US" smtClean="0">
                <a:latin typeface="Arial" pitchFamily="35" charset="0"/>
                <a:ea typeface="ＭＳ Ｐゴシック" pitchFamily="35" charset="-128"/>
                <a:cs typeface="ＭＳ Ｐゴシック" pitchFamily="35" charset="-128"/>
              </a:rPr>
              <a:t>Quantitation of Concentration</a:t>
            </a:r>
          </a:p>
        </p:txBody>
      </p:sp>
      <p:sp>
        <p:nvSpPr>
          <p:cNvPr id="102403" name="Text Placeholder 3"/>
          <p:cNvSpPr>
            <a:spLocks noGrp="1"/>
          </p:cNvSpPr>
          <p:nvPr>
            <p:ph type="body" sz="half" idx="2"/>
          </p:nvPr>
        </p:nvSpPr>
        <p:spPr>
          <a:xfrm>
            <a:off x="762000" y="1981200"/>
            <a:ext cx="7696200" cy="4114800"/>
          </a:xfrm>
        </p:spPr>
        <p:txBody>
          <a:bodyPr/>
          <a:lstStyle/>
          <a:p>
            <a:r>
              <a:rPr lang="en-US" smtClean="0">
                <a:latin typeface="Helvetica" pitchFamily="35" charset="0"/>
                <a:ea typeface="ＭＳ Ｐゴシック" pitchFamily="35" charset="-128"/>
                <a:cs typeface="ＭＳ Ｐゴシック" pitchFamily="35" charset="-128"/>
              </a:rPr>
              <a:t>UV/vis Absorption</a:t>
            </a:r>
          </a:p>
          <a:p>
            <a:r>
              <a:rPr lang="en-US" smtClean="0">
                <a:latin typeface="Helvetica" pitchFamily="35" charset="0"/>
                <a:ea typeface="ＭＳ Ｐゴシック" pitchFamily="35" charset="-128"/>
                <a:cs typeface="ＭＳ Ｐゴシック" pitchFamily="35" charset="-128"/>
              </a:rPr>
              <a:t>Limitation of Beer-Lambert Equation</a:t>
            </a:r>
          </a:p>
          <a:p>
            <a:r>
              <a:rPr lang="en-US" smtClean="0">
                <a:latin typeface="Helvetica" pitchFamily="35" charset="0"/>
                <a:ea typeface="ＭＳ Ｐゴシック" pitchFamily="35" charset="-128"/>
                <a:cs typeface="ＭＳ Ｐゴシック" pitchFamily="35" charset="-128"/>
              </a:rPr>
              <a:t>Correct Choice of Wavelength</a:t>
            </a:r>
          </a:p>
          <a:p>
            <a:r>
              <a:rPr lang="en-US" smtClean="0">
                <a:latin typeface="Helvetica" pitchFamily="35" charset="0"/>
                <a:ea typeface="ＭＳ Ｐゴシック" pitchFamily="35" charset="-128"/>
                <a:cs typeface="ＭＳ Ｐゴシック" pitchFamily="35" charset="-128"/>
              </a:rPr>
              <a:t>Spec 20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762000" y="152400"/>
            <a:ext cx="7772400" cy="533400"/>
          </a:xfrm>
        </p:spPr>
        <p:txBody>
          <a:bodyPr/>
          <a:lstStyle/>
          <a:p>
            <a:pPr eaLnBrk="1" hangingPunct="1"/>
            <a:r>
              <a:rPr lang="en-US">
                <a:latin typeface="Arial" pitchFamily="35" charset="0"/>
                <a:ea typeface="ＭＳ Ｐゴシック" pitchFamily="35" charset="-128"/>
                <a:cs typeface="ＭＳ Ｐゴシック" pitchFamily="35" charset="-128"/>
              </a:rPr>
              <a:t>Beer’s Law</a:t>
            </a:r>
          </a:p>
        </p:txBody>
      </p:sp>
      <p:sp>
        <p:nvSpPr>
          <p:cNvPr id="103427" name="Rectangle 3"/>
          <p:cNvSpPr>
            <a:spLocks noGrp="1" noChangeArrowheads="1"/>
          </p:cNvSpPr>
          <p:nvPr>
            <p:ph type="body" idx="1"/>
          </p:nvPr>
        </p:nvSpPr>
        <p:spPr>
          <a:xfrm>
            <a:off x="685800" y="4038600"/>
            <a:ext cx="8229600" cy="2362200"/>
          </a:xfrm>
        </p:spPr>
        <p:txBody>
          <a:bodyPr/>
          <a:lstStyle/>
          <a:p>
            <a:pPr eaLnBrk="1" hangingPunct="1"/>
            <a:r>
              <a:rPr lang="en-US" sz="2800">
                <a:latin typeface="Helvetica" pitchFamily="35" charset="0"/>
                <a:ea typeface="ＭＳ Ｐゴシック" pitchFamily="35" charset="-128"/>
                <a:cs typeface="ＭＳ Ｐゴシック" pitchFamily="35" charset="-128"/>
              </a:rPr>
              <a:t>A = -logT = log(P</a:t>
            </a:r>
            <a:r>
              <a:rPr lang="en-US" sz="2800" baseline="-25000">
                <a:latin typeface="Helvetica" pitchFamily="35" charset="0"/>
                <a:ea typeface="ＭＳ Ｐゴシック" pitchFamily="35" charset="-128"/>
                <a:cs typeface="ＭＳ Ｐゴシック" pitchFamily="35" charset="-128"/>
              </a:rPr>
              <a:t>0</a:t>
            </a:r>
            <a:r>
              <a:rPr lang="en-US" sz="2800">
                <a:latin typeface="Helvetica" pitchFamily="35" charset="0"/>
                <a:ea typeface="ＭＳ Ｐゴシック" pitchFamily="35" charset="-128"/>
                <a:cs typeface="ＭＳ Ｐゴシック" pitchFamily="35" charset="-128"/>
              </a:rPr>
              <a:t>/P) = </a:t>
            </a:r>
            <a:r>
              <a:rPr lang="en-US" sz="2800">
                <a:latin typeface="Symbol" pitchFamily="35" charset="2"/>
                <a:ea typeface="ＭＳ Ｐゴシック" pitchFamily="35" charset="-128"/>
                <a:cs typeface="ＭＳ Ｐゴシック" pitchFamily="35" charset="-128"/>
              </a:rPr>
              <a:t>e</a:t>
            </a:r>
            <a:r>
              <a:rPr lang="en-US" sz="2800">
                <a:latin typeface="Helvetica" pitchFamily="35" charset="0"/>
                <a:ea typeface="ＭＳ Ｐゴシック" pitchFamily="35" charset="-128"/>
                <a:cs typeface="ＭＳ Ｐゴシック" pitchFamily="35" charset="-128"/>
              </a:rPr>
              <a:t>cL</a:t>
            </a:r>
          </a:p>
          <a:p>
            <a:pPr eaLnBrk="1" hangingPunct="1"/>
            <a:r>
              <a:rPr lang="en-US" sz="2800">
                <a:latin typeface="Helvetica" pitchFamily="35" charset="0"/>
                <a:ea typeface="ＭＳ Ｐゴシック" pitchFamily="35" charset="-128"/>
                <a:cs typeface="ＭＳ Ｐゴシック" pitchFamily="35" charset="-128"/>
              </a:rPr>
              <a:t>T = P</a:t>
            </a:r>
            <a:r>
              <a:rPr lang="en-US" sz="2800" baseline="-25000">
                <a:latin typeface="Helvetica" pitchFamily="35" charset="0"/>
                <a:ea typeface="ＭＳ Ｐゴシック" pitchFamily="35" charset="-128"/>
                <a:cs typeface="ＭＳ Ｐゴシック" pitchFamily="35" charset="-128"/>
              </a:rPr>
              <a:t>solution</a:t>
            </a:r>
            <a:r>
              <a:rPr lang="en-US" sz="2800">
                <a:latin typeface="Helvetica" pitchFamily="35" charset="0"/>
                <a:ea typeface="ＭＳ Ｐゴシック" pitchFamily="35" charset="-128"/>
                <a:cs typeface="ＭＳ Ｐゴシック" pitchFamily="35" charset="-128"/>
              </a:rPr>
              <a:t>/P</a:t>
            </a:r>
            <a:r>
              <a:rPr lang="en-US" sz="2800" baseline="-25000">
                <a:latin typeface="Helvetica" pitchFamily="35" charset="0"/>
                <a:ea typeface="ＭＳ Ｐゴシック" pitchFamily="35" charset="-128"/>
                <a:cs typeface="ＭＳ Ｐゴシック" pitchFamily="35" charset="-128"/>
              </a:rPr>
              <a:t>solvent</a:t>
            </a:r>
            <a:r>
              <a:rPr lang="en-US" sz="2800">
                <a:latin typeface="Helvetica" pitchFamily="35" charset="0"/>
                <a:ea typeface="ＭＳ Ｐゴシック" pitchFamily="35" charset="-128"/>
                <a:cs typeface="ＭＳ Ｐゴシック" pitchFamily="35" charset="-128"/>
              </a:rPr>
              <a:t> = P/P</a:t>
            </a:r>
            <a:r>
              <a:rPr lang="en-US" sz="2800" baseline="-25000">
                <a:latin typeface="Helvetica" pitchFamily="35" charset="0"/>
                <a:ea typeface="ＭＳ Ｐゴシック" pitchFamily="35" charset="-128"/>
                <a:cs typeface="ＭＳ Ｐゴシック" pitchFamily="35" charset="-128"/>
              </a:rPr>
              <a:t>0</a:t>
            </a:r>
          </a:p>
          <a:p>
            <a:pPr eaLnBrk="1" hangingPunct="1"/>
            <a:r>
              <a:rPr lang="en-US" sz="2800">
                <a:latin typeface="Helvetica" pitchFamily="35" charset="0"/>
                <a:ea typeface="ＭＳ Ｐゴシック" pitchFamily="35" charset="-128"/>
                <a:cs typeface="ＭＳ Ｐゴシック" pitchFamily="35" charset="-128"/>
              </a:rPr>
              <a:t>Works for monochromatic light</a:t>
            </a:r>
          </a:p>
          <a:p>
            <a:pPr eaLnBrk="1" hangingPunct="1"/>
            <a:r>
              <a:rPr lang="en-US" sz="2800">
                <a:latin typeface="Helvetica" pitchFamily="35" charset="0"/>
                <a:ea typeface="ＭＳ Ｐゴシック" pitchFamily="35" charset="-128"/>
                <a:cs typeface="ＭＳ Ｐゴシック" pitchFamily="35" charset="-128"/>
              </a:rPr>
              <a:t>Compound x has a unique </a:t>
            </a:r>
            <a:r>
              <a:rPr lang="en-US" sz="2800">
                <a:latin typeface="Symbol" pitchFamily="35" charset="2"/>
                <a:ea typeface="ＭＳ Ｐゴシック" pitchFamily="35" charset="-128"/>
                <a:cs typeface="ＭＳ Ｐゴシック" pitchFamily="35" charset="-128"/>
              </a:rPr>
              <a:t>e</a:t>
            </a:r>
            <a:r>
              <a:rPr lang="en-US" sz="2800">
                <a:latin typeface="Helvetica" pitchFamily="35" charset="0"/>
                <a:ea typeface="ＭＳ Ｐゴシック" pitchFamily="35" charset="-128"/>
                <a:cs typeface="ＭＳ Ｐゴシック" pitchFamily="35" charset="-128"/>
              </a:rPr>
              <a:t> at different wavelengths</a:t>
            </a:r>
          </a:p>
          <a:p>
            <a:pPr eaLnBrk="1" hangingPunct="1"/>
            <a:endParaRPr lang="en-US" sz="2800" baseline="-25000">
              <a:latin typeface="Helvetica" pitchFamily="35" charset="0"/>
              <a:ea typeface="ＭＳ Ｐゴシック" pitchFamily="35" charset="-128"/>
              <a:cs typeface="ＭＳ Ｐゴシック" pitchFamily="35" charset="-128"/>
            </a:endParaRPr>
          </a:p>
        </p:txBody>
      </p:sp>
      <p:sp>
        <p:nvSpPr>
          <p:cNvPr id="103428" name="Line 16"/>
          <p:cNvSpPr>
            <a:spLocks noChangeShapeType="1"/>
          </p:cNvSpPr>
          <p:nvPr/>
        </p:nvSpPr>
        <p:spPr bwMode="auto">
          <a:xfrm>
            <a:off x="914400" y="5943600"/>
            <a:ext cx="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103429" name="Group 54"/>
          <p:cNvGrpSpPr>
            <a:grpSpLocks/>
          </p:cNvGrpSpPr>
          <p:nvPr/>
        </p:nvGrpSpPr>
        <p:grpSpPr bwMode="auto">
          <a:xfrm>
            <a:off x="990600" y="914400"/>
            <a:ext cx="7105650" cy="2782888"/>
            <a:chOff x="144" y="2279"/>
            <a:chExt cx="4476" cy="1753"/>
          </a:xfrm>
        </p:grpSpPr>
        <p:sp>
          <p:nvSpPr>
            <p:cNvPr id="103430" name="Text Box 18"/>
            <p:cNvSpPr txBox="1">
              <a:spLocks noChangeArrowheads="1"/>
            </p:cNvSpPr>
            <p:nvPr/>
          </p:nvSpPr>
          <p:spPr bwMode="auto">
            <a:xfrm>
              <a:off x="2198" y="2279"/>
              <a:ext cx="580" cy="231"/>
            </a:xfrm>
            <a:prstGeom prst="rect">
              <a:avLst/>
            </a:prstGeom>
            <a:noFill/>
            <a:ln w="9525">
              <a:noFill/>
              <a:miter lim="800000"/>
              <a:headEnd/>
              <a:tailEnd/>
            </a:ln>
          </p:spPr>
          <p:txBody>
            <a:bodyPr wrap="none">
              <a:prstTxWarp prst="textNoShape">
                <a:avLst/>
              </a:prstTxWarp>
              <a:spAutoFit/>
            </a:bodyPr>
            <a:lstStyle/>
            <a:p>
              <a:r>
                <a:rPr lang="en-US"/>
                <a:t>cuvette</a:t>
              </a:r>
            </a:p>
          </p:txBody>
        </p:sp>
        <p:sp>
          <p:nvSpPr>
            <p:cNvPr id="103431" name="Text Box 19"/>
            <p:cNvSpPr txBox="1">
              <a:spLocks noChangeArrowheads="1"/>
            </p:cNvSpPr>
            <p:nvPr/>
          </p:nvSpPr>
          <p:spPr bwMode="auto">
            <a:xfrm>
              <a:off x="336" y="2496"/>
              <a:ext cx="548" cy="231"/>
            </a:xfrm>
            <a:prstGeom prst="rect">
              <a:avLst/>
            </a:prstGeom>
            <a:noFill/>
            <a:ln w="9525">
              <a:noFill/>
              <a:miter lim="800000"/>
              <a:headEnd/>
              <a:tailEnd/>
            </a:ln>
          </p:spPr>
          <p:txBody>
            <a:bodyPr wrap="none">
              <a:prstTxWarp prst="textNoShape">
                <a:avLst/>
              </a:prstTxWarp>
              <a:spAutoFit/>
            </a:bodyPr>
            <a:lstStyle/>
            <a:p>
              <a:r>
                <a:rPr lang="en-US"/>
                <a:t>source</a:t>
              </a:r>
            </a:p>
          </p:txBody>
        </p:sp>
        <p:sp>
          <p:nvSpPr>
            <p:cNvPr id="103432" name="Text Box 20"/>
            <p:cNvSpPr txBox="1">
              <a:spLocks noChangeArrowheads="1"/>
            </p:cNvSpPr>
            <p:nvPr/>
          </p:nvSpPr>
          <p:spPr bwMode="auto">
            <a:xfrm>
              <a:off x="1152" y="2352"/>
              <a:ext cx="292" cy="231"/>
            </a:xfrm>
            <a:prstGeom prst="rect">
              <a:avLst/>
            </a:prstGeom>
            <a:noFill/>
            <a:ln w="9525">
              <a:noFill/>
              <a:miter lim="800000"/>
              <a:headEnd/>
              <a:tailEnd/>
            </a:ln>
          </p:spPr>
          <p:txBody>
            <a:bodyPr wrap="none">
              <a:prstTxWarp prst="textNoShape">
                <a:avLst/>
              </a:prstTxWarp>
              <a:spAutoFit/>
            </a:bodyPr>
            <a:lstStyle/>
            <a:p>
              <a:r>
                <a:rPr lang="en-US"/>
                <a:t>slit</a:t>
              </a:r>
            </a:p>
          </p:txBody>
        </p:sp>
        <p:sp>
          <p:nvSpPr>
            <p:cNvPr id="103433" name="Text Box 21"/>
            <p:cNvSpPr txBox="1">
              <a:spLocks noChangeArrowheads="1"/>
            </p:cNvSpPr>
            <p:nvPr/>
          </p:nvSpPr>
          <p:spPr bwMode="auto">
            <a:xfrm>
              <a:off x="3984" y="2688"/>
              <a:ext cx="636" cy="231"/>
            </a:xfrm>
            <a:prstGeom prst="rect">
              <a:avLst/>
            </a:prstGeom>
            <a:noFill/>
            <a:ln w="9525">
              <a:noFill/>
              <a:miter lim="800000"/>
              <a:headEnd/>
              <a:tailEnd/>
            </a:ln>
          </p:spPr>
          <p:txBody>
            <a:bodyPr wrap="none">
              <a:prstTxWarp prst="textNoShape">
                <a:avLst/>
              </a:prstTxWarp>
              <a:spAutoFit/>
            </a:bodyPr>
            <a:lstStyle/>
            <a:p>
              <a:r>
                <a:rPr lang="en-US"/>
                <a:t>detector</a:t>
              </a:r>
            </a:p>
          </p:txBody>
        </p:sp>
        <p:grpSp>
          <p:nvGrpSpPr>
            <p:cNvPr id="103434" name="Group 53"/>
            <p:cNvGrpSpPr>
              <a:grpSpLocks/>
            </p:cNvGrpSpPr>
            <p:nvPr/>
          </p:nvGrpSpPr>
          <p:grpSpPr bwMode="auto">
            <a:xfrm>
              <a:off x="144" y="2688"/>
              <a:ext cx="4464" cy="1344"/>
              <a:chOff x="144" y="2688"/>
              <a:chExt cx="4464" cy="1344"/>
            </a:xfrm>
          </p:grpSpPr>
          <p:sp>
            <p:nvSpPr>
              <p:cNvPr id="103435" name="Line 10"/>
              <p:cNvSpPr>
                <a:spLocks noChangeShapeType="1"/>
              </p:cNvSpPr>
              <p:nvPr/>
            </p:nvSpPr>
            <p:spPr bwMode="auto">
              <a:xfrm flipV="1">
                <a:off x="672" y="2976"/>
                <a:ext cx="144" cy="144"/>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36" name="Line 11"/>
              <p:cNvSpPr>
                <a:spLocks noChangeShapeType="1"/>
              </p:cNvSpPr>
              <p:nvPr/>
            </p:nvSpPr>
            <p:spPr bwMode="auto">
              <a:xfrm flipV="1">
                <a:off x="816" y="3096"/>
                <a:ext cx="192"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37" name="Line 12"/>
              <p:cNvSpPr>
                <a:spLocks noChangeShapeType="1"/>
              </p:cNvSpPr>
              <p:nvPr/>
            </p:nvSpPr>
            <p:spPr bwMode="auto">
              <a:xfrm flipV="1">
                <a:off x="948" y="3264"/>
                <a:ext cx="192" cy="48"/>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38" name="Line 13"/>
              <p:cNvSpPr>
                <a:spLocks noChangeShapeType="1"/>
              </p:cNvSpPr>
              <p:nvPr/>
            </p:nvSpPr>
            <p:spPr bwMode="auto">
              <a:xfrm>
                <a:off x="912" y="3408"/>
                <a:ext cx="240"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39" name="Line 14"/>
              <p:cNvSpPr>
                <a:spLocks noChangeShapeType="1"/>
              </p:cNvSpPr>
              <p:nvPr/>
            </p:nvSpPr>
            <p:spPr bwMode="auto">
              <a:xfrm>
                <a:off x="912" y="3552"/>
                <a:ext cx="144"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40" name="Line 15"/>
              <p:cNvSpPr>
                <a:spLocks noChangeShapeType="1"/>
              </p:cNvSpPr>
              <p:nvPr/>
            </p:nvSpPr>
            <p:spPr bwMode="auto">
              <a:xfrm>
                <a:off x="768" y="3660"/>
                <a:ext cx="96" cy="96"/>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41" name="Line 17"/>
              <p:cNvSpPr>
                <a:spLocks noChangeShapeType="1"/>
              </p:cNvSpPr>
              <p:nvPr/>
            </p:nvSpPr>
            <p:spPr bwMode="auto">
              <a:xfrm>
                <a:off x="624" y="3696"/>
                <a:ext cx="96" cy="192"/>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grpSp>
            <p:nvGrpSpPr>
              <p:cNvPr id="103442" name="Group 52"/>
              <p:cNvGrpSpPr>
                <a:grpSpLocks/>
              </p:cNvGrpSpPr>
              <p:nvPr/>
            </p:nvGrpSpPr>
            <p:grpSpPr bwMode="auto">
              <a:xfrm>
                <a:off x="144" y="2688"/>
                <a:ext cx="4464" cy="1344"/>
                <a:chOff x="144" y="2688"/>
                <a:chExt cx="4464" cy="1344"/>
              </a:xfrm>
            </p:grpSpPr>
            <p:sp>
              <p:nvSpPr>
                <p:cNvPr id="103443" name="Rectangle 4"/>
                <p:cNvSpPr>
                  <a:spLocks noChangeArrowheads="1"/>
                </p:cNvSpPr>
                <p:nvPr/>
              </p:nvSpPr>
              <p:spPr bwMode="auto">
                <a:xfrm>
                  <a:off x="2256" y="2688"/>
                  <a:ext cx="576" cy="1344"/>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103444" name="Line 5"/>
                <p:cNvSpPr>
                  <a:spLocks noChangeShapeType="1"/>
                </p:cNvSpPr>
                <p:nvPr/>
              </p:nvSpPr>
              <p:spPr bwMode="auto">
                <a:xfrm>
                  <a:off x="1104" y="3360"/>
                  <a:ext cx="2928" cy="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103445" name="Rectangle 6"/>
                <p:cNvSpPr>
                  <a:spLocks noChangeArrowheads="1"/>
                </p:cNvSpPr>
                <p:nvPr/>
              </p:nvSpPr>
              <p:spPr bwMode="auto">
                <a:xfrm>
                  <a:off x="4032" y="3072"/>
                  <a:ext cx="576" cy="576"/>
                </a:xfrm>
                <a:prstGeom prst="rect">
                  <a:avLst/>
                </a:prstGeom>
                <a:solidFill>
                  <a:schemeClr val="hlink"/>
                </a:solidFill>
                <a:ln w="9525">
                  <a:solidFill>
                    <a:schemeClr val="tx1"/>
                  </a:solidFill>
                  <a:miter lim="800000"/>
                  <a:headEnd/>
                  <a:tailEnd/>
                </a:ln>
              </p:spPr>
              <p:txBody>
                <a:bodyPr wrap="none" anchor="ctr">
                  <a:prstTxWarp prst="textNoShape">
                    <a:avLst/>
                  </a:prstTxWarp>
                </a:bodyPr>
                <a:lstStyle/>
                <a:p>
                  <a:endParaRPr lang="en-US"/>
                </a:p>
              </p:txBody>
            </p:sp>
            <p:sp>
              <p:nvSpPr>
                <p:cNvPr id="103446" name="Oval 7"/>
                <p:cNvSpPr>
                  <a:spLocks noChangeArrowheads="1"/>
                </p:cNvSpPr>
                <p:nvPr/>
              </p:nvSpPr>
              <p:spPr bwMode="auto">
                <a:xfrm>
                  <a:off x="144" y="3120"/>
                  <a:ext cx="816" cy="576"/>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103447" name="Rectangle 8"/>
                <p:cNvSpPr>
                  <a:spLocks noChangeArrowheads="1"/>
                </p:cNvSpPr>
                <p:nvPr/>
              </p:nvSpPr>
              <p:spPr bwMode="auto">
                <a:xfrm>
                  <a:off x="1296" y="2736"/>
                  <a:ext cx="96" cy="576"/>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sp>
              <p:nvSpPr>
                <p:cNvPr id="103448" name="Rectangle 9"/>
                <p:cNvSpPr>
                  <a:spLocks noChangeArrowheads="1"/>
                </p:cNvSpPr>
                <p:nvPr/>
              </p:nvSpPr>
              <p:spPr bwMode="auto">
                <a:xfrm>
                  <a:off x="1296" y="3408"/>
                  <a:ext cx="96" cy="576"/>
                </a:xfrm>
                <a:prstGeom prst="rect">
                  <a:avLst/>
                </a:prstGeom>
                <a:solidFill>
                  <a:schemeClr val="tx2"/>
                </a:solidFill>
                <a:ln w="9525">
                  <a:solidFill>
                    <a:schemeClr val="tx1"/>
                  </a:solidFill>
                  <a:miter lim="800000"/>
                  <a:headEnd/>
                  <a:tailEnd/>
                </a:ln>
              </p:spPr>
              <p:txBody>
                <a:bodyPr wrap="none" anchor="ctr">
                  <a:prstTxWarp prst="textNoShape">
                    <a:avLst/>
                  </a:prstTxWarp>
                </a:bodyPr>
                <a:lstStyle/>
                <a:p>
                  <a:endParaRPr lang="en-US"/>
                </a:p>
              </p:txBody>
            </p:sp>
            <p:grpSp>
              <p:nvGrpSpPr>
                <p:cNvPr id="103449" name="Group 24"/>
                <p:cNvGrpSpPr>
                  <a:grpSpLocks/>
                </p:cNvGrpSpPr>
                <p:nvPr/>
              </p:nvGrpSpPr>
              <p:grpSpPr bwMode="auto">
                <a:xfrm>
                  <a:off x="2376" y="2868"/>
                  <a:ext cx="96" cy="108"/>
                  <a:chOff x="2376" y="2868"/>
                  <a:chExt cx="96" cy="108"/>
                </a:xfrm>
              </p:grpSpPr>
              <p:sp>
                <p:nvSpPr>
                  <p:cNvPr id="103477" name="Line 22"/>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78" name="Line 23"/>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0" name="Group 25"/>
                <p:cNvGrpSpPr>
                  <a:grpSpLocks/>
                </p:cNvGrpSpPr>
                <p:nvPr/>
              </p:nvGrpSpPr>
              <p:grpSpPr bwMode="auto">
                <a:xfrm>
                  <a:off x="2592" y="2832"/>
                  <a:ext cx="96" cy="108"/>
                  <a:chOff x="2376" y="2868"/>
                  <a:chExt cx="96" cy="108"/>
                </a:xfrm>
              </p:grpSpPr>
              <p:sp>
                <p:nvSpPr>
                  <p:cNvPr id="103475" name="Line 26"/>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76" name="Line 27"/>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1" name="Group 28"/>
                <p:cNvGrpSpPr>
                  <a:grpSpLocks/>
                </p:cNvGrpSpPr>
                <p:nvPr/>
              </p:nvGrpSpPr>
              <p:grpSpPr bwMode="auto">
                <a:xfrm>
                  <a:off x="2400" y="3072"/>
                  <a:ext cx="96" cy="108"/>
                  <a:chOff x="2376" y="2868"/>
                  <a:chExt cx="96" cy="108"/>
                </a:xfrm>
              </p:grpSpPr>
              <p:sp>
                <p:nvSpPr>
                  <p:cNvPr id="103473" name="Line 29"/>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74" name="Line 30"/>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2" name="Group 31"/>
                <p:cNvGrpSpPr>
                  <a:grpSpLocks/>
                </p:cNvGrpSpPr>
                <p:nvPr/>
              </p:nvGrpSpPr>
              <p:grpSpPr bwMode="auto">
                <a:xfrm>
                  <a:off x="2496" y="3312"/>
                  <a:ext cx="96" cy="108"/>
                  <a:chOff x="2376" y="2868"/>
                  <a:chExt cx="96" cy="108"/>
                </a:xfrm>
              </p:grpSpPr>
              <p:sp>
                <p:nvSpPr>
                  <p:cNvPr id="103471" name="Line 32"/>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72" name="Line 33"/>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3" name="Group 34"/>
                <p:cNvGrpSpPr>
                  <a:grpSpLocks/>
                </p:cNvGrpSpPr>
                <p:nvPr/>
              </p:nvGrpSpPr>
              <p:grpSpPr bwMode="auto">
                <a:xfrm>
                  <a:off x="2640" y="3072"/>
                  <a:ext cx="96" cy="108"/>
                  <a:chOff x="2376" y="2868"/>
                  <a:chExt cx="96" cy="108"/>
                </a:xfrm>
              </p:grpSpPr>
              <p:sp>
                <p:nvSpPr>
                  <p:cNvPr id="103469" name="Line 35"/>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70" name="Line 36"/>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4" name="Group 37"/>
                <p:cNvGrpSpPr>
                  <a:grpSpLocks/>
                </p:cNvGrpSpPr>
                <p:nvPr/>
              </p:nvGrpSpPr>
              <p:grpSpPr bwMode="auto">
                <a:xfrm>
                  <a:off x="2304" y="3408"/>
                  <a:ext cx="96" cy="108"/>
                  <a:chOff x="2376" y="2868"/>
                  <a:chExt cx="96" cy="108"/>
                </a:xfrm>
              </p:grpSpPr>
              <p:sp>
                <p:nvSpPr>
                  <p:cNvPr id="103467" name="Line 38"/>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68" name="Line 39"/>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5" name="Group 40"/>
                <p:cNvGrpSpPr>
                  <a:grpSpLocks/>
                </p:cNvGrpSpPr>
                <p:nvPr/>
              </p:nvGrpSpPr>
              <p:grpSpPr bwMode="auto">
                <a:xfrm>
                  <a:off x="2304" y="3744"/>
                  <a:ext cx="96" cy="108"/>
                  <a:chOff x="2376" y="2868"/>
                  <a:chExt cx="96" cy="108"/>
                </a:xfrm>
              </p:grpSpPr>
              <p:sp>
                <p:nvSpPr>
                  <p:cNvPr id="103465" name="Line 41"/>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66" name="Line 42"/>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6" name="Group 43"/>
                <p:cNvGrpSpPr>
                  <a:grpSpLocks/>
                </p:cNvGrpSpPr>
                <p:nvPr/>
              </p:nvGrpSpPr>
              <p:grpSpPr bwMode="auto">
                <a:xfrm>
                  <a:off x="2688" y="3360"/>
                  <a:ext cx="96" cy="108"/>
                  <a:chOff x="2376" y="2868"/>
                  <a:chExt cx="96" cy="108"/>
                </a:xfrm>
              </p:grpSpPr>
              <p:sp>
                <p:nvSpPr>
                  <p:cNvPr id="103463" name="Line 44"/>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64" name="Line 45"/>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7" name="Group 46"/>
                <p:cNvGrpSpPr>
                  <a:grpSpLocks/>
                </p:cNvGrpSpPr>
                <p:nvPr/>
              </p:nvGrpSpPr>
              <p:grpSpPr bwMode="auto">
                <a:xfrm>
                  <a:off x="2496" y="3552"/>
                  <a:ext cx="96" cy="108"/>
                  <a:chOff x="2376" y="2868"/>
                  <a:chExt cx="96" cy="108"/>
                </a:xfrm>
              </p:grpSpPr>
              <p:sp>
                <p:nvSpPr>
                  <p:cNvPr id="103461" name="Line 47"/>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62" name="Line 48"/>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nvGrpSpPr>
                <p:cNvPr id="103458" name="Group 49"/>
                <p:cNvGrpSpPr>
                  <a:grpSpLocks/>
                </p:cNvGrpSpPr>
                <p:nvPr/>
              </p:nvGrpSpPr>
              <p:grpSpPr bwMode="auto">
                <a:xfrm>
                  <a:off x="2688" y="3792"/>
                  <a:ext cx="96" cy="108"/>
                  <a:chOff x="2376" y="2868"/>
                  <a:chExt cx="96" cy="108"/>
                </a:xfrm>
              </p:grpSpPr>
              <p:sp>
                <p:nvSpPr>
                  <p:cNvPr id="103459" name="Line 50"/>
                  <p:cNvSpPr>
                    <a:spLocks noChangeShapeType="1"/>
                  </p:cNvSpPr>
                  <p:nvPr/>
                </p:nvSpPr>
                <p:spPr bwMode="auto">
                  <a:xfrm>
                    <a:off x="2400" y="2880"/>
                    <a:ext cx="48" cy="96"/>
                  </a:xfrm>
                  <a:prstGeom prst="line">
                    <a:avLst/>
                  </a:prstGeom>
                  <a:noFill/>
                  <a:ln w="9525">
                    <a:solidFill>
                      <a:schemeClr val="tx1"/>
                    </a:solidFill>
                    <a:round/>
                    <a:headEnd/>
                    <a:tailEnd/>
                  </a:ln>
                </p:spPr>
                <p:txBody>
                  <a:bodyPr>
                    <a:prstTxWarp prst="textNoShape">
                      <a:avLst/>
                    </a:prstTxWarp>
                  </a:bodyPr>
                  <a:lstStyle/>
                  <a:p>
                    <a:endParaRPr lang="en-US"/>
                  </a:p>
                </p:txBody>
              </p:sp>
              <p:sp>
                <p:nvSpPr>
                  <p:cNvPr id="103460" name="Line 51"/>
                  <p:cNvSpPr>
                    <a:spLocks noChangeShapeType="1"/>
                  </p:cNvSpPr>
                  <p:nvPr/>
                </p:nvSpPr>
                <p:spPr bwMode="auto">
                  <a:xfrm flipH="1">
                    <a:off x="2376" y="2868"/>
                    <a:ext cx="96" cy="96"/>
                  </a:xfrm>
                  <a:prstGeom prst="line">
                    <a:avLst/>
                  </a:prstGeom>
                  <a:noFill/>
                  <a:ln w="9525">
                    <a:solidFill>
                      <a:schemeClr val="tx1"/>
                    </a:solidFill>
                    <a:round/>
                    <a:headEnd/>
                    <a:tailEnd/>
                  </a:ln>
                </p:spPr>
                <p:txBody>
                  <a:bodyPr>
                    <a:prstTxWarp prst="textNoShape">
                      <a:avLst/>
                    </a:prstTxWarp>
                  </a:bodyPr>
                  <a:lstStyle/>
                  <a:p>
                    <a:endParaRPr lang="en-US"/>
                  </a:p>
                </p:txBody>
              </p:sp>
            </p:grpSp>
          </p:grpSp>
        </p:grpSp>
      </p:gr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p:cNvSpPr>
          <p:nvPr>
            <p:ph type="title"/>
          </p:nvPr>
        </p:nvSpPr>
        <p:spPr/>
        <p:txBody>
          <a:bodyPr/>
          <a:lstStyle/>
          <a:p>
            <a:pPr eaLnBrk="1" hangingPunct="1"/>
            <a:r>
              <a:rPr lang="en-US" altLang="ko-KR">
                <a:latin typeface="Arial" pitchFamily="35" charset="0"/>
                <a:ea typeface="ＭＳ Ｐゴシック" pitchFamily="35" charset="-128"/>
                <a:cs typeface="ＭＳ Ｐゴシック" pitchFamily="35" charset="-128"/>
              </a:rPr>
              <a:t>Color of the sample</a:t>
            </a:r>
          </a:p>
        </p:txBody>
      </p:sp>
      <p:sp>
        <p:nvSpPr>
          <p:cNvPr id="104451" name="Rectangle 3"/>
          <p:cNvSpPr>
            <a:spLocks noGrp="1" noRot="1" noChangeArrowheads="1"/>
          </p:cNvSpPr>
          <p:nvPr>
            <p:ph type="body" idx="1"/>
          </p:nvPr>
        </p:nvSpPr>
        <p:spPr/>
        <p:txBody>
          <a:bodyPr/>
          <a:lstStyle/>
          <a:p>
            <a:pPr eaLnBrk="1" hangingPunct="1"/>
            <a:r>
              <a:rPr lang="en-US" altLang="ko-KR">
                <a:latin typeface="Helvetica" pitchFamily="35" charset="0"/>
                <a:ea typeface="ＭＳ Ｐゴシック" pitchFamily="35" charset="-128"/>
                <a:cs typeface="ＭＳ Ｐゴシック" pitchFamily="35" charset="-128"/>
              </a:rPr>
              <a:t>Remember:</a:t>
            </a:r>
          </a:p>
          <a:p>
            <a:pPr lvl="1" eaLnBrk="1" hangingPunct="1"/>
            <a:r>
              <a:rPr lang="en-US" altLang="ko-KR">
                <a:latin typeface="Arial" pitchFamily="35" charset="0"/>
              </a:rPr>
              <a:t>Solution absorbs red appears blue-green</a:t>
            </a:r>
          </a:p>
          <a:p>
            <a:pPr lvl="1" eaLnBrk="1" hangingPunct="1"/>
            <a:r>
              <a:rPr lang="en-US" altLang="ko-KR">
                <a:latin typeface="Arial" pitchFamily="35" charset="0"/>
              </a:rPr>
              <a:t>Solution absorbs blue-green appears red</a:t>
            </a:r>
          </a:p>
          <a:p>
            <a:pPr eaLnBrk="1" hangingPunct="1">
              <a:buFontTx/>
              <a:buNone/>
            </a:pPr>
            <a:endParaRPr lang="en-US" altLang="ko-KR">
              <a:latin typeface="Helvetica" pitchFamily="35" charset="0"/>
              <a:ea typeface="ＭＳ Ｐゴシック" pitchFamily="35" charset="-128"/>
              <a:cs typeface="ＭＳ Ｐゴシック" pitchFamily="35" charset="-12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spectroscopy0010"/>
          <p:cNvPicPr>
            <a:picLocks noChangeAspect="1" noChangeArrowheads="1"/>
          </p:cNvPicPr>
          <p:nvPr/>
        </p:nvPicPr>
        <p:blipFill>
          <a:blip r:embed="rId2"/>
          <a:srcRect/>
          <a:stretch>
            <a:fillRect/>
          </a:stretch>
        </p:blipFill>
        <p:spPr bwMode="auto">
          <a:xfrm>
            <a:off x="1506538" y="0"/>
            <a:ext cx="630078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609600" y="304800"/>
            <a:ext cx="7772400" cy="1143000"/>
          </a:xfrm>
        </p:spPr>
        <p:txBody>
          <a:bodyPr/>
          <a:lstStyle/>
          <a:p>
            <a:pPr eaLnBrk="1" hangingPunct="1"/>
            <a:r>
              <a:rPr lang="en-US" altLang="ko-KR" sz="4000" smtClean="0">
                <a:latin typeface="Arial" pitchFamily="35" charset="0"/>
                <a:ea typeface="ＭＳ Ｐゴシック" pitchFamily="35" charset="-128"/>
                <a:cs typeface="ＭＳ Ｐゴシック" pitchFamily="35" charset="-128"/>
              </a:rPr>
              <a:t>Types of Electronic Transition</a:t>
            </a:r>
          </a:p>
        </p:txBody>
      </p:sp>
      <p:sp>
        <p:nvSpPr>
          <p:cNvPr id="130051" name="Rectangle 3"/>
          <p:cNvSpPr>
            <a:spLocks noGrp="1" noRot="1" noChangeArrowheads="1"/>
          </p:cNvSpPr>
          <p:nvPr>
            <p:ph type="body" idx="1"/>
          </p:nvPr>
        </p:nvSpPr>
        <p:spPr>
          <a:xfrm>
            <a:off x="685800" y="1981200"/>
            <a:ext cx="7772400" cy="2590800"/>
          </a:xfrm>
        </p:spPr>
        <p:txBody>
          <a:bodyPr/>
          <a:lstStyle/>
          <a:p>
            <a:pPr eaLnBrk="1" hangingPunct="1"/>
            <a:r>
              <a:rPr lang="en-US" altLang="ko-KR">
                <a:latin typeface="Helvetica" pitchFamily="35" charset="0"/>
                <a:ea typeface="ＭＳ Ｐゴシック" pitchFamily="35" charset="-128"/>
                <a:cs typeface="ＭＳ Ｐゴシック" pitchFamily="35" charset="-128"/>
              </a:rPr>
              <a:t>Three types</a:t>
            </a:r>
          </a:p>
          <a:p>
            <a:pPr lvl="1" eaLnBrk="1" hangingPunct="1"/>
            <a:r>
              <a:rPr lang="en-US" altLang="ko-KR">
                <a:latin typeface="Arial" pitchFamily="35" charset="0"/>
              </a:rPr>
              <a:t>Involving </a:t>
            </a:r>
            <a:r>
              <a:rPr lang="en-US" altLang="ko-KR">
                <a:latin typeface="Symbol" pitchFamily="35" charset="2"/>
              </a:rPr>
              <a:t>p, s</a:t>
            </a:r>
            <a:r>
              <a:rPr lang="en-US" altLang="ko-KR">
                <a:latin typeface="Arial" pitchFamily="35" charset="0"/>
              </a:rPr>
              <a:t>, and n electrons</a:t>
            </a:r>
          </a:p>
          <a:p>
            <a:pPr lvl="1" eaLnBrk="1" hangingPunct="1"/>
            <a:r>
              <a:rPr lang="en-US" altLang="ko-KR">
                <a:latin typeface="Arial" pitchFamily="35" charset="0"/>
              </a:rPr>
              <a:t>Involving d and f orbital electrons</a:t>
            </a:r>
          </a:p>
          <a:p>
            <a:pPr lvl="1" eaLnBrk="1" hangingPunct="1"/>
            <a:r>
              <a:rPr lang="en-US" altLang="ko-KR">
                <a:latin typeface="Arial" pitchFamily="35" charset="0"/>
              </a:rPr>
              <a:t>Charge transfer electrons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a:latin typeface="Arial" pitchFamily="35" charset="0"/>
                <a:ea typeface="ＭＳ Ｐゴシック" pitchFamily="35" charset="-128"/>
                <a:cs typeface="ＭＳ Ｐゴシック" pitchFamily="35" charset="-128"/>
              </a:rPr>
              <a:t>Beer’s Law Analysis</a:t>
            </a:r>
          </a:p>
        </p:txBody>
      </p:sp>
      <p:sp>
        <p:nvSpPr>
          <p:cNvPr id="144387" name="Rectangle 3"/>
          <p:cNvSpPr>
            <a:spLocks noGrp="1" noChangeArrowheads="1"/>
          </p:cNvSpPr>
          <p:nvPr>
            <p:ph type="body" idx="1"/>
          </p:nvPr>
        </p:nvSpPr>
        <p:spPr/>
        <p:txBody>
          <a:bodyPr/>
          <a:lstStyle/>
          <a:p>
            <a:pPr eaLnBrk="1" hangingPunct="1"/>
            <a:r>
              <a:rPr lang="en-US">
                <a:latin typeface="Helvetica" pitchFamily="35" charset="0"/>
                <a:ea typeface="ＭＳ Ｐゴシック" pitchFamily="35" charset="-128"/>
                <a:cs typeface="ＭＳ Ｐゴシック" pitchFamily="35" charset="-128"/>
              </a:rPr>
              <a:t>Choice of wavelength</a:t>
            </a:r>
          </a:p>
          <a:p>
            <a:pPr lvl="1" eaLnBrk="1" hangingPunct="1"/>
            <a:r>
              <a:rPr lang="en-US">
                <a:latin typeface="Arial" pitchFamily="35" charset="0"/>
              </a:rPr>
              <a:t>Typically choose wavelength of maximum absorbance</a:t>
            </a:r>
          </a:p>
          <a:p>
            <a:pPr lvl="1" eaLnBrk="1" hangingPunct="1"/>
            <a:r>
              <a:rPr lang="en-US">
                <a:latin typeface="Arial" pitchFamily="35" charset="0"/>
              </a:rPr>
              <a:t>May deviate from this to avoid an interference</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type="title"/>
          </p:nvPr>
        </p:nvSpPr>
        <p:spPr>
          <a:xfrm>
            <a:off x="838200" y="228600"/>
            <a:ext cx="7543800" cy="1752600"/>
          </a:xfrm>
        </p:spPr>
        <p:txBody>
          <a:bodyPr/>
          <a:lstStyle/>
          <a:p>
            <a:pPr eaLnBrk="1" hangingPunct="1"/>
            <a:r>
              <a:rPr lang="en-US" sz="4800" smtClean="0">
                <a:latin typeface="Arial" pitchFamily="35" charset="0"/>
                <a:ea typeface="ＭＳ Ｐゴシック" pitchFamily="35" charset="-128"/>
                <a:cs typeface="ＭＳ Ｐゴシック" pitchFamily="35" charset="-128"/>
              </a:rPr>
              <a:t>Different Shapes and Sizes of Cells</a:t>
            </a:r>
          </a:p>
        </p:txBody>
      </p:sp>
      <p:graphicFrame>
        <p:nvGraphicFramePr>
          <p:cNvPr id="147458" name="Object 2"/>
          <p:cNvGraphicFramePr>
            <a:graphicFrameLocks noChangeAspect="1"/>
          </p:cNvGraphicFramePr>
          <p:nvPr/>
        </p:nvGraphicFramePr>
        <p:xfrm>
          <a:off x="838200" y="1981200"/>
          <a:ext cx="7467600" cy="4605338"/>
        </p:xfrm>
        <a:graphic>
          <a:graphicData uri="http://schemas.openxmlformats.org/presentationml/2006/ole">
            <p:oleObj spid="_x0000_s147458" name="Slide" r:id="rId3" imgW="4552950" imgH="3409950" progId="PowerPoint.Slide.8">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a:xfrm>
            <a:off x="685800" y="6248400"/>
            <a:ext cx="1905000" cy="457200"/>
          </a:xfrm>
          <a:noFill/>
        </p:spPr>
        <p:txBody>
          <a:bodyPr/>
          <a:lstStyle/>
          <a:p>
            <a:pPr algn="l"/>
            <a:fld id="{91C622DD-9BB6-BA43-9023-795A9521D3BC}" type="slidenum">
              <a:rPr lang="en-US"/>
              <a:pPr algn="l"/>
              <a:t>5</a:t>
            </a:fld>
            <a:endParaRPr lang="en-US"/>
          </a:p>
        </p:txBody>
      </p:sp>
      <p:sp>
        <p:nvSpPr>
          <p:cNvPr id="31747" name="Rectangle 4"/>
          <p:cNvSpPr>
            <a:spLocks noGrp="1" noChangeArrowheads="1"/>
          </p:cNvSpPr>
          <p:nvPr>
            <p:ph type="title"/>
          </p:nvPr>
        </p:nvSpPr>
        <p:spPr>
          <a:xfrm>
            <a:off x="609600" y="304800"/>
            <a:ext cx="8001000" cy="1133475"/>
          </a:xfrm>
        </p:spPr>
        <p:txBody>
          <a:bodyPr/>
          <a:lstStyle/>
          <a:p>
            <a:pPr eaLnBrk="1" hangingPunct="1"/>
            <a:r>
              <a:rPr lang="en-US">
                <a:latin typeface="Arial" pitchFamily="35" charset="0"/>
                <a:ea typeface="ＭＳ Ｐゴシック" pitchFamily="35" charset="-128"/>
                <a:cs typeface="ＭＳ Ｐゴシック" pitchFamily="35" charset="-128"/>
              </a:rPr>
              <a:t>Energy-Related Organelles:</a:t>
            </a:r>
            <a:br>
              <a:rPr lang="en-US">
                <a:latin typeface="Arial" pitchFamily="35" charset="0"/>
                <a:ea typeface="ＭＳ Ｐゴシック" pitchFamily="35" charset="-128"/>
                <a:cs typeface="ＭＳ Ｐゴシック" pitchFamily="35" charset="-128"/>
              </a:rPr>
            </a:br>
            <a:r>
              <a:rPr lang="en-US">
                <a:latin typeface="Arial" pitchFamily="35" charset="0"/>
                <a:ea typeface="ＭＳ Ｐゴシック" pitchFamily="35" charset="-128"/>
                <a:cs typeface="ＭＳ Ｐゴシック" pitchFamily="35" charset="-128"/>
              </a:rPr>
              <a:t>Chloroplast</a:t>
            </a:r>
          </a:p>
        </p:txBody>
      </p:sp>
      <p:sp>
        <p:nvSpPr>
          <p:cNvPr id="31748" name="Rectangle 5"/>
          <p:cNvSpPr>
            <a:spLocks noGrp="1" noChangeArrowheads="1"/>
          </p:cNvSpPr>
          <p:nvPr>
            <p:ph type="body" idx="1"/>
          </p:nvPr>
        </p:nvSpPr>
        <p:spPr>
          <a:xfrm>
            <a:off x="685800" y="1752600"/>
            <a:ext cx="7772400" cy="3048000"/>
          </a:xfrm>
        </p:spPr>
        <p:txBody>
          <a:bodyPr/>
          <a:lstStyle/>
          <a:p>
            <a:pPr indent="0" eaLnBrk="1" hangingPunct="1">
              <a:spcBef>
                <a:spcPts val="600"/>
              </a:spcBef>
            </a:pPr>
            <a:r>
              <a:rPr lang="en-US" smtClean="0">
                <a:latin typeface="Helvetica" pitchFamily="35" charset="0"/>
                <a:ea typeface="ＭＳ Ｐゴシック" pitchFamily="35" charset="-128"/>
                <a:cs typeface="ＭＳ Ｐゴシック" pitchFamily="35" charset="-128"/>
              </a:rPr>
              <a:t> Bounded by double membrane</a:t>
            </a:r>
          </a:p>
          <a:p>
            <a:pPr indent="0" eaLnBrk="1" hangingPunct="1">
              <a:spcBef>
                <a:spcPts val="600"/>
              </a:spcBef>
            </a:pPr>
            <a:r>
              <a:rPr lang="en-US" smtClean="0">
                <a:latin typeface="Helvetica" pitchFamily="35" charset="0"/>
                <a:ea typeface="ＭＳ Ｐゴシック" pitchFamily="35" charset="-128"/>
                <a:cs typeface="ＭＳ Ｐゴシック" pitchFamily="35" charset="-128"/>
              </a:rPr>
              <a:t> Inner membrane infolded</a:t>
            </a:r>
          </a:p>
          <a:p>
            <a:pPr lvl="1" indent="0" eaLnBrk="1" hangingPunct="1">
              <a:spcBef>
                <a:spcPts val="600"/>
              </a:spcBef>
            </a:pPr>
            <a:r>
              <a:rPr lang="en-US" smtClean="0">
                <a:latin typeface="Arial" pitchFamily="35" charset="0"/>
              </a:rPr>
              <a:t> Forms disc-like </a:t>
            </a:r>
            <a:r>
              <a:rPr lang="en-US" smtClean="0">
                <a:solidFill>
                  <a:srgbClr val="00FF00"/>
                </a:solidFill>
                <a:latin typeface="Arial" pitchFamily="35" charset="0"/>
              </a:rPr>
              <a:t>thylakoids</a:t>
            </a:r>
            <a:r>
              <a:rPr lang="en-US" smtClean="0">
                <a:latin typeface="Arial" pitchFamily="35" charset="0"/>
              </a:rPr>
              <a:t>, which are stacked to form </a:t>
            </a:r>
            <a:r>
              <a:rPr lang="en-US" smtClean="0">
                <a:solidFill>
                  <a:srgbClr val="00FF00"/>
                </a:solidFill>
                <a:latin typeface="Arial" pitchFamily="35" charset="0"/>
              </a:rPr>
              <a:t>grana</a:t>
            </a:r>
          </a:p>
          <a:p>
            <a:pPr lvl="1" indent="0" eaLnBrk="1" hangingPunct="1">
              <a:spcBef>
                <a:spcPts val="600"/>
              </a:spcBef>
            </a:pPr>
            <a:r>
              <a:rPr lang="en-US" smtClean="0">
                <a:latin typeface="Arial" pitchFamily="35" charset="0"/>
              </a:rPr>
              <a:t> Suspended in semi-fluid </a:t>
            </a:r>
            <a:r>
              <a:rPr lang="en-US" smtClean="0">
                <a:solidFill>
                  <a:srgbClr val="00FF00"/>
                </a:solidFill>
                <a:latin typeface="Arial" pitchFamily="35" charset="0"/>
              </a:rPr>
              <a:t>stroma</a:t>
            </a:r>
          </a:p>
          <a:p>
            <a:pPr indent="0" eaLnBrk="1" hangingPunct="1">
              <a:spcBef>
                <a:spcPts val="600"/>
              </a:spcBef>
            </a:pPr>
            <a:r>
              <a:rPr lang="en-US" smtClean="0">
                <a:latin typeface="Helvetica" pitchFamily="35" charset="0"/>
                <a:ea typeface="ＭＳ Ｐゴシック" pitchFamily="35" charset="-128"/>
                <a:cs typeface="ＭＳ Ｐゴシック" pitchFamily="35" charset="-128"/>
              </a:rPr>
              <a:t> Green due to </a:t>
            </a:r>
            <a:r>
              <a:rPr lang="en-US" smtClean="0">
                <a:solidFill>
                  <a:srgbClr val="66FF33"/>
                </a:solidFill>
                <a:latin typeface="Helvetica" pitchFamily="35" charset="0"/>
                <a:ea typeface="ＭＳ Ｐゴシック" pitchFamily="35" charset="-128"/>
                <a:cs typeface="ＭＳ Ｐゴシック" pitchFamily="35" charset="-128"/>
              </a:rPr>
              <a:t>chlorophyll</a:t>
            </a:r>
          </a:p>
          <a:p>
            <a:pPr lvl="1" indent="0" eaLnBrk="1" hangingPunct="1">
              <a:spcBef>
                <a:spcPts val="600"/>
              </a:spcBef>
            </a:pPr>
            <a:r>
              <a:rPr lang="en-US" smtClean="0">
                <a:latin typeface="Arial" pitchFamily="35" charset="0"/>
              </a:rPr>
              <a:t> Green photosynthetic pigment</a:t>
            </a:r>
          </a:p>
          <a:p>
            <a:pPr lvl="1" indent="0" eaLnBrk="1" hangingPunct="1">
              <a:spcBef>
                <a:spcPts val="600"/>
              </a:spcBef>
            </a:pPr>
            <a:r>
              <a:rPr lang="en-US" smtClean="0">
                <a:latin typeface="Arial" pitchFamily="35" charset="0"/>
              </a:rPr>
              <a:t> Found ONLY in inner membranes of chloroplast</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rrowheads="1"/>
          </p:cNvSpPr>
          <p:nvPr>
            <p:ph type="title"/>
          </p:nvPr>
        </p:nvSpPr>
        <p:spPr>
          <a:xfrm>
            <a:off x="685800" y="457200"/>
            <a:ext cx="7772400" cy="228600"/>
          </a:xfrm>
        </p:spPr>
        <p:txBody>
          <a:bodyPr/>
          <a:lstStyle/>
          <a:p>
            <a:pPr eaLnBrk="1" hangingPunct="1">
              <a:lnSpc>
                <a:spcPct val="80000"/>
              </a:lnSpc>
            </a:pPr>
            <a:r>
              <a:rPr lang="en-US" altLang="ko-KR">
                <a:solidFill>
                  <a:schemeClr val="tx1"/>
                </a:solidFill>
                <a:latin typeface="Arial" pitchFamily="35" charset="0"/>
                <a:ea typeface="ＭＳ Ｐゴシック" pitchFamily="35" charset="-128"/>
                <a:cs typeface="ＭＳ Ｐゴシック" pitchFamily="35" charset="-128"/>
              </a:rPr>
              <a:t>Cuvette</a:t>
            </a:r>
            <a:endParaRPr lang="en-US" altLang="ko-KR" sz="1200">
              <a:latin typeface="Arial" pitchFamily="35" charset="0"/>
              <a:ea typeface="ＭＳ Ｐゴシック" pitchFamily="35" charset="-128"/>
              <a:cs typeface="ＭＳ Ｐゴシック" pitchFamily="35" charset="-128"/>
            </a:endParaRPr>
          </a:p>
        </p:txBody>
      </p:sp>
      <p:sp>
        <p:nvSpPr>
          <p:cNvPr id="148483" name="Rectangle 3"/>
          <p:cNvSpPr>
            <a:spLocks noGrp="1" noRot="1" noChangeArrowheads="1"/>
          </p:cNvSpPr>
          <p:nvPr>
            <p:ph type="body" idx="1"/>
          </p:nvPr>
        </p:nvSpPr>
        <p:spPr>
          <a:xfrm>
            <a:off x="304800" y="1066800"/>
            <a:ext cx="8540750" cy="4498975"/>
          </a:xfrm>
        </p:spPr>
        <p:txBody>
          <a:bodyPr/>
          <a:lstStyle/>
          <a:p>
            <a:pPr eaLnBrk="1" hangingPunct="1">
              <a:lnSpc>
                <a:spcPct val="80000"/>
              </a:lnSpc>
            </a:pPr>
            <a:r>
              <a:rPr lang="en-US" altLang="ko-KR" sz="2400">
                <a:latin typeface="Helvetica" pitchFamily="35" charset="0"/>
                <a:ea typeface="ＭＳ Ｐゴシック" pitchFamily="35" charset="-128"/>
                <a:cs typeface="ＭＳ Ｐゴシック" pitchFamily="35" charset="-128"/>
              </a:rPr>
              <a:t>The cuvettes for use in the Spec 20 resemble small test tubes. </a:t>
            </a:r>
          </a:p>
          <a:p>
            <a:pPr lvl="1" eaLnBrk="1" hangingPunct="1">
              <a:lnSpc>
                <a:spcPct val="80000"/>
              </a:lnSpc>
            </a:pPr>
            <a:r>
              <a:rPr lang="en-US" altLang="ko-KR" sz="2000">
                <a:latin typeface="Arial" pitchFamily="35" charset="0"/>
              </a:rPr>
              <a:t>Each cuvette is marked so that it can be positioned properly in the sample holder.</a:t>
            </a:r>
          </a:p>
          <a:p>
            <a:pPr lvl="1" eaLnBrk="1" hangingPunct="1">
              <a:lnSpc>
                <a:spcPct val="80000"/>
              </a:lnSpc>
            </a:pPr>
            <a:r>
              <a:rPr lang="en-US" altLang="ko-KR" sz="2000">
                <a:latin typeface="Arial" pitchFamily="35" charset="0"/>
              </a:rPr>
              <a:t>The mark is at the top of the cuvette and must be positioned toward the front of the spectrophotometer when taking measurements. </a:t>
            </a:r>
          </a:p>
          <a:p>
            <a:pPr lvl="1" eaLnBrk="1" hangingPunct="1">
              <a:lnSpc>
                <a:spcPct val="80000"/>
              </a:lnSpc>
            </a:pPr>
            <a:r>
              <a:rPr lang="en-US" altLang="ko-KR" sz="2000">
                <a:latin typeface="Arial" pitchFamily="35" charset="0"/>
              </a:rPr>
              <a:t>Handle these tubes with extreme care to keep both the inside and outside surfaces clean and free of scratches.</a:t>
            </a:r>
          </a:p>
          <a:p>
            <a:pPr eaLnBrk="1" hangingPunct="1">
              <a:lnSpc>
                <a:spcPct val="80000"/>
              </a:lnSpc>
            </a:pPr>
            <a:r>
              <a:rPr lang="en-US" altLang="ko-KR" sz="2400">
                <a:latin typeface="Helvetica" pitchFamily="35" charset="0"/>
                <a:ea typeface="ＭＳ Ｐゴシック" pitchFamily="35" charset="-128"/>
                <a:cs typeface="ＭＳ Ｐゴシック" pitchFamily="35" charset="-128"/>
              </a:rPr>
              <a:t>Cleaning the Cuvette:</a:t>
            </a:r>
          </a:p>
          <a:p>
            <a:pPr lvl="1" eaLnBrk="1" hangingPunct="1">
              <a:lnSpc>
                <a:spcPct val="80000"/>
              </a:lnSpc>
            </a:pPr>
            <a:r>
              <a:rPr lang="en-US" altLang="ko-KR" sz="2000">
                <a:latin typeface="Arial" pitchFamily="35" charset="0"/>
              </a:rPr>
              <a:t>NEVER use a brush to clean the inside of the cuvette.</a:t>
            </a:r>
          </a:p>
          <a:p>
            <a:pPr lvl="1" eaLnBrk="1" hangingPunct="1">
              <a:lnSpc>
                <a:spcPct val="80000"/>
              </a:lnSpc>
            </a:pPr>
            <a:r>
              <a:rPr lang="en-US" altLang="ko-KR" sz="2000">
                <a:latin typeface="Arial" pitchFamily="35" charset="0"/>
              </a:rPr>
              <a:t>Rinse the tube with distilled water a few times</a:t>
            </a:r>
          </a:p>
          <a:p>
            <a:pPr lvl="1" eaLnBrk="1" hangingPunct="1">
              <a:lnSpc>
                <a:spcPct val="80000"/>
              </a:lnSpc>
            </a:pPr>
            <a:r>
              <a:rPr lang="en-US" altLang="ko-KR" sz="2000">
                <a:latin typeface="Arial" pitchFamily="35" charset="0"/>
              </a:rPr>
              <a:t>Add about 1 mL of the solution to be measured. Tilt and turn the cuvette so that the solution has contact with all the surfaces. Discard this solution and repeat this rinse once more.</a:t>
            </a:r>
          </a:p>
          <a:p>
            <a:pPr lvl="1" eaLnBrk="1" hangingPunct="1">
              <a:lnSpc>
                <a:spcPct val="80000"/>
              </a:lnSpc>
            </a:pPr>
            <a:r>
              <a:rPr lang="en-US" altLang="ko-KR" sz="2000">
                <a:latin typeface="Arial" pitchFamily="35" charset="0"/>
              </a:rPr>
              <a:t>Fill the cuvette about 3/4 full of the solution you wish to test.</a:t>
            </a:r>
          </a:p>
          <a:p>
            <a:pPr lvl="1" eaLnBrk="1" hangingPunct="1">
              <a:lnSpc>
                <a:spcPct val="80000"/>
              </a:lnSpc>
            </a:pPr>
            <a:r>
              <a:rPr lang="en-US" altLang="ko-KR" sz="2000">
                <a:latin typeface="Arial" pitchFamily="35" charset="0"/>
              </a:rPr>
              <a:t>Wipe the outside of the cuvette with a lint-free, soft tissue (a Chemwipe) to remove any moisture or fingerprints from the outside surface.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rrowheads="1"/>
          </p:cNvSpPr>
          <p:nvPr>
            <p:ph type="title"/>
          </p:nvPr>
        </p:nvSpPr>
        <p:spPr/>
        <p:txBody>
          <a:bodyPr/>
          <a:lstStyle/>
          <a:p>
            <a:pPr eaLnBrk="1" hangingPunct="1"/>
            <a:r>
              <a:rPr lang="en-US" altLang="ko-KR">
                <a:latin typeface="Arial" pitchFamily="35" charset="0"/>
                <a:ea typeface="ＭＳ Ｐゴシック" pitchFamily="35" charset="-128"/>
                <a:cs typeface="ＭＳ Ｐゴシック" pitchFamily="35" charset="-128"/>
              </a:rPr>
              <a:t>Spectronic 20</a:t>
            </a:r>
          </a:p>
        </p:txBody>
      </p:sp>
      <p:pic>
        <p:nvPicPr>
          <p:cNvPr id="149507" name="Picture 8" descr="spec_20"/>
          <p:cNvPicPr>
            <a:picLocks noGrp="1" noChangeAspect="1" noChangeArrowheads="1"/>
          </p:cNvPicPr>
          <p:nvPr>
            <p:ph sz="quarter" idx="1"/>
          </p:nvPr>
        </p:nvPicPr>
        <p:blipFill>
          <a:blip r:embed="rId2"/>
          <a:srcRect/>
          <a:stretch>
            <a:fillRect/>
          </a:stretch>
        </p:blipFill>
        <p:spPr>
          <a:xfrm>
            <a:off x="179388" y="1628775"/>
            <a:ext cx="5113337" cy="2473325"/>
          </a:xfrm>
          <a:noFill/>
        </p:spPr>
      </p:pic>
      <p:pic>
        <p:nvPicPr>
          <p:cNvPr id="149508" name="Picture 5" descr="spec20_dig"/>
          <p:cNvPicPr>
            <a:picLocks noGrp="1" noChangeAspect="1" noChangeArrowheads="1"/>
          </p:cNvPicPr>
          <p:nvPr>
            <p:ph sz="quarter" idx="2"/>
          </p:nvPr>
        </p:nvPicPr>
        <p:blipFill>
          <a:blip r:embed="rId3"/>
          <a:srcRect/>
          <a:stretch>
            <a:fillRect/>
          </a:stretch>
        </p:blipFill>
        <p:spPr>
          <a:xfrm>
            <a:off x="5543550" y="1600200"/>
            <a:ext cx="3349625" cy="3030538"/>
          </a:xfrm>
          <a:noFill/>
        </p:spPr>
      </p:pic>
      <p:sp>
        <p:nvSpPr>
          <p:cNvPr id="149509" name="Rectangle 3"/>
          <p:cNvSpPr>
            <a:spLocks noGrp="1" noRot="1" noChangeArrowheads="1"/>
          </p:cNvSpPr>
          <p:nvPr>
            <p:ph type="body" sz="half" idx="3"/>
          </p:nvPr>
        </p:nvSpPr>
        <p:spPr>
          <a:xfrm>
            <a:off x="301625" y="4437063"/>
            <a:ext cx="8540750" cy="1662112"/>
          </a:xfrm>
        </p:spPr>
        <p:txBody>
          <a:bodyPr/>
          <a:lstStyle/>
          <a:p>
            <a:pPr eaLnBrk="1" hangingPunct="1"/>
            <a:r>
              <a:rPr lang="en-US" altLang="ko-KR" sz="2800">
                <a:latin typeface="Helvetica" pitchFamily="35" charset="0"/>
                <a:ea typeface="ＭＳ Ｐゴシック" pitchFamily="35" charset="-128"/>
                <a:cs typeface="ＭＳ Ｐゴシック" pitchFamily="35" charset="-128"/>
              </a:rPr>
              <a:t>W filament light source</a:t>
            </a:r>
          </a:p>
          <a:p>
            <a:pPr eaLnBrk="1" hangingPunct="1"/>
            <a:r>
              <a:rPr lang="en-US" altLang="ko-KR" sz="2800">
                <a:latin typeface="Helvetica" pitchFamily="35" charset="0"/>
                <a:ea typeface="ＭＳ Ｐゴシック" pitchFamily="35" charset="-128"/>
                <a:cs typeface="ＭＳ Ｐゴシック" pitchFamily="35" charset="-128"/>
              </a:rPr>
              <a:t>Grating dispersion</a:t>
            </a:r>
          </a:p>
          <a:p>
            <a:pPr eaLnBrk="1" hangingPunct="1"/>
            <a:r>
              <a:rPr lang="en-US" altLang="ko-KR" sz="2800">
                <a:latin typeface="Helvetica" pitchFamily="35" charset="0"/>
                <a:ea typeface="ＭＳ Ｐゴシック" pitchFamily="35" charset="-128"/>
                <a:cs typeface="ＭＳ Ｐゴシック" pitchFamily="35" charset="-128"/>
              </a:rPr>
              <a:t>340 - 640 nm at 20±2.5 nm</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rrowheads="1"/>
          </p:cNvSpPr>
          <p:nvPr>
            <p:ph type="title"/>
          </p:nvPr>
        </p:nvSpPr>
        <p:spPr>
          <a:xfrm>
            <a:off x="685800" y="609600"/>
            <a:ext cx="7772400" cy="533400"/>
          </a:xfrm>
        </p:spPr>
        <p:txBody>
          <a:bodyPr/>
          <a:lstStyle/>
          <a:p>
            <a:pPr eaLnBrk="1" hangingPunct="1"/>
            <a:r>
              <a:rPr lang="en-US" altLang="ko-KR">
                <a:latin typeface="Arial" pitchFamily="35" charset="0"/>
                <a:ea typeface="ＭＳ Ｐゴシック" pitchFamily="35" charset="-128"/>
                <a:cs typeface="ＭＳ Ｐゴシック" pitchFamily="35" charset="-128"/>
              </a:rPr>
              <a:t>Overview of Spectronic 20</a:t>
            </a:r>
          </a:p>
        </p:txBody>
      </p:sp>
      <p:sp>
        <p:nvSpPr>
          <p:cNvPr id="150531" name="Rectangle 3"/>
          <p:cNvSpPr>
            <a:spLocks noGrp="1" noRot="1" noChangeArrowheads="1"/>
          </p:cNvSpPr>
          <p:nvPr>
            <p:ph type="body" idx="1"/>
          </p:nvPr>
        </p:nvSpPr>
        <p:spPr>
          <a:xfrm>
            <a:off x="685800" y="1600200"/>
            <a:ext cx="7772400" cy="4114800"/>
          </a:xfrm>
        </p:spPr>
        <p:txBody>
          <a:bodyPr/>
          <a:lstStyle/>
          <a:p>
            <a:pPr eaLnBrk="1" hangingPunct="1">
              <a:lnSpc>
                <a:spcPct val="90000"/>
              </a:lnSpc>
              <a:spcBef>
                <a:spcPts val="1075"/>
              </a:spcBef>
            </a:pPr>
            <a:r>
              <a:rPr lang="en-US" altLang="ko-KR" sz="2000">
                <a:latin typeface="Helvetica" pitchFamily="35" charset="0"/>
                <a:ea typeface="ＭＳ Ｐゴシック" pitchFamily="35" charset="-128"/>
                <a:cs typeface="ＭＳ Ｐゴシック" pitchFamily="35" charset="-128"/>
              </a:rPr>
              <a:t>Spectronic 20 is a spectrophotometer. </a:t>
            </a:r>
          </a:p>
          <a:p>
            <a:pPr eaLnBrk="1" hangingPunct="1">
              <a:lnSpc>
                <a:spcPct val="90000"/>
              </a:lnSpc>
              <a:spcBef>
                <a:spcPts val="1075"/>
              </a:spcBef>
            </a:pPr>
            <a:r>
              <a:rPr lang="en-US" altLang="ko-KR" sz="2000">
                <a:latin typeface="Helvetica" pitchFamily="35" charset="0"/>
                <a:ea typeface="ＭＳ Ｐゴシック" pitchFamily="35" charset="-128"/>
                <a:cs typeface="ＭＳ Ｐゴシック" pitchFamily="35" charset="-128"/>
              </a:rPr>
              <a:t>A spectrophotometer measures the intensity of a light beam before and after it passes through a sample and compares these two intensities.</a:t>
            </a:r>
          </a:p>
          <a:p>
            <a:pPr eaLnBrk="1" hangingPunct="1">
              <a:lnSpc>
                <a:spcPct val="90000"/>
              </a:lnSpc>
              <a:spcBef>
                <a:spcPts val="1075"/>
              </a:spcBef>
            </a:pPr>
            <a:r>
              <a:rPr lang="en-US" altLang="ko-KR" sz="2000">
                <a:latin typeface="Helvetica" pitchFamily="35" charset="0"/>
                <a:ea typeface="ＭＳ Ｐゴシック" pitchFamily="35" charset="-128"/>
                <a:cs typeface="ＭＳ Ｐゴシック" pitchFamily="35" charset="-128"/>
              </a:rPr>
              <a:t>The Spec 20 reports two types of measurements: percent transmittance (%T) and absorbance (A). </a:t>
            </a:r>
          </a:p>
          <a:p>
            <a:pPr lvl="1" eaLnBrk="1" hangingPunct="1">
              <a:lnSpc>
                <a:spcPct val="90000"/>
              </a:lnSpc>
              <a:spcBef>
                <a:spcPts val="1075"/>
              </a:spcBef>
            </a:pPr>
            <a:r>
              <a:rPr lang="en-US" altLang="ko-KR" sz="1800">
                <a:latin typeface="Arial" pitchFamily="35" charset="0"/>
              </a:rPr>
              <a:t>Percent transmittance is the ratio of the intensity of the light passing through the sample to the intensity of the light shining on the sample multiplied by 100%. </a:t>
            </a:r>
          </a:p>
          <a:p>
            <a:pPr lvl="1" eaLnBrk="1" hangingPunct="1">
              <a:lnSpc>
                <a:spcPct val="90000"/>
              </a:lnSpc>
              <a:spcBef>
                <a:spcPts val="1075"/>
              </a:spcBef>
            </a:pPr>
            <a:r>
              <a:rPr lang="en-US" altLang="ko-KR" sz="1800">
                <a:latin typeface="Arial" pitchFamily="35" charset="0"/>
              </a:rPr>
              <a:t>Absorbance is the log of the transmittance. </a:t>
            </a:r>
          </a:p>
          <a:p>
            <a:pPr lvl="1" eaLnBrk="1" hangingPunct="1">
              <a:lnSpc>
                <a:spcPct val="90000"/>
              </a:lnSpc>
              <a:spcBef>
                <a:spcPts val="1075"/>
              </a:spcBef>
            </a:pPr>
            <a:r>
              <a:rPr lang="en-US" altLang="ko-KR" sz="1800">
                <a:latin typeface="Arial" pitchFamily="35" charset="0"/>
              </a:rPr>
              <a:t>The Spec 20 can measure absorbance and transmittance over a range of wavelengths. </a:t>
            </a:r>
          </a:p>
          <a:p>
            <a:pPr eaLnBrk="1" hangingPunct="1">
              <a:lnSpc>
                <a:spcPct val="90000"/>
              </a:lnSpc>
              <a:spcBef>
                <a:spcPts val="1075"/>
              </a:spcBef>
            </a:pPr>
            <a:r>
              <a:rPr lang="en-US" altLang="ko-KR" sz="2000">
                <a:latin typeface="Helvetica" pitchFamily="35" charset="0"/>
                <a:ea typeface="ＭＳ Ｐゴシック" pitchFamily="35" charset="-128"/>
                <a:cs typeface="ＭＳ Ｐゴシック" pitchFamily="35" charset="-128"/>
              </a:rPr>
              <a:t>You must select a wavelength and calibrate the instrument at that wavelength before making any measurements.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rrowheads="1"/>
          </p:cNvSpPr>
          <p:nvPr>
            <p:ph type="title"/>
          </p:nvPr>
        </p:nvSpPr>
        <p:spPr>
          <a:xfrm>
            <a:off x="381000" y="381000"/>
            <a:ext cx="8458200" cy="1143000"/>
          </a:xfrm>
        </p:spPr>
        <p:txBody>
          <a:bodyPr/>
          <a:lstStyle/>
          <a:p>
            <a:pPr eaLnBrk="1" hangingPunct="1"/>
            <a:r>
              <a:rPr lang="en-US" altLang="ko-KR">
                <a:latin typeface="Arial" pitchFamily="35" charset="0"/>
                <a:ea typeface="ＭＳ Ｐゴシック" pitchFamily="35" charset="-128"/>
                <a:cs typeface="ＭＳ Ｐゴシック" pitchFamily="35" charset="-128"/>
              </a:rPr>
              <a:t>Generic Operating Instructions</a:t>
            </a:r>
          </a:p>
        </p:txBody>
      </p:sp>
      <p:sp>
        <p:nvSpPr>
          <p:cNvPr id="151555" name="Rectangle 3"/>
          <p:cNvSpPr>
            <a:spLocks noGrp="1" noRot="1" noChangeArrowheads="1"/>
          </p:cNvSpPr>
          <p:nvPr>
            <p:ph type="body" idx="1"/>
          </p:nvPr>
        </p:nvSpPr>
        <p:spPr>
          <a:xfrm>
            <a:off x="838200" y="1447800"/>
            <a:ext cx="7772400" cy="4114800"/>
          </a:xfrm>
        </p:spPr>
        <p:txBody>
          <a:bodyPr/>
          <a:lstStyle/>
          <a:p>
            <a:pPr eaLnBrk="1" hangingPunct="1">
              <a:lnSpc>
                <a:spcPct val="80000"/>
              </a:lnSpc>
            </a:pPr>
            <a:r>
              <a:rPr lang="en-US" altLang="ko-KR" sz="1800">
                <a:latin typeface="Helvetica" pitchFamily="35" charset="0"/>
                <a:ea typeface="ＭＳ Ｐゴシック" pitchFamily="35" charset="-128"/>
                <a:cs typeface="ＭＳ Ｐゴシック" pitchFamily="35" charset="-128"/>
              </a:rPr>
              <a:t>Connect the Spectronic 20 to an electrical outlet.</a:t>
            </a:r>
          </a:p>
          <a:p>
            <a:pPr lvl="1" eaLnBrk="1" hangingPunct="1">
              <a:lnSpc>
                <a:spcPct val="80000"/>
              </a:lnSpc>
            </a:pPr>
            <a:r>
              <a:rPr lang="en-US" altLang="ko-KR" sz="1800">
                <a:latin typeface="Arial" pitchFamily="35" charset="0"/>
              </a:rPr>
              <a:t> Turn on the instrument with the zero adjust/on-off control and allow about five minutes warm-up time. </a:t>
            </a:r>
          </a:p>
          <a:p>
            <a:pPr lvl="1" eaLnBrk="1" hangingPunct="1">
              <a:lnSpc>
                <a:spcPct val="80000"/>
              </a:lnSpc>
            </a:pPr>
            <a:r>
              <a:rPr lang="en-US" altLang="ko-KR" sz="1800">
                <a:latin typeface="Arial" pitchFamily="35" charset="0"/>
              </a:rPr>
              <a:t>Turn the wavelength control knob to select the desired wavelength.</a:t>
            </a:r>
          </a:p>
          <a:p>
            <a:pPr eaLnBrk="1" hangingPunct="1">
              <a:lnSpc>
                <a:spcPct val="80000"/>
              </a:lnSpc>
            </a:pPr>
            <a:r>
              <a:rPr lang="en-US" altLang="ko-KR" sz="1800">
                <a:latin typeface="Helvetica" pitchFamily="35" charset="0"/>
                <a:ea typeface="ＭＳ Ｐゴシック" pitchFamily="35" charset="-128"/>
                <a:cs typeface="ＭＳ Ｐゴシック" pitchFamily="35" charset="-128"/>
              </a:rPr>
              <a:t>Calibration 0 %T</a:t>
            </a:r>
          </a:p>
          <a:p>
            <a:pPr lvl="1" eaLnBrk="1" hangingPunct="1">
              <a:lnSpc>
                <a:spcPct val="80000"/>
              </a:lnSpc>
            </a:pPr>
            <a:r>
              <a:rPr lang="en-US" altLang="ko-KR" sz="1800">
                <a:latin typeface="Arial" pitchFamily="35" charset="0"/>
              </a:rPr>
              <a:t>With no sample tube in place and the cover closed, turn the zero adjust knob to bring the meter to 0% transmittance.</a:t>
            </a:r>
          </a:p>
          <a:p>
            <a:pPr eaLnBrk="1" hangingPunct="1">
              <a:lnSpc>
                <a:spcPct val="80000"/>
              </a:lnSpc>
            </a:pPr>
            <a:r>
              <a:rPr lang="en-US" altLang="ko-KR" sz="1800">
                <a:latin typeface="Helvetica" pitchFamily="35" charset="0"/>
                <a:ea typeface="ＭＳ Ｐゴシック" pitchFamily="35" charset="-128"/>
                <a:cs typeface="ＭＳ Ｐゴシック" pitchFamily="35" charset="-128"/>
              </a:rPr>
              <a:t>Calibration 100 %T</a:t>
            </a:r>
          </a:p>
          <a:p>
            <a:pPr lvl="1" eaLnBrk="1" hangingPunct="1">
              <a:lnSpc>
                <a:spcPct val="80000"/>
              </a:lnSpc>
            </a:pPr>
            <a:r>
              <a:rPr lang="en-US" altLang="ko-KR" sz="1800">
                <a:latin typeface="Arial" pitchFamily="35" charset="0"/>
              </a:rPr>
              <a:t>Fill the spectrophotometer tube to about 2/3 with distilled water. Make sure that the outside of the tube is clean and dry (do not handle the tube on the sides so as to avoid fingerprints) and insert it in the cuvette holder, pushing it all the way down and aligning it so that the reference line on the cuvette holder matches a line (or other mark) on the tube. Close the cover of the cuvette holder.</a:t>
            </a:r>
          </a:p>
          <a:p>
            <a:pPr lvl="1" eaLnBrk="1" hangingPunct="1">
              <a:lnSpc>
                <a:spcPct val="80000"/>
              </a:lnSpc>
            </a:pPr>
            <a:r>
              <a:rPr lang="en-US" altLang="ko-KR" sz="1800">
                <a:latin typeface="Arial" pitchFamily="35" charset="0"/>
              </a:rPr>
              <a:t>Adjust the light control knob on the spectrophotometer so that the meter reads 100% transmittance. </a:t>
            </a:r>
          </a:p>
          <a:p>
            <a:pPr eaLnBrk="1" hangingPunct="1">
              <a:lnSpc>
                <a:spcPct val="80000"/>
              </a:lnSpc>
            </a:pPr>
            <a:r>
              <a:rPr lang="en-US" altLang="ko-KR" sz="1800">
                <a:latin typeface="Helvetica" pitchFamily="35" charset="0"/>
                <a:ea typeface="ＭＳ Ｐゴシック" pitchFamily="35" charset="-128"/>
                <a:cs typeface="ＭＳ Ｐゴシック" pitchFamily="35" charset="-128"/>
              </a:rPr>
              <a:t>calibration should be repeated before each absorbance measurement.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rrowheads="1"/>
          </p:cNvSpPr>
          <p:nvPr>
            <p:ph type="title"/>
          </p:nvPr>
        </p:nvSpPr>
        <p:spPr>
          <a:xfrm>
            <a:off x="685800" y="381000"/>
            <a:ext cx="7772400" cy="457200"/>
          </a:xfrm>
        </p:spPr>
        <p:txBody>
          <a:bodyPr/>
          <a:lstStyle/>
          <a:p>
            <a:pPr eaLnBrk="1" hangingPunct="1"/>
            <a:r>
              <a:rPr lang="en-US" altLang="ko-KR">
                <a:latin typeface="Arial" pitchFamily="35" charset="0"/>
                <a:ea typeface="ＭＳ Ｐゴシック" pitchFamily="35" charset="-128"/>
                <a:cs typeface="ＭＳ Ｐゴシック" pitchFamily="35" charset="-128"/>
              </a:rPr>
              <a:t>Measuring the Sample</a:t>
            </a:r>
          </a:p>
        </p:txBody>
      </p:sp>
      <p:sp>
        <p:nvSpPr>
          <p:cNvPr id="152579" name="Rectangle 3"/>
          <p:cNvSpPr>
            <a:spLocks noGrp="1" noRot="1" noChangeArrowheads="1"/>
          </p:cNvSpPr>
          <p:nvPr>
            <p:ph type="body" idx="1"/>
          </p:nvPr>
        </p:nvSpPr>
        <p:spPr>
          <a:xfrm>
            <a:off x="304800" y="1143000"/>
            <a:ext cx="8540750" cy="4498975"/>
          </a:xfrm>
        </p:spPr>
        <p:txBody>
          <a:bodyPr/>
          <a:lstStyle/>
          <a:p>
            <a:pPr eaLnBrk="1" hangingPunct="1">
              <a:lnSpc>
                <a:spcPct val="80000"/>
              </a:lnSpc>
            </a:pPr>
            <a:r>
              <a:rPr lang="en-US" altLang="ko-KR" sz="2000">
                <a:latin typeface="Helvetica" pitchFamily="35" charset="0"/>
                <a:ea typeface="ＭＳ Ｐゴシック" pitchFamily="35" charset="-128"/>
                <a:cs typeface="ＭＳ Ｐゴシック" pitchFamily="35" charset="-128"/>
              </a:rPr>
              <a:t>Fill (to 2/3) a tube with the solution to be determined. </a:t>
            </a:r>
          </a:p>
          <a:p>
            <a:pPr lvl="1" eaLnBrk="1" hangingPunct="1">
              <a:lnSpc>
                <a:spcPct val="80000"/>
              </a:lnSpc>
            </a:pPr>
            <a:r>
              <a:rPr lang="en-US" altLang="ko-KR" sz="2000">
                <a:latin typeface="Arial" pitchFamily="35" charset="0"/>
              </a:rPr>
              <a:t>Wipe the outside of the tube to remove water and fingerprints and insert into the cuvette holder, aligning as above. Close the cover and read the % transmittance (or absorbance) from the meter scale.</a:t>
            </a:r>
          </a:p>
          <a:p>
            <a:pPr eaLnBrk="1" hangingPunct="1">
              <a:lnSpc>
                <a:spcPct val="80000"/>
              </a:lnSpc>
            </a:pPr>
            <a:r>
              <a:rPr lang="en-US" altLang="ko-KR" sz="2000">
                <a:latin typeface="Helvetica" pitchFamily="35" charset="0"/>
                <a:ea typeface="ＭＳ Ｐゴシック" pitchFamily="35" charset="-128"/>
                <a:cs typeface="ＭＳ Ｐゴシック" pitchFamily="35" charset="-128"/>
              </a:rPr>
              <a:t>The same sample tube should be used for all absorbance measurements. </a:t>
            </a:r>
          </a:p>
          <a:p>
            <a:pPr lvl="1" eaLnBrk="1" hangingPunct="1">
              <a:lnSpc>
                <a:spcPct val="80000"/>
              </a:lnSpc>
            </a:pPr>
            <a:r>
              <a:rPr lang="en-US" altLang="ko-KR" sz="2000">
                <a:latin typeface="Arial" pitchFamily="35" charset="0"/>
              </a:rPr>
              <a:t>Care must be taken to align the tube in exactly the same way each time. </a:t>
            </a:r>
          </a:p>
          <a:p>
            <a:pPr lvl="1" eaLnBrk="1" hangingPunct="1">
              <a:lnSpc>
                <a:spcPct val="80000"/>
              </a:lnSpc>
            </a:pPr>
            <a:r>
              <a:rPr lang="en-US" altLang="ko-KR" sz="2000">
                <a:latin typeface="Arial" pitchFamily="35" charset="0"/>
              </a:rPr>
              <a:t>A separate tube may be used for the distilled water blank, but again always align it in the same way.</a:t>
            </a:r>
          </a:p>
          <a:p>
            <a:pPr eaLnBrk="1" hangingPunct="1">
              <a:lnSpc>
                <a:spcPct val="80000"/>
              </a:lnSpc>
            </a:pPr>
            <a:r>
              <a:rPr lang="en-US" altLang="ko-KR" sz="2000">
                <a:latin typeface="Helvetica" pitchFamily="35" charset="0"/>
                <a:ea typeface="ＭＳ Ｐゴシック" pitchFamily="35" charset="-128"/>
                <a:cs typeface="ＭＳ Ｐゴシック" pitchFamily="35" charset="-128"/>
              </a:rPr>
              <a:t>Because the sample may be heated in the light beam or photochemical decomposition may occur,</a:t>
            </a:r>
          </a:p>
          <a:p>
            <a:pPr lvl="1" eaLnBrk="1" hangingPunct="1">
              <a:lnSpc>
                <a:spcPct val="80000"/>
              </a:lnSpc>
            </a:pPr>
            <a:r>
              <a:rPr lang="en-US" altLang="ko-KR" sz="3100">
                <a:latin typeface="Arial" pitchFamily="35" charset="0"/>
              </a:rPr>
              <a:t> </a:t>
            </a:r>
            <a:r>
              <a:rPr lang="en-US" altLang="ko-KR" sz="2000">
                <a:latin typeface="Arial" pitchFamily="35" charset="0"/>
              </a:rPr>
              <a:t>the absorbance reading should be made quickly after the tube is inserted.</a:t>
            </a:r>
          </a:p>
          <a:p>
            <a:pPr eaLnBrk="1" hangingPunct="1">
              <a:lnSpc>
                <a:spcPct val="80000"/>
              </a:lnSpc>
            </a:pPr>
            <a:r>
              <a:rPr lang="en-US" altLang="ko-KR" sz="2000">
                <a:latin typeface="Helvetica" pitchFamily="35" charset="0"/>
                <a:ea typeface="ＭＳ Ｐゴシック" pitchFamily="35" charset="-128"/>
                <a:cs typeface="ＭＳ Ｐゴシック" pitchFamily="35" charset="-128"/>
              </a:rPr>
              <a:t>It is good practice to read and record the % transmittance meter reading and to convert to absorbance later. </a:t>
            </a:r>
          </a:p>
          <a:p>
            <a:pPr lvl="1" eaLnBrk="1" hangingPunct="1">
              <a:lnSpc>
                <a:spcPct val="80000"/>
              </a:lnSpc>
            </a:pPr>
            <a:r>
              <a:rPr lang="en-US" altLang="ko-KR" sz="2000">
                <a:latin typeface="Arial" pitchFamily="35" charset="0"/>
              </a:rPr>
              <a:t>The transmittance scale is linear and thus less subject to reading error than the logarithmic scale.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rrowheads="1"/>
          </p:cNvSpPr>
          <p:nvPr>
            <p:ph type="title"/>
          </p:nvPr>
        </p:nvSpPr>
        <p:spPr>
          <a:xfrm>
            <a:off x="457200" y="533400"/>
            <a:ext cx="8153400" cy="685800"/>
          </a:xfrm>
        </p:spPr>
        <p:txBody>
          <a:bodyPr/>
          <a:lstStyle/>
          <a:p>
            <a:pPr eaLnBrk="1" hangingPunct="1">
              <a:lnSpc>
                <a:spcPct val="80000"/>
              </a:lnSpc>
            </a:pPr>
            <a:r>
              <a:rPr lang="en-US" altLang="ko-KR">
                <a:latin typeface="Arial" pitchFamily="35" charset="0"/>
                <a:ea typeface="ＭＳ Ｐゴシック" pitchFamily="35" charset="-128"/>
                <a:cs typeface="ＭＳ Ｐゴシック" pitchFamily="35" charset="-128"/>
              </a:rPr>
              <a:t>Calibrating the Spectronic 20</a:t>
            </a:r>
          </a:p>
        </p:txBody>
      </p:sp>
      <p:sp>
        <p:nvSpPr>
          <p:cNvPr id="153603" name="Rectangle 3"/>
          <p:cNvSpPr>
            <a:spLocks noGrp="1" noRot="1" noChangeArrowheads="1"/>
          </p:cNvSpPr>
          <p:nvPr>
            <p:ph type="body" idx="1"/>
          </p:nvPr>
        </p:nvSpPr>
        <p:spPr>
          <a:xfrm>
            <a:off x="685800" y="1447800"/>
            <a:ext cx="7772400" cy="4114800"/>
          </a:xfrm>
        </p:spPr>
        <p:txBody>
          <a:bodyPr/>
          <a:lstStyle/>
          <a:p>
            <a:pPr eaLnBrk="1" hangingPunct="1">
              <a:lnSpc>
                <a:spcPct val="80000"/>
              </a:lnSpc>
              <a:spcBef>
                <a:spcPts val="1638"/>
              </a:spcBef>
            </a:pPr>
            <a:r>
              <a:rPr lang="en-US" altLang="ko-KR" sz="1800">
                <a:latin typeface="Helvetica" pitchFamily="35" charset="0"/>
                <a:ea typeface="ＭＳ Ｐゴシック" pitchFamily="35" charset="-128"/>
                <a:cs typeface="ＭＳ Ｐゴシック" pitchFamily="35" charset="-128"/>
              </a:rPr>
              <a:t>Plug in and turn on the Spec 20. It must warm up for 30 minutes before use. A schematic of an older instrument is shown at the left.</a:t>
            </a:r>
          </a:p>
          <a:p>
            <a:pPr eaLnBrk="1" hangingPunct="1">
              <a:lnSpc>
                <a:spcPct val="80000"/>
              </a:lnSpc>
              <a:spcBef>
                <a:spcPts val="1638"/>
              </a:spcBef>
            </a:pPr>
            <a:r>
              <a:rPr lang="en-US" altLang="ko-KR" sz="1800">
                <a:latin typeface="Helvetica" pitchFamily="35" charset="0"/>
                <a:ea typeface="ＭＳ Ｐゴシック" pitchFamily="35" charset="-128"/>
                <a:cs typeface="ＭＳ Ｐゴシック" pitchFamily="35" charset="-128"/>
              </a:rPr>
              <a:t>Set the instrument to the proper wavelength by turning the knob located on the right hand surface of the spectrophotometer. The wavelength setting can be seen through the window next to the knob.</a:t>
            </a:r>
          </a:p>
          <a:p>
            <a:pPr eaLnBrk="1" hangingPunct="1">
              <a:lnSpc>
                <a:spcPct val="80000"/>
              </a:lnSpc>
              <a:spcBef>
                <a:spcPts val="1638"/>
              </a:spcBef>
            </a:pPr>
            <a:r>
              <a:rPr lang="en-US" altLang="ko-KR" sz="1800">
                <a:latin typeface="Helvetica" pitchFamily="35" charset="0"/>
                <a:ea typeface="ＭＳ Ｐゴシック" pitchFamily="35" charset="-128"/>
                <a:cs typeface="ＭＳ Ｐゴシック" pitchFamily="35" charset="-128"/>
              </a:rPr>
              <a:t>Obtain a properly cleaned cuvette and fill it about 3/4 full of the reference solution (usually water).</a:t>
            </a:r>
          </a:p>
          <a:p>
            <a:pPr eaLnBrk="1" hangingPunct="1">
              <a:lnSpc>
                <a:spcPct val="80000"/>
              </a:lnSpc>
              <a:spcBef>
                <a:spcPts val="1638"/>
              </a:spcBef>
            </a:pPr>
            <a:r>
              <a:rPr lang="en-US" altLang="ko-KR" sz="1800">
                <a:latin typeface="Helvetica" pitchFamily="35" charset="0"/>
                <a:ea typeface="ＭＳ Ｐゴシック" pitchFamily="35" charset="-128"/>
                <a:cs typeface="ＭＳ Ｐゴシック" pitchFamily="35" charset="-128"/>
              </a:rPr>
              <a:t>With no cuvette in the sample holder, close the cover and rotate the zero light control knob (left front knob) to display a reading of 0.0% transmittance. Provided that the instrument is not turned off and this knob is not moved, no other adjustments to this control are needed.</a:t>
            </a:r>
          </a:p>
          <a:p>
            <a:pPr eaLnBrk="1" hangingPunct="1">
              <a:lnSpc>
                <a:spcPct val="80000"/>
              </a:lnSpc>
              <a:spcBef>
                <a:spcPts val="1638"/>
              </a:spcBef>
            </a:pPr>
            <a:r>
              <a:rPr lang="en-US" altLang="ko-KR" sz="1800">
                <a:latin typeface="Helvetica" pitchFamily="35" charset="0"/>
                <a:ea typeface="ＭＳ Ｐゴシック" pitchFamily="35" charset="-128"/>
                <a:cs typeface="ＭＳ Ｐゴシック" pitchFamily="35" charset="-128"/>
              </a:rPr>
              <a:t>Place the reference solution cuvette in the sample holder, close the cover, and rotate the light control knob (front right knob) to display a reading of 100.0% transmittance. This procedure must be repeated every time measurements are taken at a new wavelength or if several measurements are made at the same wavelength.</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r>
              <a:rPr lang="en-US" smtClean="0">
                <a:latin typeface="Arial" pitchFamily="35" charset="0"/>
                <a:ea typeface="ＭＳ Ｐゴシック" pitchFamily="35" charset="-128"/>
                <a:cs typeface="ＭＳ Ｐゴシック" pitchFamily="35" charset="-128"/>
              </a:rPr>
              <a:t>Requirement for Report</a:t>
            </a:r>
          </a:p>
        </p:txBody>
      </p:sp>
      <p:sp>
        <p:nvSpPr>
          <p:cNvPr id="154627" name="Content Placeholder 2"/>
          <p:cNvSpPr>
            <a:spLocks noGrp="1"/>
          </p:cNvSpPr>
          <p:nvPr>
            <p:ph idx="1"/>
          </p:nvPr>
        </p:nvSpPr>
        <p:spPr/>
        <p:txBody>
          <a:bodyPr/>
          <a:lstStyle/>
          <a:p>
            <a:pPr>
              <a:spcBef>
                <a:spcPts val="1775"/>
              </a:spcBef>
            </a:pPr>
            <a:r>
              <a:rPr lang="en-US" sz="2400" smtClean="0">
                <a:latin typeface="Helvetica" pitchFamily="35" charset="0"/>
                <a:ea typeface="ＭＳ Ｐゴシック" pitchFamily="35" charset="-128"/>
                <a:cs typeface="ＭＳ Ｐゴシック" pitchFamily="35" charset="-128"/>
              </a:rPr>
              <a:t>Tabulate all the absorbance of each tube measured.</a:t>
            </a:r>
          </a:p>
          <a:p>
            <a:pPr>
              <a:spcBef>
                <a:spcPts val="1775"/>
              </a:spcBef>
            </a:pPr>
            <a:r>
              <a:rPr lang="en-US" sz="2400" smtClean="0">
                <a:latin typeface="Helvetica" pitchFamily="35" charset="0"/>
                <a:ea typeface="ＭＳ Ｐゴシック" pitchFamily="35" charset="-128"/>
                <a:cs typeface="ＭＳ Ｐゴシック" pitchFamily="35" charset="-128"/>
              </a:rPr>
              <a:t>Tabulate all the concentration of chlorophyll in each tube.</a:t>
            </a:r>
          </a:p>
          <a:p>
            <a:pPr>
              <a:spcBef>
                <a:spcPts val="1775"/>
              </a:spcBef>
            </a:pPr>
            <a:r>
              <a:rPr lang="en-US" sz="2400" smtClean="0">
                <a:latin typeface="Helvetica" pitchFamily="35" charset="0"/>
                <a:ea typeface="ＭＳ Ｐゴシック" pitchFamily="35" charset="-128"/>
                <a:cs typeface="ＭＳ Ｐゴシック" pitchFamily="35" charset="-128"/>
              </a:rPr>
              <a:t>Graph the relationship between absorbance and tube number</a:t>
            </a:r>
          </a:p>
          <a:p>
            <a:pPr>
              <a:spcBef>
                <a:spcPts val="1775"/>
              </a:spcBef>
            </a:pPr>
            <a:r>
              <a:rPr lang="en-US" sz="2400" smtClean="0">
                <a:latin typeface="Helvetica" pitchFamily="35" charset="0"/>
                <a:ea typeface="ＭＳ Ｐゴシック" pitchFamily="35" charset="-128"/>
                <a:cs typeface="ＭＳ Ｐゴシック" pitchFamily="35" charset="-128"/>
              </a:rPr>
              <a:t>Graph the concentration vs. tube number. </a:t>
            </a:r>
          </a:p>
          <a:p>
            <a:pPr>
              <a:spcBef>
                <a:spcPts val="1775"/>
              </a:spcBef>
            </a:pPr>
            <a:r>
              <a:rPr lang="en-US" sz="2400" smtClean="0">
                <a:latin typeface="Helvetica" pitchFamily="35" charset="0"/>
                <a:ea typeface="ＭＳ Ｐゴシック" pitchFamily="35" charset="-128"/>
                <a:cs typeface="ＭＳ Ｐゴシック" pitchFamily="35" charset="-128"/>
              </a:rPr>
              <a:t>Attention: The unit of concentration.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a:xfrm>
            <a:off x="685800" y="6248400"/>
            <a:ext cx="1905000" cy="457200"/>
          </a:xfrm>
          <a:noFill/>
        </p:spPr>
        <p:txBody>
          <a:bodyPr/>
          <a:lstStyle/>
          <a:p>
            <a:pPr algn="l"/>
            <a:fld id="{71F26E36-0208-8C4E-B232-2D633C62A3E7}" type="slidenum">
              <a:rPr lang="en-US"/>
              <a:pPr algn="l"/>
              <a:t>6</a:t>
            </a:fld>
            <a:endParaRPr lang="en-US"/>
          </a:p>
        </p:txBody>
      </p:sp>
      <p:sp>
        <p:nvSpPr>
          <p:cNvPr id="33795" name="Rectangle 3"/>
          <p:cNvSpPr>
            <a:spLocks noGrp="1" noChangeArrowheads="1"/>
          </p:cNvSpPr>
          <p:nvPr>
            <p:ph type="body" idx="1"/>
          </p:nvPr>
        </p:nvSpPr>
        <p:spPr>
          <a:xfrm>
            <a:off x="762000" y="533400"/>
            <a:ext cx="7772400" cy="4114800"/>
          </a:xfrm>
        </p:spPr>
        <p:txBody>
          <a:bodyPr/>
          <a:lstStyle/>
          <a:p>
            <a:pPr eaLnBrk="1" hangingPunct="1">
              <a:spcBef>
                <a:spcPct val="0"/>
              </a:spcBef>
            </a:pPr>
            <a:r>
              <a:rPr lang="en-US">
                <a:latin typeface="Helvetica" pitchFamily="35" charset="0"/>
                <a:ea typeface="ＭＳ Ｐゴシック" pitchFamily="35" charset="-128"/>
                <a:cs typeface="ＭＳ Ｐゴシック" pitchFamily="35" charset="-128"/>
              </a:rPr>
              <a:t>Captures light energy to drive cellular machinery</a:t>
            </a:r>
          </a:p>
          <a:p>
            <a:pPr eaLnBrk="1" hangingPunct="1">
              <a:spcBef>
                <a:spcPct val="0"/>
              </a:spcBef>
            </a:pPr>
            <a:r>
              <a:rPr lang="en-US">
                <a:solidFill>
                  <a:srgbClr val="66FF33"/>
                </a:solidFill>
                <a:latin typeface="Helvetica" pitchFamily="35" charset="0"/>
                <a:ea typeface="ＭＳ Ｐゴシック" pitchFamily="35" charset="-128"/>
                <a:cs typeface="ＭＳ Ｐゴシック" pitchFamily="35" charset="-128"/>
              </a:rPr>
              <a:t>Photosynthesis</a:t>
            </a:r>
          </a:p>
          <a:p>
            <a:pPr lvl="1" eaLnBrk="1" hangingPunct="1">
              <a:spcBef>
                <a:spcPct val="0"/>
              </a:spcBef>
            </a:pPr>
            <a:r>
              <a:rPr lang="en-US">
                <a:latin typeface="Arial" pitchFamily="35" charset="0"/>
              </a:rPr>
              <a:t>Synthesizes carbohydrates from CO</a:t>
            </a:r>
            <a:r>
              <a:rPr lang="en-US" baseline="-25000">
                <a:latin typeface="Arial" pitchFamily="35" charset="0"/>
              </a:rPr>
              <a:t>2</a:t>
            </a:r>
            <a:r>
              <a:rPr lang="en-US">
                <a:latin typeface="Arial" pitchFamily="35" charset="0"/>
              </a:rPr>
              <a:t> &amp; H</a:t>
            </a:r>
            <a:r>
              <a:rPr lang="en-US" baseline="-25000">
                <a:latin typeface="Arial" pitchFamily="35" charset="0"/>
              </a:rPr>
              <a:t>2</a:t>
            </a:r>
            <a:r>
              <a:rPr lang="en-US">
                <a:latin typeface="Arial" pitchFamily="35" charset="0"/>
              </a:rPr>
              <a:t>O</a:t>
            </a:r>
            <a:endParaRPr lang="en-US" baseline="-25000">
              <a:latin typeface="Arial" pitchFamily="35" charset="0"/>
            </a:endParaRPr>
          </a:p>
          <a:p>
            <a:pPr lvl="1" eaLnBrk="1" hangingPunct="1">
              <a:spcBef>
                <a:spcPct val="0"/>
              </a:spcBef>
            </a:pPr>
            <a:r>
              <a:rPr lang="en-US">
                <a:latin typeface="Arial" pitchFamily="35" charset="0"/>
              </a:rPr>
              <a:t>Makes own food using CO</a:t>
            </a:r>
            <a:r>
              <a:rPr lang="en-US" baseline="-25000">
                <a:latin typeface="Arial" pitchFamily="35" charset="0"/>
              </a:rPr>
              <a:t>2</a:t>
            </a:r>
            <a:r>
              <a:rPr lang="en-US">
                <a:latin typeface="Arial" pitchFamily="35" charset="0"/>
              </a:rPr>
              <a:t> as only carbon source</a:t>
            </a:r>
          </a:p>
          <a:p>
            <a:pPr lvl="1" eaLnBrk="1" hangingPunct="1">
              <a:spcBef>
                <a:spcPct val="0"/>
              </a:spcBef>
            </a:pPr>
            <a:r>
              <a:rPr lang="en-US">
                <a:latin typeface="Arial" pitchFamily="35" charset="0"/>
              </a:rPr>
              <a:t>Energy-poor compounds converted to enery rich compounds</a:t>
            </a:r>
          </a:p>
          <a:p>
            <a:pPr eaLnBrk="1" hangingPunct="1">
              <a:spcBef>
                <a:spcPct val="0"/>
              </a:spcBef>
            </a:pPr>
            <a:r>
              <a:rPr lang="en-US">
                <a:latin typeface="Helvetica" pitchFamily="35" charset="0"/>
                <a:ea typeface="ＭＳ Ｐゴシック" pitchFamily="35" charset="-128"/>
                <a:cs typeface="ＭＳ Ｐゴシック" pitchFamily="35" charset="-128"/>
              </a:rPr>
              <a:t>Chloroplast structure includes:</a:t>
            </a:r>
          </a:p>
          <a:p>
            <a:pPr lvl="1" eaLnBrk="1" hangingPunct="1">
              <a:lnSpc>
                <a:spcPct val="90000"/>
              </a:lnSpc>
              <a:spcBef>
                <a:spcPct val="0"/>
              </a:spcBef>
            </a:pPr>
            <a:r>
              <a:rPr lang="en-US">
                <a:latin typeface="Arial" pitchFamily="35" charset="0"/>
              </a:rPr>
              <a:t>Thylakoids, membranous sacs, stacked to form a granum</a:t>
            </a:r>
          </a:p>
          <a:p>
            <a:pPr lvl="1" eaLnBrk="1" hangingPunct="1">
              <a:lnSpc>
                <a:spcPct val="70000"/>
              </a:lnSpc>
              <a:spcBef>
                <a:spcPct val="0"/>
              </a:spcBef>
            </a:pPr>
            <a:r>
              <a:rPr lang="en-US">
                <a:latin typeface="Arial" pitchFamily="35" charset="0"/>
              </a:rPr>
              <a:t>Stroma, the internal fluid</a:t>
            </a:r>
            <a:endParaRPr lang="en-US">
              <a:latin typeface="Times" pitchFamily="35"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609600"/>
            <a:ext cx="7772400" cy="685800"/>
          </a:xfrm>
        </p:spPr>
        <p:txBody>
          <a:bodyPr/>
          <a:lstStyle/>
          <a:p>
            <a:pPr eaLnBrk="1" hangingPunct="1"/>
            <a:r>
              <a:rPr lang="en-US" altLang="ko-KR" sz="4800" smtClean="0">
                <a:latin typeface="Helvetica" pitchFamily="35" charset="0"/>
                <a:ea typeface="굴림" pitchFamily="35" charset="-127"/>
                <a:cs typeface="굴림" pitchFamily="35" charset="-127"/>
              </a:rPr>
              <a:t>Purification of Cell Parts</a:t>
            </a:r>
          </a:p>
        </p:txBody>
      </p:sp>
      <p:sp>
        <p:nvSpPr>
          <p:cNvPr id="38915" name="Rectangle 3"/>
          <p:cNvSpPr>
            <a:spLocks noGrp="1" noChangeArrowheads="1"/>
          </p:cNvSpPr>
          <p:nvPr>
            <p:ph type="body" idx="1"/>
          </p:nvPr>
        </p:nvSpPr>
        <p:spPr>
          <a:xfrm>
            <a:off x="609600" y="1752600"/>
            <a:ext cx="8077200" cy="4171950"/>
          </a:xfrm>
        </p:spPr>
        <p:txBody>
          <a:bodyPr/>
          <a:lstStyle/>
          <a:p>
            <a:pPr eaLnBrk="1" hangingPunct="1"/>
            <a:r>
              <a:rPr lang="en-US" altLang="ko-KR" sz="2400" smtClean="0">
                <a:latin typeface="Helvetica" pitchFamily="35" charset="0"/>
                <a:ea typeface="굴림" pitchFamily="35" charset="-127"/>
                <a:cs typeface="굴림" pitchFamily="35" charset="-127"/>
              </a:rPr>
              <a:t>Understanding the roles of each cell component depends on methods to break (lyse) cells and separate cell components for analysis</a:t>
            </a:r>
          </a:p>
          <a:p>
            <a:pPr eaLnBrk="1" hangingPunct="1">
              <a:buFont typeface="Monotype Sorts" pitchFamily="35" charset="2"/>
              <a:buNone/>
            </a:pPr>
            <a:endParaRPr lang="en-US" altLang="ko-KR" sz="2400" smtClean="0">
              <a:latin typeface="Helvetica" pitchFamily="35" charset="0"/>
              <a:ea typeface="굴림" pitchFamily="35" charset="-127"/>
              <a:cs typeface="굴림" pitchFamily="35" charset="-127"/>
            </a:endParaRPr>
          </a:p>
          <a:p>
            <a:pPr eaLnBrk="1" hangingPunct="1"/>
            <a:r>
              <a:rPr lang="en-US" altLang="ko-KR" sz="2400" smtClean="0">
                <a:latin typeface="Helvetica" pitchFamily="35" charset="0"/>
                <a:ea typeface="굴림" pitchFamily="35" charset="-127"/>
                <a:cs typeface="굴림" pitchFamily="35" charset="-127"/>
              </a:rPr>
              <a:t>Cell lysis is accomplished by various techniques: </a:t>
            </a:r>
          </a:p>
          <a:p>
            <a:pPr eaLnBrk="1" hangingPunct="1">
              <a:buFont typeface="Monotype Sorts" pitchFamily="35" charset="2"/>
              <a:buNone/>
            </a:pPr>
            <a:r>
              <a:rPr lang="en-US" altLang="ko-KR" sz="2400" smtClean="0">
                <a:latin typeface="Helvetica" pitchFamily="35" charset="0"/>
                <a:ea typeface="굴림" pitchFamily="35" charset="-127"/>
                <a:cs typeface="굴림" pitchFamily="35" charset="-127"/>
              </a:rPr>
              <a:t>	blender, sonication, tissue homogenizer, hypotonic solution</a:t>
            </a:r>
          </a:p>
          <a:p>
            <a:pPr eaLnBrk="1" hangingPunct="1"/>
            <a:r>
              <a:rPr lang="en-US" altLang="ko-KR" sz="2400" smtClean="0">
                <a:latin typeface="Helvetica" pitchFamily="35" charset="0"/>
                <a:ea typeface="굴림" pitchFamily="35" charset="-127"/>
                <a:cs typeface="굴림" pitchFamily="35" charset="-127"/>
              </a:rPr>
              <a:t>Separation of cell components generally involves centrifugation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8600" y="304800"/>
            <a:ext cx="8534400" cy="503238"/>
          </a:xfrm>
        </p:spPr>
        <p:txBody>
          <a:bodyPr/>
          <a:lstStyle/>
          <a:p>
            <a:pPr eaLnBrk="1" hangingPunct="1"/>
            <a:r>
              <a:rPr lang="en-US">
                <a:latin typeface="Arial" pitchFamily="35" charset="0"/>
                <a:ea typeface="ＭＳ Ｐゴシック" pitchFamily="35" charset="-128"/>
                <a:cs typeface="ＭＳ Ｐゴシック" pitchFamily="35" charset="-128"/>
              </a:rPr>
              <a:t>Cell Fractionation</a:t>
            </a:r>
            <a:endParaRPr lang="en-US">
              <a:solidFill>
                <a:schemeClr val="tx1"/>
              </a:solidFill>
              <a:latin typeface="Arial" pitchFamily="35" charset="0"/>
              <a:ea typeface="ＭＳ Ｐゴシック" pitchFamily="35" charset="-128"/>
              <a:cs typeface="ＭＳ Ｐゴシック" pitchFamily="35" charset="-128"/>
            </a:endParaRPr>
          </a:p>
        </p:txBody>
      </p:sp>
      <p:sp>
        <p:nvSpPr>
          <p:cNvPr id="39939" name="Rectangle 3"/>
          <p:cNvSpPr>
            <a:spLocks noGrp="1" noChangeArrowheads="1"/>
          </p:cNvSpPr>
          <p:nvPr>
            <p:ph type="body" idx="1"/>
          </p:nvPr>
        </p:nvSpPr>
        <p:spPr>
          <a:xfrm>
            <a:off x="228600" y="1206500"/>
            <a:ext cx="8534400" cy="5194300"/>
          </a:xfrm>
        </p:spPr>
        <p:txBody>
          <a:bodyPr/>
          <a:lstStyle/>
          <a:p>
            <a:pPr eaLnBrk="1" hangingPunct="1"/>
            <a:r>
              <a:rPr lang="en-US">
                <a:latin typeface="Helvetica" pitchFamily="35" charset="0"/>
                <a:ea typeface="ＭＳ Ｐゴシック" pitchFamily="35" charset="-128"/>
                <a:cs typeface="ＭＳ Ｐゴシック" pitchFamily="35" charset="-128"/>
              </a:rPr>
              <a:t>Cell fractionation takes cells apart and separates the major organelles from one another</a:t>
            </a:r>
          </a:p>
          <a:p>
            <a:pPr eaLnBrk="1" hangingPunct="1"/>
            <a:r>
              <a:rPr lang="en-US">
                <a:latin typeface="Helvetica" pitchFamily="35" charset="0"/>
                <a:ea typeface="ＭＳ Ｐゴシック" pitchFamily="35" charset="-128"/>
                <a:cs typeface="ＭＳ Ｐゴシック" pitchFamily="35" charset="-128"/>
              </a:rPr>
              <a:t>Ultracentrifuges fractionate cells into their component parts</a:t>
            </a:r>
          </a:p>
          <a:p>
            <a:pPr eaLnBrk="1" hangingPunct="1"/>
            <a:r>
              <a:rPr lang="en-US">
                <a:latin typeface="Helvetica" pitchFamily="35" charset="0"/>
                <a:ea typeface="ＭＳ Ｐゴシック" pitchFamily="35" charset="-128"/>
                <a:cs typeface="ＭＳ Ｐゴシック" pitchFamily="35" charset="-128"/>
              </a:rPr>
              <a:t>Cell fractionation enables scientists to determine the functions of organelles</a:t>
            </a:r>
          </a:p>
          <a:p>
            <a:pPr eaLnBrk="1" hangingPunct="1"/>
            <a:r>
              <a:rPr lang="en-US">
                <a:latin typeface="Helvetica" pitchFamily="35" charset="0"/>
                <a:ea typeface="ＭＳ Ｐゴシック" pitchFamily="35" charset="-128"/>
                <a:cs typeface="ＭＳ Ｐゴシック" pitchFamily="35" charset="-128"/>
              </a:rPr>
              <a:t>Biochemistry and cytology help correlate cell function with structure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457200" y="457200"/>
            <a:ext cx="8229600" cy="1143000"/>
          </a:xfrm>
        </p:spPr>
        <p:txBody>
          <a:bodyPr/>
          <a:lstStyle/>
          <a:p>
            <a:r>
              <a:rPr lang="en-US">
                <a:latin typeface="Arial" pitchFamily="35" charset="0"/>
                <a:ea typeface="ＭＳ Ｐゴシック" pitchFamily="35" charset="-128"/>
                <a:cs typeface="ＭＳ Ｐゴシック" pitchFamily="35" charset="-128"/>
              </a:rPr>
              <a:t>Forces Resulting from Spinning</a:t>
            </a:r>
          </a:p>
        </p:txBody>
      </p:sp>
      <p:pic>
        <p:nvPicPr>
          <p:cNvPr id="40963" name="Picture 2" descr="http://content.answers.com/main/content/img/oxford/Oxford_Sports/0199210896.centrifugal-force.1.jpg"/>
          <p:cNvPicPr>
            <a:picLocks noChangeAspect="1" noChangeArrowheads="1"/>
          </p:cNvPicPr>
          <p:nvPr/>
        </p:nvPicPr>
        <p:blipFill>
          <a:blip r:embed="rId2"/>
          <a:srcRect/>
          <a:stretch>
            <a:fillRect/>
          </a:stretch>
        </p:blipFill>
        <p:spPr bwMode="auto">
          <a:xfrm>
            <a:off x="2514600" y="1905000"/>
            <a:ext cx="4267200" cy="4219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b 2 chloroplast">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lab 2 chloroplast.pot</Template>
  <TotalTime>81</TotalTime>
  <Words>3910</Words>
  <Application>Microsoft Office PowerPoint</Application>
  <PresentationFormat>On-screen Show (4:3)</PresentationFormat>
  <Paragraphs>400</Paragraphs>
  <Slides>56</Slides>
  <Notes>22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56</vt:i4>
      </vt:variant>
    </vt:vector>
  </HeadingPairs>
  <TitlesOfParts>
    <vt:vector size="59" baseType="lpstr">
      <vt:lpstr>lab 2 chloroplast</vt:lpstr>
      <vt:lpstr>Equation</vt:lpstr>
      <vt:lpstr>Slide</vt:lpstr>
      <vt:lpstr>Slide 1</vt:lpstr>
      <vt:lpstr>Centrifugation &amp; Quantification</vt:lpstr>
      <vt:lpstr>Slide 3</vt:lpstr>
      <vt:lpstr>Energy-Related Organelles: Mitochondria</vt:lpstr>
      <vt:lpstr>Energy-Related Organelles: Chloroplast</vt:lpstr>
      <vt:lpstr>Slide 6</vt:lpstr>
      <vt:lpstr>Purification of Cell Parts</vt:lpstr>
      <vt:lpstr>Cell Fractionation</vt:lpstr>
      <vt:lpstr>Forces Resulting from Spinning</vt:lpstr>
      <vt:lpstr>Centrifugation</vt:lpstr>
      <vt:lpstr>Slide 11</vt:lpstr>
      <vt:lpstr>Fixed Angle</vt:lpstr>
      <vt:lpstr>Swinging Arm</vt:lpstr>
      <vt:lpstr>Centrifuge Rotors</vt:lpstr>
      <vt:lpstr>Geometry of Rotors</vt:lpstr>
      <vt:lpstr>Slide 16</vt:lpstr>
      <vt:lpstr>Use of a NOMOGRAM</vt:lpstr>
      <vt:lpstr>Use in Lab</vt:lpstr>
      <vt:lpstr>Slide 19</vt:lpstr>
      <vt:lpstr>Differential Centrifugation</vt:lpstr>
      <vt:lpstr>Differential Centrifugation</vt:lpstr>
      <vt:lpstr>Size of Major Cell Organelles</vt:lpstr>
      <vt:lpstr>Differential Centrifugation of a Tissue Homogenate</vt:lpstr>
      <vt:lpstr>Slide 24</vt:lpstr>
      <vt:lpstr>Cell Fractionation by Differential Centrifugation</vt:lpstr>
      <vt:lpstr>Differential Centrifugation</vt:lpstr>
      <vt:lpstr>Differential Centrifugation</vt:lpstr>
      <vt:lpstr>Density Gradient Centrifugation</vt:lpstr>
      <vt:lpstr>How Does a Gradient Separate Different Particles?</vt:lpstr>
      <vt:lpstr>Stokes Equation</vt:lpstr>
      <vt:lpstr>Buoyant density banding   Equilibrium density banding  Isopycnic banding</vt:lpstr>
      <vt:lpstr>3 Formats for Separation of Particles According to Density</vt:lpstr>
      <vt:lpstr>Resolution of Density Gradients</vt:lpstr>
      <vt:lpstr>Organelle Separation by Isopycnic Centrifugation</vt:lpstr>
      <vt:lpstr>Isopycnic Centrifugation</vt:lpstr>
      <vt:lpstr>Densities of Biological Material</vt:lpstr>
      <vt:lpstr>Separation of Particles According to Size</vt:lpstr>
      <vt:lpstr>SAFETY during Centrifugation</vt:lpstr>
      <vt:lpstr>SAFETY</vt:lpstr>
      <vt:lpstr>Balance your Tubes, Always!!</vt:lpstr>
      <vt:lpstr>Load Tubes Evenly</vt:lpstr>
      <vt:lpstr>Organelle Separation Procedure</vt:lpstr>
      <vt:lpstr>Quantitation of Concentration</vt:lpstr>
      <vt:lpstr>Beer’s Law</vt:lpstr>
      <vt:lpstr>Color of the sample</vt:lpstr>
      <vt:lpstr>Slide 46</vt:lpstr>
      <vt:lpstr>Types of Electronic Transition</vt:lpstr>
      <vt:lpstr>Beer’s Law Analysis</vt:lpstr>
      <vt:lpstr>Different Shapes and Sizes of Cells</vt:lpstr>
      <vt:lpstr>Cuvette</vt:lpstr>
      <vt:lpstr>Spectronic 20</vt:lpstr>
      <vt:lpstr>Overview of Spectronic 20</vt:lpstr>
      <vt:lpstr>Generic Operating Instructions</vt:lpstr>
      <vt:lpstr>Measuring the Sample</vt:lpstr>
      <vt:lpstr>Calibrating the Spectronic 20</vt:lpstr>
      <vt:lpstr>Requirement for Report</vt:lpstr>
    </vt:vector>
  </TitlesOfParts>
  <Company>UHCL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ZERONG WANG</dc:creator>
  <cp:lastModifiedBy>wang</cp:lastModifiedBy>
  <cp:revision>4</cp:revision>
  <dcterms:created xsi:type="dcterms:W3CDTF">2010-09-13T13:32:35Z</dcterms:created>
  <dcterms:modified xsi:type="dcterms:W3CDTF">2012-02-06T15:56:13Z</dcterms:modified>
</cp:coreProperties>
</file>